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4" r:id="rId1"/>
  </p:sldMasterIdLst>
  <p:notesMasterIdLst>
    <p:notesMasterId r:id="rId93"/>
  </p:notesMasterIdLst>
  <p:sldIdLst>
    <p:sldId id="389" r:id="rId2"/>
    <p:sldId id="256" r:id="rId3"/>
    <p:sldId id="257" r:id="rId4"/>
    <p:sldId id="261" r:id="rId5"/>
    <p:sldId id="393" r:id="rId6"/>
    <p:sldId id="398" r:id="rId7"/>
    <p:sldId id="266" r:id="rId8"/>
    <p:sldId id="267" r:id="rId9"/>
    <p:sldId id="269" r:id="rId10"/>
    <p:sldId id="270" r:id="rId11"/>
    <p:sldId id="271" r:id="rId12"/>
    <p:sldId id="394" r:id="rId13"/>
    <p:sldId id="272" r:id="rId14"/>
    <p:sldId id="273" r:id="rId15"/>
    <p:sldId id="274" r:id="rId16"/>
    <p:sldId id="275" r:id="rId17"/>
    <p:sldId id="276" r:id="rId18"/>
    <p:sldId id="277" r:id="rId19"/>
    <p:sldId id="278" r:id="rId20"/>
    <p:sldId id="279" r:id="rId21"/>
    <p:sldId id="280" r:id="rId22"/>
    <p:sldId id="281" r:id="rId23"/>
    <p:sldId id="395" r:id="rId24"/>
    <p:sldId id="283" r:id="rId25"/>
    <p:sldId id="285" r:id="rId26"/>
    <p:sldId id="286" r:id="rId27"/>
    <p:sldId id="287" r:id="rId28"/>
    <p:sldId id="288" r:id="rId29"/>
    <p:sldId id="290" r:id="rId30"/>
    <p:sldId id="291" r:id="rId31"/>
    <p:sldId id="292" r:id="rId32"/>
    <p:sldId id="423" r:id="rId33"/>
    <p:sldId id="401" r:id="rId34"/>
    <p:sldId id="409" r:id="rId35"/>
    <p:sldId id="298" r:id="rId36"/>
    <p:sldId id="299" r:id="rId37"/>
    <p:sldId id="300" r:id="rId38"/>
    <p:sldId id="301" r:id="rId39"/>
    <p:sldId id="302" r:id="rId40"/>
    <p:sldId id="303" r:id="rId41"/>
    <p:sldId id="304" r:id="rId42"/>
    <p:sldId id="308" r:id="rId43"/>
    <p:sldId id="309" r:id="rId44"/>
    <p:sldId id="310" r:id="rId45"/>
    <p:sldId id="311" r:id="rId46"/>
    <p:sldId id="312" r:id="rId47"/>
    <p:sldId id="313" r:id="rId48"/>
    <p:sldId id="314" r:id="rId49"/>
    <p:sldId id="315" r:id="rId50"/>
    <p:sldId id="316" r:id="rId51"/>
    <p:sldId id="320" r:id="rId52"/>
    <p:sldId id="321" r:id="rId53"/>
    <p:sldId id="322" r:id="rId54"/>
    <p:sldId id="323" r:id="rId55"/>
    <p:sldId id="410" r:id="rId56"/>
    <p:sldId id="327" r:id="rId57"/>
    <p:sldId id="328" r:id="rId58"/>
    <p:sldId id="330" r:id="rId59"/>
    <p:sldId id="329" r:id="rId60"/>
    <p:sldId id="331" r:id="rId61"/>
    <p:sldId id="332" r:id="rId62"/>
    <p:sldId id="337" r:id="rId63"/>
    <p:sldId id="338" r:id="rId64"/>
    <p:sldId id="340" r:id="rId65"/>
    <p:sldId id="341" r:id="rId66"/>
    <p:sldId id="342" r:id="rId67"/>
    <p:sldId id="407" r:id="rId68"/>
    <p:sldId id="346" r:id="rId69"/>
    <p:sldId id="347" r:id="rId70"/>
    <p:sldId id="348" r:id="rId71"/>
    <p:sldId id="350" r:id="rId72"/>
    <p:sldId id="397" r:id="rId73"/>
    <p:sldId id="411" r:id="rId74"/>
    <p:sldId id="355" r:id="rId75"/>
    <p:sldId id="360" r:id="rId76"/>
    <p:sldId id="361" r:id="rId77"/>
    <p:sldId id="413" r:id="rId78"/>
    <p:sldId id="414" r:id="rId79"/>
    <p:sldId id="415" r:id="rId80"/>
    <p:sldId id="416" r:id="rId81"/>
    <p:sldId id="408" r:id="rId82"/>
    <p:sldId id="404" r:id="rId83"/>
    <p:sldId id="424" r:id="rId84"/>
    <p:sldId id="425" r:id="rId85"/>
    <p:sldId id="426" r:id="rId86"/>
    <p:sldId id="427" r:id="rId87"/>
    <p:sldId id="429" r:id="rId88"/>
    <p:sldId id="428" r:id="rId89"/>
    <p:sldId id="430" r:id="rId90"/>
    <p:sldId id="431" r:id="rId91"/>
    <p:sldId id="392" r:id="rId92"/>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66FF"/>
    <a:srgbClr val="CCFFCC"/>
    <a:srgbClr val="CCFF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Açık Stil 2 - Vurgu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ema Uygulanmış Stil 2 - Vurgu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Tema Uygulanmış Stil 2 - Vurgu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88" y="44"/>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CE28DE-068C-4AE9-8F45-70421F7004D6}" type="doc">
      <dgm:prSet loTypeId="urn:microsoft.com/office/officeart/2005/8/layout/orgChart1" loCatId="hierarchy" qsTypeId="urn:microsoft.com/office/officeart/2005/8/quickstyle/3d2" qsCatId="3D" csTypeId="urn:microsoft.com/office/officeart/2005/8/colors/accent1_2" csCatId="accent1" phldr="1"/>
      <dgm:spPr/>
      <dgm:t>
        <a:bodyPr/>
        <a:lstStyle/>
        <a:p>
          <a:endParaRPr lang="tr-TR"/>
        </a:p>
      </dgm:t>
    </dgm:pt>
    <dgm:pt modelId="{9D14E5AB-2C13-42C0-BB8C-9A14E55B8E65}">
      <dgm:prSet phldrT="[Metin]" custT="1"/>
      <dgm:spPr>
        <a:effectLst>
          <a:outerShdw blurRad="50800" dist="38100" dir="16200000" rotWithShape="0">
            <a:prstClr val="black">
              <a:alpha val="40000"/>
            </a:prstClr>
          </a:outerShdw>
        </a:effectLst>
      </dgm:spPr>
      <dgm:t>
        <a:bodyPr/>
        <a:lstStyle/>
        <a:p>
          <a:r>
            <a:rPr lang="tr-TR" sz="3600" b="1" dirty="0">
              <a:effectLst>
                <a:outerShdw blurRad="38100" dist="38100" dir="2700000" algn="tl">
                  <a:srgbClr val="000000">
                    <a:alpha val="43137"/>
                  </a:srgbClr>
                </a:outerShdw>
              </a:effectLst>
            </a:rPr>
            <a:t>7326 sayılı KANUN</a:t>
          </a:r>
        </a:p>
      </dgm:t>
    </dgm:pt>
    <dgm:pt modelId="{C3F872E4-4C7A-4A3F-858F-7D54B95B2C3E}" type="parTrans" cxnId="{F4A9DFCC-A515-490F-A64D-1FE610498190}">
      <dgm:prSet/>
      <dgm:spPr/>
      <dgm:t>
        <a:bodyPr/>
        <a:lstStyle/>
        <a:p>
          <a:endParaRPr lang="tr-TR"/>
        </a:p>
      </dgm:t>
    </dgm:pt>
    <dgm:pt modelId="{787361CF-7429-4906-9E08-141C0F3894EE}" type="sibTrans" cxnId="{F4A9DFCC-A515-490F-A64D-1FE610498190}">
      <dgm:prSet/>
      <dgm:spPr/>
      <dgm:t>
        <a:bodyPr/>
        <a:lstStyle/>
        <a:p>
          <a:endParaRPr lang="tr-TR"/>
        </a:p>
      </dgm:t>
    </dgm:pt>
    <dgm:pt modelId="{5940E6BD-6AC7-4DAB-9267-180897941C95}">
      <dgm:prSet custT="1"/>
      <dgm:spPr>
        <a:solidFill>
          <a:srgbClr val="00B050"/>
        </a:solidFill>
        <a:effectLst>
          <a:outerShdw blurRad="50800" dist="38100" dir="13500000" algn="br" rotWithShape="0">
            <a:prstClr val="black">
              <a:alpha val="40000"/>
            </a:prstClr>
          </a:outerShdw>
        </a:effectLst>
      </dgm:spPr>
      <dgm:t>
        <a:bodyPr/>
        <a:lstStyle/>
        <a:p>
          <a:r>
            <a:rPr lang="tr-TR" sz="2000" b="1" dirty="0">
              <a:solidFill>
                <a:schemeClr val="bg1"/>
              </a:solidFill>
              <a:effectLst>
                <a:outerShdw blurRad="38100" dist="38100" dir="2700000" algn="tl">
                  <a:srgbClr val="000000">
                    <a:alpha val="43137"/>
                  </a:srgbClr>
                </a:outerShdw>
              </a:effectLst>
            </a:rPr>
            <a:t>ALACAKLARIN YAPILAN-</a:t>
          </a:r>
          <a:r>
            <a:rPr lang="tr-TR" sz="2000" b="1" dirty="0" err="1">
              <a:solidFill>
                <a:schemeClr val="bg1"/>
              </a:solidFill>
              <a:effectLst>
                <a:outerShdw blurRad="38100" dist="38100" dir="2700000" algn="tl">
                  <a:srgbClr val="000000">
                    <a:alpha val="43137"/>
                  </a:srgbClr>
                </a:outerShdw>
              </a:effectLst>
            </a:rPr>
            <a:t>DIRILMASI</a:t>
          </a:r>
          <a:endParaRPr lang="tr-TR" sz="2000" b="1" dirty="0">
            <a:solidFill>
              <a:schemeClr val="bg1"/>
            </a:solidFill>
            <a:effectLst>
              <a:outerShdw blurRad="38100" dist="38100" dir="2700000" algn="tl">
                <a:srgbClr val="000000">
                  <a:alpha val="43137"/>
                </a:srgbClr>
              </a:outerShdw>
            </a:effectLst>
          </a:endParaRPr>
        </a:p>
      </dgm:t>
    </dgm:pt>
    <dgm:pt modelId="{C36069A0-AF7A-4BB2-B924-511F0E308267}" type="parTrans" cxnId="{81B245FC-B0AA-4437-B563-A6C7C7476A86}">
      <dgm:prSet/>
      <dgm:spPr/>
      <dgm:t>
        <a:bodyPr/>
        <a:lstStyle/>
        <a:p>
          <a:endParaRPr lang="tr-TR" b="0"/>
        </a:p>
      </dgm:t>
    </dgm:pt>
    <dgm:pt modelId="{EEE65037-B148-4902-9037-4FCA45E78684}" type="sibTrans" cxnId="{81B245FC-B0AA-4437-B563-A6C7C7476A86}">
      <dgm:prSet/>
      <dgm:spPr/>
      <dgm:t>
        <a:bodyPr/>
        <a:lstStyle/>
        <a:p>
          <a:endParaRPr lang="tr-TR"/>
        </a:p>
      </dgm:t>
    </dgm:pt>
    <dgm:pt modelId="{B56BE283-6E90-4756-AFD8-C9805B60D95A}">
      <dgm:prSet custT="1"/>
      <dgm:spPr>
        <a:solidFill>
          <a:srgbClr val="00B050"/>
        </a:solidFill>
        <a:effectLst>
          <a:outerShdw blurRad="50800" dist="38100" dir="13500000" algn="br" rotWithShape="0">
            <a:prstClr val="black">
              <a:alpha val="40000"/>
            </a:prstClr>
          </a:outerShdw>
        </a:effectLst>
      </dgm:spPr>
      <dgm:t>
        <a:bodyPr/>
        <a:lstStyle/>
        <a:p>
          <a:r>
            <a:rPr lang="tr-TR" sz="2400" b="1" dirty="0">
              <a:solidFill>
                <a:schemeClr val="bg1"/>
              </a:solidFill>
              <a:effectLst>
                <a:outerShdw blurRad="38100" dist="38100" dir="2700000" algn="tl">
                  <a:srgbClr val="000000">
                    <a:alpha val="43137"/>
                  </a:srgbClr>
                </a:outerShdw>
              </a:effectLst>
            </a:rPr>
            <a:t>MATRAH ARTIRIMI</a:t>
          </a:r>
        </a:p>
      </dgm:t>
    </dgm:pt>
    <dgm:pt modelId="{80017F95-D8D9-4E43-A8ED-E721B05B7FC9}" type="parTrans" cxnId="{CB4EFD22-650A-4261-BE0B-A1DE356CDD56}">
      <dgm:prSet/>
      <dgm:spPr/>
      <dgm:t>
        <a:bodyPr/>
        <a:lstStyle/>
        <a:p>
          <a:endParaRPr lang="tr-TR"/>
        </a:p>
      </dgm:t>
    </dgm:pt>
    <dgm:pt modelId="{370C44D3-3B55-4479-8C10-6BFCB0426B99}" type="sibTrans" cxnId="{CB4EFD22-650A-4261-BE0B-A1DE356CDD56}">
      <dgm:prSet/>
      <dgm:spPr/>
      <dgm:t>
        <a:bodyPr/>
        <a:lstStyle/>
        <a:p>
          <a:endParaRPr lang="tr-TR"/>
        </a:p>
      </dgm:t>
    </dgm:pt>
    <dgm:pt modelId="{74A13298-2F24-4B63-BA54-9EDD563F85E2}">
      <dgm:prSet custT="1"/>
      <dgm:spPr>
        <a:solidFill>
          <a:srgbClr val="00B050"/>
        </a:solidFill>
        <a:effectLst>
          <a:outerShdw blurRad="50800" dist="38100" dir="13500000" algn="br" rotWithShape="0">
            <a:prstClr val="black">
              <a:alpha val="40000"/>
            </a:prstClr>
          </a:outerShdw>
        </a:effectLst>
      </dgm:spPr>
      <dgm:t>
        <a:bodyPr/>
        <a:lstStyle/>
        <a:p>
          <a:r>
            <a:rPr lang="tr-TR" sz="2000" b="1" dirty="0">
              <a:solidFill>
                <a:schemeClr val="bg1"/>
              </a:solidFill>
              <a:effectLst>
                <a:outerShdw blurRad="38100" dist="38100" dir="2700000" algn="tl">
                  <a:srgbClr val="000000">
                    <a:alpha val="43137"/>
                  </a:srgbClr>
                </a:outerShdw>
              </a:effectLst>
            </a:rPr>
            <a:t>İŞLETME KAYITLARININ DÜZELTİLMESİ</a:t>
          </a:r>
        </a:p>
      </dgm:t>
    </dgm:pt>
    <dgm:pt modelId="{255DBE55-30C6-4F6D-8028-FF4B0C26B3FE}" type="parTrans" cxnId="{1CF9FA6D-D43A-45D3-BE35-D0463DFE7400}">
      <dgm:prSet/>
      <dgm:spPr/>
      <dgm:t>
        <a:bodyPr/>
        <a:lstStyle/>
        <a:p>
          <a:endParaRPr lang="tr-TR"/>
        </a:p>
      </dgm:t>
    </dgm:pt>
    <dgm:pt modelId="{02710BBD-9DE7-489F-A35C-75CCDF503CC8}" type="sibTrans" cxnId="{1CF9FA6D-D43A-45D3-BE35-D0463DFE7400}">
      <dgm:prSet/>
      <dgm:spPr/>
      <dgm:t>
        <a:bodyPr/>
        <a:lstStyle/>
        <a:p>
          <a:endParaRPr lang="tr-TR"/>
        </a:p>
      </dgm:t>
    </dgm:pt>
    <dgm:pt modelId="{A6DEB5FC-2FDB-48A3-B639-2C142B2B3CB1}">
      <dgm:prSet custT="1"/>
      <dgm:spPr>
        <a:solidFill>
          <a:srgbClr val="00B050"/>
        </a:solidFill>
      </dgm:spPr>
      <dgm:t>
        <a:bodyPr/>
        <a:lstStyle/>
        <a:p>
          <a:r>
            <a:rPr lang="tr-TR" sz="1600" b="1" dirty="0">
              <a:solidFill>
                <a:schemeClr val="bg1"/>
              </a:solidFill>
              <a:effectLst>
                <a:outerShdw blurRad="38100" dist="38100" dir="2700000" algn="tl">
                  <a:srgbClr val="000000">
                    <a:alpha val="43137"/>
                  </a:srgbClr>
                </a:outerShdw>
              </a:effectLst>
            </a:rPr>
            <a:t>VARLIKLARIN YENİDEN DEĞERLEMESİ</a:t>
          </a:r>
          <a:endParaRPr lang="tr-TR" sz="1600" b="1" dirty="0"/>
        </a:p>
      </dgm:t>
    </dgm:pt>
    <dgm:pt modelId="{35598B04-CEB2-4951-B2AD-AB2528A6BFD9}" type="parTrans" cxnId="{1DA473E1-4512-427E-B334-CF488D58F5C0}">
      <dgm:prSet/>
      <dgm:spPr/>
      <dgm:t>
        <a:bodyPr/>
        <a:lstStyle/>
        <a:p>
          <a:endParaRPr lang="tr-TR"/>
        </a:p>
      </dgm:t>
    </dgm:pt>
    <dgm:pt modelId="{37A50140-D6CC-4185-9CCF-01F894C9CD99}" type="sibTrans" cxnId="{1DA473E1-4512-427E-B334-CF488D58F5C0}">
      <dgm:prSet/>
      <dgm:spPr/>
      <dgm:t>
        <a:bodyPr/>
        <a:lstStyle/>
        <a:p>
          <a:endParaRPr lang="tr-TR"/>
        </a:p>
      </dgm:t>
    </dgm:pt>
    <dgm:pt modelId="{2B65C449-29F9-4E39-A931-78C2B33C5FB0}" type="pres">
      <dgm:prSet presAssocID="{BCCE28DE-068C-4AE9-8F45-70421F7004D6}" presName="hierChild1" presStyleCnt="0">
        <dgm:presLayoutVars>
          <dgm:orgChart val="1"/>
          <dgm:chPref val="1"/>
          <dgm:dir/>
          <dgm:animOne val="branch"/>
          <dgm:animLvl val="lvl"/>
          <dgm:resizeHandles/>
        </dgm:presLayoutVars>
      </dgm:prSet>
      <dgm:spPr/>
    </dgm:pt>
    <dgm:pt modelId="{F31223FC-B5EF-42F6-B673-157DCDA60049}" type="pres">
      <dgm:prSet presAssocID="{9D14E5AB-2C13-42C0-BB8C-9A14E55B8E65}" presName="hierRoot1" presStyleCnt="0">
        <dgm:presLayoutVars>
          <dgm:hierBranch val="init"/>
        </dgm:presLayoutVars>
      </dgm:prSet>
      <dgm:spPr/>
    </dgm:pt>
    <dgm:pt modelId="{A760E72A-E6C8-44CD-9946-C2D8F69A51C9}" type="pres">
      <dgm:prSet presAssocID="{9D14E5AB-2C13-42C0-BB8C-9A14E55B8E65}" presName="rootComposite1" presStyleCnt="0"/>
      <dgm:spPr/>
    </dgm:pt>
    <dgm:pt modelId="{99422E8B-1B96-44A9-9E6E-6824CD95854A}" type="pres">
      <dgm:prSet presAssocID="{9D14E5AB-2C13-42C0-BB8C-9A14E55B8E65}" presName="rootText1" presStyleLbl="node0" presStyleIdx="0" presStyleCnt="1" custScaleX="210230" custScaleY="77155" custLinFactNeighborX="-1931" custLinFactNeighborY="-19754">
        <dgm:presLayoutVars>
          <dgm:chPref val="3"/>
        </dgm:presLayoutVars>
      </dgm:prSet>
      <dgm:spPr/>
    </dgm:pt>
    <dgm:pt modelId="{1396BC94-F2D1-4686-8147-968062AF6C8C}" type="pres">
      <dgm:prSet presAssocID="{9D14E5AB-2C13-42C0-BB8C-9A14E55B8E65}" presName="rootConnector1" presStyleLbl="node1" presStyleIdx="0" presStyleCnt="0"/>
      <dgm:spPr/>
    </dgm:pt>
    <dgm:pt modelId="{C62A8A30-A289-4931-91A2-8EE21566DC2F}" type="pres">
      <dgm:prSet presAssocID="{9D14E5AB-2C13-42C0-BB8C-9A14E55B8E65}" presName="hierChild2" presStyleCnt="0"/>
      <dgm:spPr/>
    </dgm:pt>
    <dgm:pt modelId="{71379FE5-E574-4D14-9B3F-A13AC9403B08}" type="pres">
      <dgm:prSet presAssocID="{C36069A0-AF7A-4BB2-B924-511F0E308267}" presName="Name37" presStyleLbl="parChTrans1D2" presStyleIdx="0" presStyleCnt="4"/>
      <dgm:spPr/>
    </dgm:pt>
    <dgm:pt modelId="{2740C7A3-B888-4E28-BD13-A99307EC4F2C}" type="pres">
      <dgm:prSet presAssocID="{5940E6BD-6AC7-4DAB-9267-180897941C95}" presName="hierRoot2" presStyleCnt="0">
        <dgm:presLayoutVars>
          <dgm:hierBranch val="init"/>
        </dgm:presLayoutVars>
      </dgm:prSet>
      <dgm:spPr/>
    </dgm:pt>
    <dgm:pt modelId="{7EF48412-EE5E-48CC-92E2-082CD98A460F}" type="pres">
      <dgm:prSet presAssocID="{5940E6BD-6AC7-4DAB-9267-180897941C95}" presName="rootComposite" presStyleCnt="0"/>
      <dgm:spPr/>
    </dgm:pt>
    <dgm:pt modelId="{FAFCEA41-6CC9-4C3A-8FB7-0B8EA4465FC1}" type="pres">
      <dgm:prSet presAssocID="{5940E6BD-6AC7-4DAB-9267-180897941C95}" presName="rootText" presStyleLbl="node2" presStyleIdx="0" presStyleCnt="4" custScaleY="123312">
        <dgm:presLayoutVars>
          <dgm:chPref val="3"/>
        </dgm:presLayoutVars>
      </dgm:prSet>
      <dgm:spPr/>
    </dgm:pt>
    <dgm:pt modelId="{81170421-1F2D-454E-B529-6717697DB5FC}" type="pres">
      <dgm:prSet presAssocID="{5940E6BD-6AC7-4DAB-9267-180897941C95}" presName="rootConnector" presStyleLbl="node2" presStyleIdx="0" presStyleCnt="4"/>
      <dgm:spPr/>
    </dgm:pt>
    <dgm:pt modelId="{4D4E93B1-7A02-46FC-9ADE-EBF6E212A666}" type="pres">
      <dgm:prSet presAssocID="{5940E6BD-6AC7-4DAB-9267-180897941C95}" presName="hierChild4" presStyleCnt="0"/>
      <dgm:spPr/>
    </dgm:pt>
    <dgm:pt modelId="{98005222-2FFA-4C71-AB6F-4E8F6F3B942D}" type="pres">
      <dgm:prSet presAssocID="{5940E6BD-6AC7-4DAB-9267-180897941C95}" presName="hierChild5" presStyleCnt="0"/>
      <dgm:spPr/>
    </dgm:pt>
    <dgm:pt modelId="{D778B967-32E3-4367-BD1F-6CFAFC0FDCBC}" type="pres">
      <dgm:prSet presAssocID="{80017F95-D8D9-4E43-A8ED-E721B05B7FC9}" presName="Name37" presStyleLbl="parChTrans1D2" presStyleIdx="1" presStyleCnt="4"/>
      <dgm:spPr/>
    </dgm:pt>
    <dgm:pt modelId="{5D7588D6-E790-4F8E-9E15-160C50410571}" type="pres">
      <dgm:prSet presAssocID="{B56BE283-6E90-4756-AFD8-C9805B60D95A}" presName="hierRoot2" presStyleCnt="0">
        <dgm:presLayoutVars>
          <dgm:hierBranch val="init"/>
        </dgm:presLayoutVars>
      </dgm:prSet>
      <dgm:spPr/>
    </dgm:pt>
    <dgm:pt modelId="{3EDF9638-0DA2-4923-8732-EC46177DF57D}" type="pres">
      <dgm:prSet presAssocID="{B56BE283-6E90-4756-AFD8-C9805B60D95A}" presName="rootComposite" presStyleCnt="0"/>
      <dgm:spPr/>
    </dgm:pt>
    <dgm:pt modelId="{01188498-E475-41FB-9837-FB9591F12D44}" type="pres">
      <dgm:prSet presAssocID="{B56BE283-6E90-4756-AFD8-C9805B60D95A}" presName="rootText" presStyleLbl="node2" presStyleIdx="1" presStyleCnt="4" custScaleY="123312">
        <dgm:presLayoutVars>
          <dgm:chPref val="3"/>
        </dgm:presLayoutVars>
      </dgm:prSet>
      <dgm:spPr/>
    </dgm:pt>
    <dgm:pt modelId="{99B63CAA-8273-4BCA-B0D6-4712D6ECA776}" type="pres">
      <dgm:prSet presAssocID="{B56BE283-6E90-4756-AFD8-C9805B60D95A}" presName="rootConnector" presStyleLbl="node2" presStyleIdx="1" presStyleCnt="4"/>
      <dgm:spPr/>
    </dgm:pt>
    <dgm:pt modelId="{039954DF-764A-4F8B-AD4B-C6985CE45BB1}" type="pres">
      <dgm:prSet presAssocID="{B56BE283-6E90-4756-AFD8-C9805B60D95A}" presName="hierChild4" presStyleCnt="0"/>
      <dgm:spPr/>
    </dgm:pt>
    <dgm:pt modelId="{9BD5E125-022A-4B52-8116-F1B34D1B93A1}" type="pres">
      <dgm:prSet presAssocID="{B56BE283-6E90-4756-AFD8-C9805B60D95A}" presName="hierChild5" presStyleCnt="0"/>
      <dgm:spPr/>
    </dgm:pt>
    <dgm:pt modelId="{1512D012-1F7D-4BC3-8F3C-210BC22862E3}" type="pres">
      <dgm:prSet presAssocID="{255DBE55-30C6-4F6D-8028-FF4B0C26B3FE}" presName="Name37" presStyleLbl="parChTrans1D2" presStyleIdx="2" presStyleCnt="4"/>
      <dgm:spPr/>
    </dgm:pt>
    <dgm:pt modelId="{8696E194-C8A7-4998-9C63-6AE6401E22E9}" type="pres">
      <dgm:prSet presAssocID="{74A13298-2F24-4B63-BA54-9EDD563F85E2}" presName="hierRoot2" presStyleCnt="0">
        <dgm:presLayoutVars>
          <dgm:hierBranch val="init"/>
        </dgm:presLayoutVars>
      </dgm:prSet>
      <dgm:spPr/>
    </dgm:pt>
    <dgm:pt modelId="{4FACBA8E-D32D-4CE3-ABBE-58859A8403DC}" type="pres">
      <dgm:prSet presAssocID="{74A13298-2F24-4B63-BA54-9EDD563F85E2}" presName="rootComposite" presStyleCnt="0"/>
      <dgm:spPr/>
    </dgm:pt>
    <dgm:pt modelId="{5F69E576-EC75-4BEA-A651-AF79AE311D11}" type="pres">
      <dgm:prSet presAssocID="{74A13298-2F24-4B63-BA54-9EDD563F85E2}" presName="rootText" presStyleLbl="node2" presStyleIdx="2" presStyleCnt="4" custAng="0" custScaleY="123312">
        <dgm:presLayoutVars>
          <dgm:chPref val="3"/>
        </dgm:presLayoutVars>
      </dgm:prSet>
      <dgm:spPr/>
    </dgm:pt>
    <dgm:pt modelId="{721142B1-8FEF-45AC-AF1A-29391D4D55E9}" type="pres">
      <dgm:prSet presAssocID="{74A13298-2F24-4B63-BA54-9EDD563F85E2}" presName="rootConnector" presStyleLbl="node2" presStyleIdx="2" presStyleCnt="4"/>
      <dgm:spPr/>
    </dgm:pt>
    <dgm:pt modelId="{E4317E85-759E-4BF8-9693-C72D615B5432}" type="pres">
      <dgm:prSet presAssocID="{74A13298-2F24-4B63-BA54-9EDD563F85E2}" presName="hierChild4" presStyleCnt="0"/>
      <dgm:spPr/>
    </dgm:pt>
    <dgm:pt modelId="{B5B86A08-F091-4CC7-9A9B-D8A5F08ED26B}" type="pres">
      <dgm:prSet presAssocID="{74A13298-2F24-4B63-BA54-9EDD563F85E2}" presName="hierChild5" presStyleCnt="0"/>
      <dgm:spPr/>
    </dgm:pt>
    <dgm:pt modelId="{63D749BB-CDC7-42B0-8911-3FEAD6B7A590}" type="pres">
      <dgm:prSet presAssocID="{35598B04-CEB2-4951-B2AD-AB2528A6BFD9}" presName="Name37" presStyleLbl="parChTrans1D2" presStyleIdx="3" presStyleCnt="4"/>
      <dgm:spPr/>
    </dgm:pt>
    <dgm:pt modelId="{5BC313C4-97DB-4CAB-8958-3FB287C87947}" type="pres">
      <dgm:prSet presAssocID="{A6DEB5FC-2FDB-48A3-B639-2C142B2B3CB1}" presName="hierRoot2" presStyleCnt="0">
        <dgm:presLayoutVars>
          <dgm:hierBranch val="init"/>
        </dgm:presLayoutVars>
      </dgm:prSet>
      <dgm:spPr/>
    </dgm:pt>
    <dgm:pt modelId="{F2778C98-ED16-4E51-86F5-859FA548E7C7}" type="pres">
      <dgm:prSet presAssocID="{A6DEB5FC-2FDB-48A3-B639-2C142B2B3CB1}" presName="rootComposite" presStyleCnt="0"/>
      <dgm:spPr/>
    </dgm:pt>
    <dgm:pt modelId="{53CB4B55-8489-4C8B-99F2-8377F7565AFB}" type="pres">
      <dgm:prSet presAssocID="{A6DEB5FC-2FDB-48A3-B639-2C142B2B3CB1}" presName="rootText" presStyleLbl="node2" presStyleIdx="3" presStyleCnt="4" custScaleY="123312" custLinFactNeighborX="4448" custLinFactNeighborY="536">
        <dgm:presLayoutVars>
          <dgm:chPref val="3"/>
        </dgm:presLayoutVars>
      </dgm:prSet>
      <dgm:spPr/>
    </dgm:pt>
    <dgm:pt modelId="{94D65337-CE03-40C1-BE39-F89092221289}" type="pres">
      <dgm:prSet presAssocID="{A6DEB5FC-2FDB-48A3-B639-2C142B2B3CB1}" presName="rootConnector" presStyleLbl="node2" presStyleIdx="3" presStyleCnt="4"/>
      <dgm:spPr/>
    </dgm:pt>
    <dgm:pt modelId="{530C7521-8078-461D-99FE-12A4B3ECF411}" type="pres">
      <dgm:prSet presAssocID="{A6DEB5FC-2FDB-48A3-B639-2C142B2B3CB1}" presName="hierChild4" presStyleCnt="0"/>
      <dgm:spPr/>
    </dgm:pt>
    <dgm:pt modelId="{1B141990-2F7F-40AD-A988-860D8156C329}" type="pres">
      <dgm:prSet presAssocID="{A6DEB5FC-2FDB-48A3-B639-2C142B2B3CB1}" presName="hierChild5" presStyleCnt="0"/>
      <dgm:spPr/>
    </dgm:pt>
    <dgm:pt modelId="{5E7515DE-6BD8-48A7-9057-06D856CC82CE}" type="pres">
      <dgm:prSet presAssocID="{9D14E5AB-2C13-42C0-BB8C-9A14E55B8E65}" presName="hierChild3" presStyleCnt="0"/>
      <dgm:spPr/>
    </dgm:pt>
  </dgm:ptLst>
  <dgm:cxnLst>
    <dgm:cxn modelId="{1D79950F-1DAA-47F3-83B3-ABCA79C0DCF4}" type="presOf" srcId="{5940E6BD-6AC7-4DAB-9267-180897941C95}" destId="{FAFCEA41-6CC9-4C3A-8FB7-0B8EA4465FC1}" srcOrd="0" destOrd="0" presId="urn:microsoft.com/office/officeart/2005/8/layout/orgChart1"/>
    <dgm:cxn modelId="{21055412-99D7-4066-B6A0-ECD2BE22D146}" type="presOf" srcId="{9D14E5AB-2C13-42C0-BB8C-9A14E55B8E65}" destId="{99422E8B-1B96-44A9-9E6E-6824CD95854A}" srcOrd="0" destOrd="0" presId="urn:microsoft.com/office/officeart/2005/8/layout/orgChart1"/>
    <dgm:cxn modelId="{CB4EFD22-650A-4261-BE0B-A1DE356CDD56}" srcId="{9D14E5AB-2C13-42C0-BB8C-9A14E55B8E65}" destId="{B56BE283-6E90-4756-AFD8-C9805B60D95A}" srcOrd="1" destOrd="0" parTransId="{80017F95-D8D9-4E43-A8ED-E721B05B7FC9}" sibTransId="{370C44D3-3B55-4479-8C10-6BFCB0426B99}"/>
    <dgm:cxn modelId="{D3BC1532-C449-46AD-8E38-DE7DC351181D}" type="presOf" srcId="{255DBE55-30C6-4F6D-8028-FF4B0C26B3FE}" destId="{1512D012-1F7D-4BC3-8F3C-210BC22862E3}" srcOrd="0" destOrd="0" presId="urn:microsoft.com/office/officeart/2005/8/layout/orgChart1"/>
    <dgm:cxn modelId="{4C02E338-6FD0-4CA9-AF31-F5818745B4DE}" type="presOf" srcId="{A6DEB5FC-2FDB-48A3-B639-2C142B2B3CB1}" destId="{94D65337-CE03-40C1-BE39-F89092221289}" srcOrd="1" destOrd="0" presId="urn:microsoft.com/office/officeart/2005/8/layout/orgChart1"/>
    <dgm:cxn modelId="{5370FE5D-D62F-4555-92D2-5409B2A8F6F0}" type="presOf" srcId="{9D14E5AB-2C13-42C0-BB8C-9A14E55B8E65}" destId="{1396BC94-F2D1-4686-8147-968062AF6C8C}" srcOrd="1" destOrd="0" presId="urn:microsoft.com/office/officeart/2005/8/layout/orgChart1"/>
    <dgm:cxn modelId="{C4921B5F-E1C6-4F20-8C93-8A2056D3792B}" type="presOf" srcId="{B56BE283-6E90-4756-AFD8-C9805B60D95A}" destId="{99B63CAA-8273-4BCA-B0D6-4712D6ECA776}" srcOrd="1" destOrd="0" presId="urn:microsoft.com/office/officeart/2005/8/layout/orgChart1"/>
    <dgm:cxn modelId="{CDEDE648-AE41-4436-ABFE-839BF438D582}" type="presOf" srcId="{BCCE28DE-068C-4AE9-8F45-70421F7004D6}" destId="{2B65C449-29F9-4E39-A931-78C2B33C5FB0}" srcOrd="0" destOrd="0" presId="urn:microsoft.com/office/officeart/2005/8/layout/orgChart1"/>
    <dgm:cxn modelId="{F6102E6B-7DB6-49F4-A01F-D8DD2C5F8A69}" type="presOf" srcId="{80017F95-D8D9-4E43-A8ED-E721B05B7FC9}" destId="{D778B967-32E3-4367-BD1F-6CFAFC0FDCBC}" srcOrd="0" destOrd="0" presId="urn:microsoft.com/office/officeart/2005/8/layout/orgChart1"/>
    <dgm:cxn modelId="{1CF9FA6D-D43A-45D3-BE35-D0463DFE7400}" srcId="{9D14E5AB-2C13-42C0-BB8C-9A14E55B8E65}" destId="{74A13298-2F24-4B63-BA54-9EDD563F85E2}" srcOrd="2" destOrd="0" parTransId="{255DBE55-30C6-4F6D-8028-FF4B0C26B3FE}" sibTransId="{02710BBD-9DE7-489F-A35C-75CCDF503CC8}"/>
    <dgm:cxn modelId="{F4CDA28B-EAF7-46B5-8C02-24D62F6391E3}" type="presOf" srcId="{A6DEB5FC-2FDB-48A3-B639-2C142B2B3CB1}" destId="{53CB4B55-8489-4C8B-99F2-8377F7565AFB}" srcOrd="0" destOrd="0" presId="urn:microsoft.com/office/officeart/2005/8/layout/orgChart1"/>
    <dgm:cxn modelId="{9E0115A9-F095-4134-B204-689F8A6F34AD}" type="presOf" srcId="{C36069A0-AF7A-4BB2-B924-511F0E308267}" destId="{71379FE5-E574-4D14-9B3F-A13AC9403B08}" srcOrd="0" destOrd="0" presId="urn:microsoft.com/office/officeart/2005/8/layout/orgChart1"/>
    <dgm:cxn modelId="{9B0827C3-F55E-4C71-9C5E-8AD14C40CD89}" type="presOf" srcId="{74A13298-2F24-4B63-BA54-9EDD563F85E2}" destId="{5F69E576-EC75-4BEA-A651-AF79AE311D11}" srcOrd="0" destOrd="0" presId="urn:microsoft.com/office/officeart/2005/8/layout/orgChart1"/>
    <dgm:cxn modelId="{F4A9DFCC-A515-490F-A64D-1FE610498190}" srcId="{BCCE28DE-068C-4AE9-8F45-70421F7004D6}" destId="{9D14E5AB-2C13-42C0-BB8C-9A14E55B8E65}" srcOrd="0" destOrd="0" parTransId="{C3F872E4-4C7A-4A3F-858F-7D54B95B2C3E}" sibTransId="{787361CF-7429-4906-9E08-141C0F3894EE}"/>
    <dgm:cxn modelId="{171226CF-37DE-435D-89F5-F3F3EB9EC028}" type="presOf" srcId="{74A13298-2F24-4B63-BA54-9EDD563F85E2}" destId="{721142B1-8FEF-45AC-AF1A-29391D4D55E9}" srcOrd="1" destOrd="0" presId="urn:microsoft.com/office/officeart/2005/8/layout/orgChart1"/>
    <dgm:cxn modelId="{B3499DD9-E9FC-43DB-AB46-57038E17B839}" type="presOf" srcId="{35598B04-CEB2-4951-B2AD-AB2528A6BFD9}" destId="{63D749BB-CDC7-42B0-8911-3FEAD6B7A590}" srcOrd="0" destOrd="0" presId="urn:microsoft.com/office/officeart/2005/8/layout/orgChart1"/>
    <dgm:cxn modelId="{B56602DC-4124-4228-8954-2D1C463B0A59}" type="presOf" srcId="{5940E6BD-6AC7-4DAB-9267-180897941C95}" destId="{81170421-1F2D-454E-B529-6717697DB5FC}" srcOrd="1" destOrd="0" presId="urn:microsoft.com/office/officeart/2005/8/layout/orgChart1"/>
    <dgm:cxn modelId="{1DA473E1-4512-427E-B334-CF488D58F5C0}" srcId="{9D14E5AB-2C13-42C0-BB8C-9A14E55B8E65}" destId="{A6DEB5FC-2FDB-48A3-B639-2C142B2B3CB1}" srcOrd="3" destOrd="0" parTransId="{35598B04-CEB2-4951-B2AD-AB2528A6BFD9}" sibTransId="{37A50140-D6CC-4185-9CCF-01F894C9CD99}"/>
    <dgm:cxn modelId="{4DA296F7-E7E8-420A-B924-82B8C3D874F4}" type="presOf" srcId="{B56BE283-6E90-4756-AFD8-C9805B60D95A}" destId="{01188498-E475-41FB-9837-FB9591F12D44}" srcOrd="0" destOrd="0" presId="urn:microsoft.com/office/officeart/2005/8/layout/orgChart1"/>
    <dgm:cxn modelId="{81B245FC-B0AA-4437-B563-A6C7C7476A86}" srcId="{9D14E5AB-2C13-42C0-BB8C-9A14E55B8E65}" destId="{5940E6BD-6AC7-4DAB-9267-180897941C95}" srcOrd="0" destOrd="0" parTransId="{C36069A0-AF7A-4BB2-B924-511F0E308267}" sibTransId="{EEE65037-B148-4902-9037-4FCA45E78684}"/>
    <dgm:cxn modelId="{E4D2CFF2-3BDF-44AB-9AA2-EBEB4F7B3D8E}" type="presParOf" srcId="{2B65C449-29F9-4E39-A931-78C2B33C5FB0}" destId="{F31223FC-B5EF-42F6-B673-157DCDA60049}" srcOrd="0" destOrd="0" presId="urn:microsoft.com/office/officeart/2005/8/layout/orgChart1"/>
    <dgm:cxn modelId="{A26BE61D-50D3-4628-9210-73C6DD98C052}" type="presParOf" srcId="{F31223FC-B5EF-42F6-B673-157DCDA60049}" destId="{A760E72A-E6C8-44CD-9946-C2D8F69A51C9}" srcOrd="0" destOrd="0" presId="urn:microsoft.com/office/officeart/2005/8/layout/orgChart1"/>
    <dgm:cxn modelId="{6A031BAC-CBB2-4A7F-B24F-4FAA853968F1}" type="presParOf" srcId="{A760E72A-E6C8-44CD-9946-C2D8F69A51C9}" destId="{99422E8B-1B96-44A9-9E6E-6824CD95854A}" srcOrd="0" destOrd="0" presId="urn:microsoft.com/office/officeart/2005/8/layout/orgChart1"/>
    <dgm:cxn modelId="{211427F3-A8D5-4153-9109-3C49B9CA82AC}" type="presParOf" srcId="{A760E72A-E6C8-44CD-9946-C2D8F69A51C9}" destId="{1396BC94-F2D1-4686-8147-968062AF6C8C}" srcOrd="1" destOrd="0" presId="urn:microsoft.com/office/officeart/2005/8/layout/orgChart1"/>
    <dgm:cxn modelId="{E60AED80-59F0-4F18-BCD0-57CFD802C238}" type="presParOf" srcId="{F31223FC-B5EF-42F6-B673-157DCDA60049}" destId="{C62A8A30-A289-4931-91A2-8EE21566DC2F}" srcOrd="1" destOrd="0" presId="urn:microsoft.com/office/officeart/2005/8/layout/orgChart1"/>
    <dgm:cxn modelId="{00FB31DA-ABD6-4740-8054-4A23A891DEC3}" type="presParOf" srcId="{C62A8A30-A289-4931-91A2-8EE21566DC2F}" destId="{71379FE5-E574-4D14-9B3F-A13AC9403B08}" srcOrd="0" destOrd="0" presId="urn:microsoft.com/office/officeart/2005/8/layout/orgChart1"/>
    <dgm:cxn modelId="{8EDB2450-01D8-4D46-A2E6-A291B19EB763}" type="presParOf" srcId="{C62A8A30-A289-4931-91A2-8EE21566DC2F}" destId="{2740C7A3-B888-4E28-BD13-A99307EC4F2C}" srcOrd="1" destOrd="0" presId="urn:microsoft.com/office/officeart/2005/8/layout/orgChart1"/>
    <dgm:cxn modelId="{8146E431-C26B-482A-B9F0-4B89A5B11038}" type="presParOf" srcId="{2740C7A3-B888-4E28-BD13-A99307EC4F2C}" destId="{7EF48412-EE5E-48CC-92E2-082CD98A460F}" srcOrd="0" destOrd="0" presId="urn:microsoft.com/office/officeart/2005/8/layout/orgChart1"/>
    <dgm:cxn modelId="{034CBC11-7946-422E-AF8B-1BB49CE06948}" type="presParOf" srcId="{7EF48412-EE5E-48CC-92E2-082CD98A460F}" destId="{FAFCEA41-6CC9-4C3A-8FB7-0B8EA4465FC1}" srcOrd="0" destOrd="0" presId="urn:microsoft.com/office/officeart/2005/8/layout/orgChart1"/>
    <dgm:cxn modelId="{BC23D1C0-F45C-4556-A698-2E92B404D0E2}" type="presParOf" srcId="{7EF48412-EE5E-48CC-92E2-082CD98A460F}" destId="{81170421-1F2D-454E-B529-6717697DB5FC}" srcOrd="1" destOrd="0" presId="urn:microsoft.com/office/officeart/2005/8/layout/orgChart1"/>
    <dgm:cxn modelId="{CE886951-D9F0-45D8-9260-4466FE950D10}" type="presParOf" srcId="{2740C7A3-B888-4E28-BD13-A99307EC4F2C}" destId="{4D4E93B1-7A02-46FC-9ADE-EBF6E212A666}" srcOrd="1" destOrd="0" presId="urn:microsoft.com/office/officeart/2005/8/layout/orgChart1"/>
    <dgm:cxn modelId="{4D8C68A5-DFC2-4C3B-B69F-E305B765CD72}" type="presParOf" srcId="{2740C7A3-B888-4E28-BD13-A99307EC4F2C}" destId="{98005222-2FFA-4C71-AB6F-4E8F6F3B942D}" srcOrd="2" destOrd="0" presId="urn:microsoft.com/office/officeart/2005/8/layout/orgChart1"/>
    <dgm:cxn modelId="{E50E9E31-3A5D-468D-BD0C-C216EE22A676}" type="presParOf" srcId="{C62A8A30-A289-4931-91A2-8EE21566DC2F}" destId="{D778B967-32E3-4367-BD1F-6CFAFC0FDCBC}" srcOrd="2" destOrd="0" presId="urn:microsoft.com/office/officeart/2005/8/layout/orgChart1"/>
    <dgm:cxn modelId="{45572276-5BD6-4219-9F77-4DD063606515}" type="presParOf" srcId="{C62A8A30-A289-4931-91A2-8EE21566DC2F}" destId="{5D7588D6-E790-4F8E-9E15-160C50410571}" srcOrd="3" destOrd="0" presId="urn:microsoft.com/office/officeart/2005/8/layout/orgChart1"/>
    <dgm:cxn modelId="{90C4039C-5C3F-4A5B-B959-C248F63E5EAD}" type="presParOf" srcId="{5D7588D6-E790-4F8E-9E15-160C50410571}" destId="{3EDF9638-0DA2-4923-8732-EC46177DF57D}" srcOrd="0" destOrd="0" presId="urn:microsoft.com/office/officeart/2005/8/layout/orgChart1"/>
    <dgm:cxn modelId="{5143C4A4-B66F-4323-B002-6E0906D7345E}" type="presParOf" srcId="{3EDF9638-0DA2-4923-8732-EC46177DF57D}" destId="{01188498-E475-41FB-9837-FB9591F12D44}" srcOrd="0" destOrd="0" presId="urn:microsoft.com/office/officeart/2005/8/layout/orgChart1"/>
    <dgm:cxn modelId="{F8F62657-8525-442C-9628-5F10F1AFE848}" type="presParOf" srcId="{3EDF9638-0DA2-4923-8732-EC46177DF57D}" destId="{99B63CAA-8273-4BCA-B0D6-4712D6ECA776}" srcOrd="1" destOrd="0" presId="urn:microsoft.com/office/officeart/2005/8/layout/orgChart1"/>
    <dgm:cxn modelId="{60137EFF-3D4A-4DE0-9056-0E9EF9AE1523}" type="presParOf" srcId="{5D7588D6-E790-4F8E-9E15-160C50410571}" destId="{039954DF-764A-4F8B-AD4B-C6985CE45BB1}" srcOrd="1" destOrd="0" presId="urn:microsoft.com/office/officeart/2005/8/layout/orgChart1"/>
    <dgm:cxn modelId="{36405029-4D71-43CB-85DD-A6732B74FC97}" type="presParOf" srcId="{5D7588D6-E790-4F8E-9E15-160C50410571}" destId="{9BD5E125-022A-4B52-8116-F1B34D1B93A1}" srcOrd="2" destOrd="0" presId="urn:microsoft.com/office/officeart/2005/8/layout/orgChart1"/>
    <dgm:cxn modelId="{B3571406-4577-45F8-BA1E-749D2FAF51DA}" type="presParOf" srcId="{C62A8A30-A289-4931-91A2-8EE21566DC2F}" destId="{1512D012-1F7D-4BC3-8F3C-210BC22862E3}" srcOrd="4" destOrd="0" presId="urn:microsoft.com/office/officeart/2005/8/layout/orgChart1"/>
    <dgm:cxn modelId="{F73D8F76-7F36-413F-89B4-D0803DAF96EE}" type="presParOf" srcId="{C62A8A30-A289-4931-91A2-8EE21566DC2F}" destId="{8696E194-C8A7-4998-9C63-6AE6401E22E9}" srcOrd="5" destOrd="0" presId="urn:microsoft.com/office/officeart/2005/8/layout/orgChart1"/>
    <dgm:cxn modelId="{B2A53E49-FA38-4B6A-BCC1-71B359A925F6}" type="presParOf" srcId="{8696E194-C8A7-4998-9C63-6AE6401E22E9}" destId="{4FACBA8E-D32D-4CE3-ABBE-58859A8403DC}" srcOrd="0" destOrd="0" presId="urn:microsoft.com/office/officeart/2005/8/layout/orgChart1"/>
    <dgm:cxn modelId="{22CBCB39-3AE0-4C32-9166-677587620831}" type="presParOf" srcId="{4FACBA8E-D32D-4CE3-ABBE-58859A8403DC}" destId="{5F69E576-EC75-4BEA-A651-AF79AE311D11}" srcOrd="0" destOrd="0" presId="urn:microsoft.com/office/officeart/2005/8/layout/orgChart1"/>
    <dgm:cxn modelId="{21AB1B61-0D83-43A5-B6A0-49DF0A67A73F}" type="presParOf" srcId="{4FACBA8E-D32D-4CE3-ABBE-58859A8403DC}" destId="{721142B1-8FEF-45AC-AF1A-29391D4D55E9}" srcOrd="1" destOrd="0" presId="urn:microsoft.com/office/officeart/2005/8/layout/orgChart1"/>
    <dgm:cxn modelId="{7BEC09D1-67BF-4D0E-BE52-FF29A47F54DC}" type="presParOf" srcId="{8696E194-C8A7-4998-9C63-6AE6401E22E9}" destId="{E4317E85-759E-4BF8-9693-C72D615B5432}" srcOrd="1" destOrd="0" presId="urn:microsoft.com/office/officeart/2005/8/layout/orgChart1"/>
    <dgm:cxn modelId="{EF8FC6E4-5D72-4E9B-9DE8-2C9A83EEC4D6}" type="presParOf" srcId="{8696E194-C8A7-4998-9C63-6AE6401E22E9}" destId="{B5B86A08-F091-4CC7-9A9B-D8A5F08ED26B}" srcOrd="2" destOrd="0" presId="urn:microsoft.com/office/officeart/2005/8/layout/orgChart1"/>
    <dgm:cxn modelId="{9224324E-B241-4A34-AC52-00BAB85C07E4}" type="presParOf" srcId="{C62A8A30-A289-4931-91A2-8EE21566DC2F}" destId="{63D749BB-CDC7-42B0-8911-3FEAD6B7A590}" srcOrd="6" destOrd="0" presId="urn:microsoft.com/office/officeart/2005/8/layout/orgChart1"/>
    <dgm:cxn modelId="{D40868B0-1FC2-4023-B31B-C2FF00FA12E8}" type="presParOf" srcId="{C62A8A30-A289-4931-91A2-8EE21566DC2F}" destId="{5BC313C4-97DB-4CAB-8958-3FB287C87947}" srcOrd="7" destOrd="0" presId="urn:microsoft.com/office/officeart/2005/8/layout/orgChart1"/>
    <dgm:cxn modelId="{3F20936D-7B43-4924-8672-FB1766BD5A52}" type="presParOf" srcId="{5BC313C4-97DB-4CAB-8958-3FB287C87947}" destId="{F2778C98-ED16-4E51-86F5-859FA548E7C7}" srcOrd="0" destOrd="0" presId="urn:microsoft.com/office/officeart/2005/8/layout/orgChart1"/>
    <dgm:cxn modelId="{FB2F3878-6685-4643-A940-DEA5F59E22EB}" type="presParOf" srcId="{F2778C98-ED16-4E51-86F5-859FA548E7C7}" destId="{53CB4B55-8489-4C8B-99F2-8377F7565AFB}" srcOrd="0" destOrd="0" presId="urn:microsoft.com/office/officeart/2005/8/layout/orgChart1"/>
    <dgm:cxn modelId="{0D96E5F1-749F-4E91-9A68-FA85EAAAD329}" type="presParOf" srcId="{F2778C98-ED16-4E51-86F5-859FA548E7C7}" destId="{94D65337-CE03-40C1-BE39-F89092221289}" srcOrd="1" destOrd="0" presId="urn:microsoft.com/office/officeart/2005/8/layout/orgChart1"/>
    <dgm:cxn modelId="{3A1D06EE-EA6D-4F08-AB3E-D96465F304D2}" type="presParOf" srcId="{5BC313C4-97DB-4CAB-8958-3FB287C87947}" destId="{530C7521-8078-461D-99FE-12A4B3ECF411}" srcOrd="1" destOrd="0" presId="urn:microsoft.com/office/officeart/2005/8/layout/orgChart1"/>
    <dgm:cxn modelId="{A6F143FE-1306-469E-9C6E-8FB9DC108E1F}" type="presParOf" srcId="{5BC313C4-97DB-4CAB-8958-3FB287C87947}" destId="{1B141990-2F7F-40AD-A988-860D8156C329}" srcOrd="2" destOrd="0" presId="urn:microsoft.com/office/officeart/2005/8/layout/orgChart1"/>
    <dgm:cxn modelId="{1A7FF552-D365-40A9-AF9A-1F8D127C37B5}" type="presParOf" srcId="{F31223FC-B5EF-42F6-B673-157DCDA60049}" destId="{5E7515DE-6BD8-48A7-9057-06D856CC82C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CE28DE-068C-4AE9-8F45-70421F7004D6}" type="doc">
      <dgm:prSet loTypeId="urn:microsoft.com/office/officeart/2005/8/layout/orgChart1" loCatId="hierarchy" qsTypeId="urn:microsoft.com/office/officeart/2005/8/quickstyle/3d2" qsCatId="3D" csTypeId="urn:microsoft.com/office/officeart/2005/8/colors/accent1_2" csCatId="accent1" phldr="1"/>
      <dgm:spPr/>
      <dgm:t>
        <a:bodyPr/>
        <a:lstStyle/>
        <a:p>
          <a:endParaRPr lang="tr-TR"/>
        </a:p>
      </dgm:t>
    </dgm:pt>
    <dgm:pt modelId="{9D14E5AB-2C13-42C0-BB8C-9A14E55B8E65}">
      <dgm:prSet phldrT="[Metin]" custT="1"/>
      <dgm:spPr>
        <a:effectLst>
          <a:outerShdw blurRad="50800" dist="38100" dir="16200000" rotWithShape="0">
            <a:prstClr val="black">
              <a:alpha val="40000"/>
            </a:prstClr>
          </a:outerShdw>
        </a:effectLst>
      </dgm:spPr>
      <dgm:t>
        <a:bodyPr/>
        <a:lstStyle/>
        <a:p>
          <a:r>
            <a:rPr lang="tr-TR" sz="3600" b="1" dirty="0">
              <a:effectLst>
                <a:outerShdw blurRad="38100" dist="38100" dir="2700000" algn="tl">
                  <a:srgbClr val="000000">
                    <a:alpha val="43137"/>
                  </a:srgbClr>
                </a:outerShdw>
              </a:effectLst>
            </a:rPr>
            <a:t>7326 SAYILI KANUN</a:t>
          </a:r>
        </a:p>
      </dgm:t>
    </dgm:pt>
    <dgm:pt modelId="{C3F872E4-4C7A-4A3F-858F-7D54B95B2C3E}" type="parTrans" cxnId="{F4A9DFCC-A515-490F-A64D-1FE610498190}">
      <dgm:prSet/>
      <dgm:spPr/>
      <dgm:t>
        <a:bodyPr/>
        <a:lstStyle/>
        <a:p>
          <a:endParaRPr lang="tr-TR"/>
        </a:p>
      </dgm:t>
    </dgm:pt>
    <dgm:pt modelId="{787361CF-7429-4906-9E08-141C0F3894EE}" type="sibTrans" cxnId="{F4A9DFCC-A515-490F-A64D-1FE610498190}">
      <dgm:prSet/>
      <dgm:spPr/>
      <dgm:t>
        <a:bodyPr/>
        <a:lstStyle/>
        <a:p>
          <a:endParaRPr lang="tr-TR"/>
        </a:p>
      </dgm:t>
    </dgm:pt>
    <dgm:pt modelId="{5940E6BD-6AC7-4DAB-9267-180897941C95}">
      <dgm:prSet custT="1"/>
      <dgm:spPr>
        <a:solidFill>
          <a:srgbClr val="00B050"/>
        </a:solidFill>
        <a:effectLst>
          <a:outerShdw blurRad="50800" dist="38100" dir="13500000" algn="br" rotWithShape="0">
            <a:prstClr val="black">
              <a:alpha val="40000"/>
            </a:prstClr>
          </a:outerShdw>
        </a:effectLst>
      </dgm:spPr>
      <dgm:t>
        <a:bodyPr/>
        <a:lstStyle/>
        <a:p>
          <a:r>
            <a:rPr lang="tr-TR" sz="2000" b="1" dirty="0">
              <a:solidFill>
                <a:schemeClr val="bg1"/>
              </a:solidFill>
              <a:effectLst>
                <a:outerShdw blurRad="38100" dist="38100" dir="2700000" algn="tl">
                  <a:srgbClr val="000000">
                    <a:alpha val="43137"/>
                  </a:srgbClr>
                </a:outerShdw>
              </a:effectLst>
            </a:rPr>
            <a:t>ALACAKLARIN YAPILAN-</a:t>
          </a:r>
          <a:r>
            <a:rPr lang="tr-TR" sz="2000" b="1" dirty="0" err="1">
              <a:solidFill>
                <a:schemeClr val="bg1"/>
              </a:solidFill>
              <a:effectLst>
                <a:outerShdw blurRad="38100" dist="38100" dir="2700000" algn="tl">
                  <a:srgbClr val="000000">
                    <a:alpha val="43137"/>
                  </a:srgbClr>
                </a:outerShdw>
              </a:effectLst>
            </a:rPr>
            <a:t>DIRILMASI</a:t>
          </a:r>
          <a:endParaRPr lang="tr-TR" sz="2000" b="1" dirty="0">
            <a:solidFill>
              <a:schemeClr val="bg1"/>
            </a:solidFill>
            <a:effectLst>
              <a:outerShdw blurRad="38100" dist="38100" dir="2700000" algn="tl">
                <a:srgbClr val="000000">
                  <a:alpha val="43137"/>
                </a:srgbClr>
              </a:outerShdw>
            </a:effectLst>
          </a:endParaRPr>
        </a:p>
      </dgm:t>
    </dgm:pt>
    <dgm:pt modelId="{C36069A0-AF7A-4BB2-B924-511F0E308267}" type="parTrans" cxnId="{81B245FC-B0AA-4437-B563-A6C7C7476A86}">
      <dgm:prSet/>
      <dgm:spPr/>
      <dgm:t>
        <a:bodyPr/>
        <a:lstStyle/>
        <a:p>
          <a:endParaRPr lang="tr-TR" b="0"/>
        </a:p>
      </dgm:t>
    </dgm:pt>
    <dgm:pt modelId="{EEE65037-B148-4902-9037-4FCA45E78684}" type="sibTrans" cxnId="{81B245FC-B0AA-4437-B563-A6C7C7476A86}">
      <dgm:prSet/>
      <dgm:spPr/>
      <dgm:t>
        <a:bodyPr/>
        <a:lstStyle/>
        <a:p>
          <a:endParaRPr lang="tr-TR"/>
        </a:p>
      </dgm:t>
    </dgm:pt>
    <dgm:pt modelId="{B56BE283-6E90-4756-AFD8-C9805B60D95A}">
      <dgm:prSet custT="1"/>
      <dgm:spPr>
        <a:solidFill>
          <a:srgbClr val="00B050"/>
        </a:solidFill>
        <a:effectLst>
          <a:outerShdw blurRad="50800" dist="38100" dir="13500000" algn="br" rotWithShape="0">
            <a:prstClr val="black">
              <a:alpha val="40000"/>
            </a:prstClr>
          </a:outerShdw>
        </a:effectLst>
      </dgm:spPr>
      <dgm:t>
        <a:bodyPr/>
        <a:lstStyle/>
        <a:p>
          <a:r>
            <a:rPr lang="tr-TR" sz="2400" b="1" dirty="0">
              <a:solidFill>
                <a:schemeClr val="bg1"/>
              </a:solidFill>
              <a:effectLst>
                <a:outerShdw blurRad="38100" dist="38100" dir="2700000" algn="tl">
                  <a:srgbClr val="000000">
                    <a:alpha val="43137"/>
                  </a:srgbClr>
                </a:outerShdw>
              </a:effectLst>
            </a:rPr>
            <a:t>MATRAH ARTIRIMI</a:t>
          </a:r>
        </a:p>
      </dgm:t>
    </dgm:pt>
    <dgm:pt modelId="{80017F95-D8D9-4E43-A8ED-E721B05B7FC9}" type="parTrans" cxnId="{CB4EFD22-650A-4261-BE0B-A1DE356CDD56}">
      <dgm:prSet/>
      <dgm:spPr/>
      <dgm:t>
        <a:bodyPr/>
        <a:lstStyle/>
        <a:p>
          <a:endParaRPr lang="tr-TR"/>
        </a:p>
      </dgm:t>
    </dgm:pt>
    <dgm:pt modelId="{370C44D3-3B55-4479-8C10-6BFCB0426B99}" type="sibTrans" cxnId="{CB4EFD22-650A-4261-BE0B-A1DE356CDD56}">
      <dgm:prSet/>
      <dgm:spPr/>
      <dgm:t>
        <a:bodyPr/>
        <a:lstStyle/>
        <a:p>
          <a:endParaRPr lang="tr-TR"/>
        </a:p>
      </dgm:t>
    </dgm:pt>
    <dgm:pt modelId="{74A13298-2F24-4B63-BA54-9EDD563F85E2}">
      <dgm:prSet custT="1"/>
      <dgm:spPr>
        <a:solidFill>
          <a:srgbClr val="00B050"/>
        </a:solidFill>
        <a:effectLst>
          <a:outerShdw blurRad="50800" dist="38100" dir="13500000" algn="br" rotWithShape="0">
            <a:prstClr val="black">
              <a:alpha val="40000"/>
            </a:prstClr>
          </a:outerShdw>
        </a:effectLst>
      </dgm:spPr>
      <dgm:t>
        <a:bodyPr/>
        <a:lstStyle/>
        <a:p>
          <a:r>
            <a:rPr lang="tr-TR" sz="2000" b="1" dirty="0">
              <a:solidFill>
                <a:schemeClr val="bg1"/>
              </a:solidFill>
              <a:effectLst>
                <a:outerShdw blurRad="38100" dist="38100" dir="2700000" algn="tl">
                  <a:srgbClr val="000000">
                    <a:alpha val="43137"/>
                  </a:srgbClr>
                </a:outerShdw>
              </a:effectLst>
            </a:rPr>
            <a:t>İŞLETME KAYITLARININ DÜZELTİLMESİ</a:t>
          </a:r>
        </a:p>
      </dgm:t>
    </dgm:pt>
    <dgm:pt modelId="{255DBE55-30C6-4F6D-8028-FF4B0C26B3FE}" type="parTrans" cxnId="{1CF9FA6D-D43A-45D3-BE35-D0463DFE7400}">
      <dgm:prSet/>
      <dgm:spPr/>
      <dgm:t>
        <a:bodyPr/>
        <a:lstStyle/>
        <a:p>
          <a:endParaRPr lang="tr-TR"/>
        </a:p>
      </dgm:t>
    </dgm:pt>
    <dgm:pt modelId="{02710BBD-9DE7-489F-A35C-75CCDF503CC8}" type="sibTrans" cxnId="{1CF9FA6D-D43A-45D3-BE35-D0463DFE7400}">
      <dgm:prSet/>
      <dgm:spPr/>
      <dgm:t>
        <a:bodyPr/>
        <a:lstStyle/>
        <a:p>
          <a:endParaRPr lang="tr-TR"/>
        </a:p>
      </dgm:t>
    </dgm:pt>
    <dgm:pt modelId="{A6DEB5FC-2FDB-48A3-B639-2C142B2B3CB1}">
      <dgm:prSet custT="1"/>
      <dgm:spPr>
        <a:solidFill>
          <a:srgbClr val="00B050"/>
        </a:solidFill>
      </dgm:spPr>
      <dgm:t>
        <a:bodyPr/>
        <a:lstStyle/>
        <a:p>
          <a:r>
            <a:rPr lang="tr-TR" sz="1600" b="1" dirty="0">
              <a:solidFill>
                <a:schemeClr val="bg1"/>
              </a:solidFill>
              <a:effectLst>
                <a:outerShdw blurRad="38100" dist="38100" dir="2700000" algn="tl">
                  <a:srgbClr val="000000">
                    <a:alpha val="43137"/>
                  </a:srgbClr>
                </a:outerShdw>
              </a:effectLst>
            </a:rPr>
            <a:t>VARLIKLARIN YENİDEN DEĞERLEMESİ</a:t>
          </a:r>
          <a:endParaRPr lang="tr-TR" sz="1600" b="1" dirty="0"/>
        </a:p>
      </dgm:t>
    </dgm:pt>
    <dgm:pt modelId="{35598B04-CEB2-4951-B2AD-AB2528A6BFD9}" type="parTrans" cxnId="{1DA473E1-4512-427E-B334-CF488D58F5C0}">
      <dgm:prSet/>
      <dgm:spPr/>
      <dgm:t>
        <a:bodyPr/>
        <a:lstStyle/>
        <a:p>
          <a:endParaRPr lang="tr-TR"/>
        </a:p>
      </dgm:t>
    </dgm:pt>
    <dgm:pt modelId="{37A50140-D6CC-4185-9CCF-01F894C9CD99}" type="sibTrans" cxnId="{1DA473E1-4512-427E-B334-CF488D58F5C0}">
      <dgm:prSet/>
      <dgm:spPr/>
      <dgm:t>
        <a:bodyPr/>
        <a:lstStyle/>
        <a:p>
          <a:endParaRPr lang="tr-TR"/>
        </a:p>
      </dgm:t>
    </dgm:pt>
    <dgm:pt modelId="{2B65C449-29F9-4E39-A931-78C2B33C5FB0}" type="pres">
      <dgm:prSet presAssocID="{BCCE28DE-068C-4AE9-8F45-70421F7004D6}" presName="hierChild1" presStyleCnt="0">
        <dgm:presLayoutVars>
          <dgm:orgChart val="1"/>
          <dgm:chPref val="1"/>
          <dgm:dir/>
          <dgm:animOne val="branch"/>
          <dgm:animLvl val="lvl"/>
          <dgm:resizeHandles/>
        </dgm:presLayoutVars>
      </dgm:prSet>
      <dgm:spPr/>
    </dgm:pt>
    <dgm:pt modelId="{F31223FC-B5EF-42F6-B673-157DCDA60049}" type="pres">
      <dgm:prSet presAssocID="{9D14E5AB-2C13-42C0-BB8C-9A14E55B8E65}" presName="hierRoot1" presStyleCnt="0">
        <dgm:presLayoutVars>
          <dgm:hierBranch val="init"/>
        </dgm:presLayoutVars>
      </dgm:prSet>
      <dgm:spPr/>
    </dgm:pt>
    <dgm:pt modelId="{A760E72A-E6C8-44CD-9946-C2D8F69A51C9}" type="pres">
      <dgm:prSet presAssocID="{9D14E5AB-2C13-42C0-BB8C-9A14E55B8E65}" presName="rootComposite1" presStyleCnt="0"/>
      <dgm:spPr/>
    </dgm:pt>
    <dgm:pt modelId="{99422E8B-1B96-44A9-9E6E-6824CD95854A}" type="pres">
      <dgm:prSet presAssocID="{9D14E5AB-2C13-42C0-BB8C-9A14E55B8E65}" presName="rootText1" presStyleLbl="node0" presStyleIdx="0" presStyleCnt="1" custScaleX="210230" custScaleY="111849" custLinFactNeighborX="-1931" custLinFactNeighborY="-19754">
        <dgm:presLayoutVars>
          <dgm:chPref val="3"/>
        </dgm:presLayoutVars>
      </dgm:prSet>
      <dgm:spPr/>
    </dgm:pt>
    <dgm:pt modelId="{1396BC94-F2D1-4686-8147-968062AF6C8C}" type="pres">
      <dgm:prSet presAssocID="{9D14E5AB-2C13-42C0-BB8C-9A14E55B8E65}" presName="rootConnector1" presStyleLbl="node1" presStyleIdx="0" presStyleCnt="0"/>
      <dgm:spPr/>
    </dgm:pt>
    <dgm:pt modelId="{C62A8A30-A289-4931-91A2-8EE21566DC2F}" type="pres">
      <dgm:prSet presAssocID="{9D14E5AB-2C13-42C0-BB8C-9A14E55B8E65}" presName="hierChild2" presStyleCnt="0"/>
      <dgm:spPr/>
    </dgm:pt>
    <dgm:pt modelId="{71379FE5-E574-4D14-9B3F-A13AC9403B08}" type="pres">
      <dgm:prSet presAssocID="{C36069A0-AF7A-4BB2-B924-511F0E308267}" presName="Name37" presStyleLbl="parChTrans1D2" presStyleIdx="0" presStyleCnt="4"/>
      <dgm:spPr/>
    </dgm:pt>
    <dgm:pt modelId="{2740C7A3-B888-4E28-BD13-A99307EC4F2C}" type="pres">
      <dgm:prSet presAssocID="{5940E6BD-6AC7-4DAB-9267-180897941C95}" presName="hierRoot2" presStyleCnt="0">
        <dgm:presLayoutVars>
          <dgm:hierBranch val="init"/>
        </dgm:presLayoutVars>
      </dgm:prSet>
      <dgm:spPr/>
    </dgm:pt>
    <dgm:pt modelId="{7EF48412-EE5E-48CC-92E2-082CD98A460F}" type="pres">
      <dgm:prSet presAssocID="{5940E6BD-6AC7-4DAB-9267-180897941C95}" presName="rootComposite" presStyleCnt="0"/>
      <dgm:spPr/>
    </dgm:pt>
    <dgm:pt modelId="{FAFCEA41-6CC9-4C3A-8FB7-0B8EA4465FC1}" type="pres">
      <dgm:prSet presAssocID="{5940E6BD-6AC7-4DAB-9267-180897941C95}" presName="rootText" presStyleLbl="node2" presStyleIdx="0" presStyleCnt="4" custScaleY="123312">
        <dgm:presLayoutVars>
          <dgm:chPref val="3"/>
        </dgm:presLayoutVars>
      </dgm:prSet>
      <dgm:spPr/>
    </dgm:pt>
    <dgm:pt modelId="{81170421-1F2D-454E-B529-6717697DB5FC}" type="pres">
      <dgm:prSet presAssocID="{5940E6BD-6AC7-4DAB-9267-180897941C95}" presName="rootConnector" presStyleLbl="node2" presStyleIdx="0" presStyleCnt="4"/>
      <dgm:spPr/>
    </dgm:pt>
    <dgm:pt modelId="{4D4E93B1-7A02-46FC-9ADE-EBF6E212A666}" type="pres">
      <dgm:prSet presAssocID="{5940E6BD-6AC7-4DAB-9267-180897941C95}" presName="hierChild4" presStyleCnt="0"/>
      <dgm:spPr/>
    </dgm:pt>
    <dgm:pt modelId="{98005222-2FFA-4C71-AB6F-4E8F6F3B942D}" type="pres">
      <dgm:prSet presAssocID="{5940E6BD-6AC7-4DAB-9267-180897941C95}" presName="hierChild5" presStyleCnt="0"/>
      <dgm:spPr/>
    </dgm:pt>
    <dgm:pt modelId="{D778B967-32E3-4367-BD1F-6CFAFC0FDCBC}" type="pres">
      <dgm:prSet presAssocID="{80017F95-D8D9-4E43-A8ED-E721B05B7FC9}" presName="Name37" presStyleLbl="parChTrans1D2" presStyleIdx="1" presStyleCnt="4"/>
      <dgm:spPr/>
    </dgm:pt>
    <dgm:pt modelId="{5D7588D6-E790-4F8E-9E15-160C50410571}" type="pres">
      <dgm:prSet presAssocID="{B56BE283-6E90-4756-AFD8-C9805B60D95A}" presName="hierRoot2" presStyleCnt="0">
        <dgm:presLayoutVars>
          <dgm:hierBranch val="init"/>
        </dgm:presLayoutVars>
      </dgm:prSet>
      <dgm:spPr/>
    </dgm:pt>
    <dgm:pt modelId="{3EDF9638-0DA2-4923-8732-EC46177DF57D}" type="pres">
      <dgm:prSet presAssocID="{B56BE283-6E90-4756-AFD8-C9805B60D95A}" presName="rootComposite" presStyleCnt="0"/>
      <dgm:spPr/>
    </dgm:pt>
    <dgm:pt modelId="{01188498-E475-41FB-9837-FB9591F12D44}" type="pres">
      <dgm:prSet presAssocID="{B56BE283-6E90-4756-AFD8-C9805B60D95A}" presName="rootText" presStyleLbl="node2" presStyleIdx="1" presStyleCnt="4" custScaleY="123312">
        <dgm:presLayoutVars>
          <dgm:chPref val="3"/>
        </dgm:presLayoutVars>
      </dgm:prSet>
      <dgm:spPr/>
    </dgm:pt>
    <dgm:pt modelId="{99B63CAA-8273-4BCA-B0D6-4712D6ECA776}" type="pres">
      <dgm:prSet presAssocID="{B56BE283-6E90-4756-AFD8-C9805B60D95A}" presName="rootConnector" presStyleLbl="node2" presStyleIdx="1" presStyleCnt="4"/>
      <dgm:spPr/>
    </dgm:pt>
    <dgm:pt modelId="{039954DF-764A-4F8B-AD4B-C6985CE45BB1}" type="pres">
      <dgm:prSet presAssocID="{B56BE283-6E90-4756-AFD8-C9805B60D95A}" presName="hierChild4" presStyleCnt="0"/>
      <dgm:spPr/>
    </dgm:pt>
    <dgm:pt modelId="{9BD5E125-022A-4B52-8116-F1B34D1B93A1}" type="pres">
      <dgm:prSet presAssocID="{B56BE283-6E90-4756-AFD8-C9805B60D95A}" presName="hierChild5" presStyleCnt="0"/>
      <dgm:spPr/>
    </dgm:pt>
    <dgm:pt modelId="{1512D012-1F7D-4BC3-8F3C-210BC22862E3}" type="pres">
      <dgm:prSet presAssocID="{255DBE55-30C6-4F6D-8028-FF4B0C26B3FE}" presName="Name37" presStyleLbl="parChTrans1D2" presStyleIdx="2" presStyleCnt="4"/>
      <dgm:spPr/>
    </dgm:pt>
    <dgm:pt modelId="{8696E194-C8A7-4998-9C63-6AE6401E22E9}" type="pres">
      <dgm:prSet presAssocID="{74A13298-2F24-4B63-BA54-9EDD563F85E2}" presName="hierRoot2" presStyleCnt="0">
        <dgm:presLayoutVars>
          <dgm:hierBranch val="init"/>
        </dgm:presLayoutVars>
      </dgm:prSet>
      <dgm:spPr/>
    </dgm:pt>
    <dgm:pt modelId="{4FACBA8E-D32D-4CE3-ABBE-58859A8403DC}" type="pres">
      <dgm:prSet presAssocID="{74A13298-2F24-4B63-BA54-9EDD563F85E2}" presName="rootComposite" presStyleCnt="0"/>
      <dgm:spPr/>
    </dgm:pt>
    <dgm:pt modelId="{5F69E576-EC75-4BEA-A651-AF79AE311D11}" type="pres">
      <dgm:prSet presAssocID="{74A13298-2F24-4B63-BA54-9EDD563F85E2}" presName="rootText" presStyleLbl="node2" presStyleIdx="2" presStyleCnt="4" custAng="0" custScaleY="123312">
        <dgm:presLayoutVars>
          <dgm:chPref val="3"/>
        </dgm:presLayoutVars>
      </dgm:prSet>
      <dgm:spPr/>
    </dgm:pt>
    <dgm:pt modelId="{721142B1-8FEF-45AC-AF1A-29391D4D55E9}" type="pres">
      <dgm:prSet presAssocID="{74A13298-2F24-4B63-BA54-9EDD563F85E2}" presName="rootConnector" presStyleLbl="node2" presStyleIdx="2" presStyleCnt="4"/>
      <dgm:spPr/>
    </dgm:pt>
    <dgm:pt modelId="{E4317E85-759E-4BF8-9693-C72D615B5432}" type="pres">
      <dgm:prSet presAssocID="{74A13298-2F24-4B63-BA54-9EDD563F85E2}" presName="hierChild4" presStyleCnt="0"/>
      <dgm:spPr/>
    </dgm:pt>
    <dgm:pt modelId="{B5B86A08-F091-4CC7-9A9B-D8A5F08ED26B}" type="pres">
      <dgm:prSet presAssocID="{74A13298-2F24-4B63-BA54-9EDD563F85E2}" presName="hierChild5" presStyleCnt="0"/>
      <dgm:spPr/>
    </dgm:pt>
    <dgm:pt modelId="{63D749BB-CDC7-42B0-8911-3FEAD6B7A590}" type="pres">
      <dgm:prSet presAssocID="{35598B04-CEB2-4951-B2AD-AB2528A6BFD9}" presName="Name37" presStyleLbl="parChTrans1D2" presStyleIdx="3" presStyleCnt="4"/>
      <dgm:spPr/>
    </dgm:pt>
    <dgm:pt modelId="{5BC313C4-97DB-4CAB-8958-3FB287C87947}" type="pres">
      <dgm:prSet presAssocID="{A6DEB5FC-2FDB-48A3-B639-2C142B2B3CB1}" presName="hierRoot2" presStyleCnt="0">
        <dgm:presLayoutVars>
          <dgm:hierBranch val="init"/>
        </dgm:presLayoutVars>
      </dgm:prSet>
      <dgm:spPr/>
    </dgm:pt>
    <dgm:pt modelId="{F2778C98-ED16-4E51-86F5-859FA548E7C7}" type="pres">
      <dgm:prSet presAssocID="{A6DEB5FC-2FDB-48A3-B639-2C142B2B3CB1}" presName="rootComposite" presStyleCnt="0"/>
      <dgm:spPr/>
    </dgm:pt>
    <dgm:pt modelId="{53CB4B55-8489-4C8B-99F2-8377F7565AFB}" type="pres">
      <dgm:prSet presAssocID="{A6DEB5FC-2FDB-48A3-B639-2C142B2B3CB1}" presName="rootText" presStyleLbl="node2" presStyleIdx="3" presStyleCnt="4" custScaleY="123312">
        <dgm:presLayoutVars>
          <dgm:chPref val="3"/>
        </dgm:presLayoutVars>
      </dgm:prSet>
      <dgm:spPr/>
    </dgm:pt>
    <dgm:pt modelId="{94D65337-CE03-40C1-BE39-F89092221289}" type="pres">
      <dgm:prSet presAssocID="{A6DEB5FC-2FDB-48A3-B639-2C142B2B3CB1}" presName="rootConnector" presStyleLbl="node2" presStyleIdx="3" presStyleCnt="4"/>
      <dgm:spPr/>
    </dgm:pt>
    <dgm:pt modelId="{530C7521-8078-461D-99FE-12A4B3ECF411}" type="pres">
      <dgm:prSet presAssocID="{A6DEB5FC-2FDB-48A3-B639-2C142B2B3CB1}" presName="hierChild4" presStyleCnt="0"/>
      <dgm:spPr/>
    </dgm:pt>
    <dgm:pt modelId="{1B141990-2F7F-40AD-A988-860D8156C329}" type="pres">
      <dgm:prSet presAssocID="{A6DEB5FC-2FDB-48A3-B639-2C142B2B3CB1}" presName="hierChild5" presStyleCnt="0"/>
      <dgm:spPr/>
    </dgm:pt>
    <dgm:pt modelId="{5E7515DE-6BD8-48A7-9057-06D856CC82CE}" type="pres">
      <dgm:prSet presAssocID="{9D14E5AB-2C13-42C0-BB8C-9A14E55B8E65}" presName="hierChild3" presStyleCnt="0"/>
      <dgm:spPr/>
    </dgm:pt>
  </dgm:ptLst>
  <dgm:cxnLst>
    <dgm:cxn modelId="{F7CC1009-71C9-42F3-B29A-D8E2AAB5A9C9}" type="presOf" srcId="{80017F95-D8D9-4E43-A8ED-E721B05B7FC9}" destId="{D778B967-32E3-4367-BD1F-6CFAFC0FDCBC}" srcOrd="0" destOrd="0" presId="urn:microsoft.com/office/officeart/2005/8/layout/orgChart1"/>
    <dgm:cxn modelId="{CB4EFD22-650A-4261-BE0B-A1DE356CDD56}" srcId="{9D14E5AB-2C13-42C0-BB8C-9A14E55B8E65}" destId="{B56BE283-6E90-4756-AFD8-C9805B60D95A}" srcOrd="1" destOrd="0" parTransId="{80017F95-D8D9-4E43-A8ED-E721B05B7FC9}" sibTransId="{370C44D3-3B55-4479-8C10-6BFCB0426B99}"/>
    <dgm:cxn modelId="{13BF3539-8C29-4490-95B0-6D93D85ED0FF}" type="presOf" srcId="{5940E6BD-6AC7-4DAB-9267-180897941C95}" destId="{81170421-1F2D-454E-B529-6717697DB5FC}" srcOrd="1" destOrd="0" presId="urn:microsoft.com/office/officeart/2005/8/layout/orgChart1"/>
    <dgm:cxn modelId="{13FC595B-49D5-4402-822F-DDC31BE89815}" type="presOf" srcId="{B56BE283-6E90-4756-AFD8-C9805B60D95A}" destId="{01188498-E475-41FB-9837-FB9591F12D44}" srcOrd="0" destOrd="0" presId="urn:microsoft.com/office/officeart/2005/8/layout/orgChart1"/>
    <dgm:cxn modelId="{8208C642-6BB9-4DAF-B61F-DE831B64CEE8}" type="presOf" srcId="{74A13298-2F24-4B63-BA54-9EDD563F85E2}" destId="{5F69E576-EC75-4BEA-A651-AF79AE311D11}" srcOrd="0" destOrd="0" presId="urn:microsoft.com/office/officeart/2005/8/layout/orgChart1"/>
    <dgm:cxn modelId="{1CF9FA6D-D43A-45D3-BE35-D0463DFE7400}" srcId="{9D14E5AB-2C13-42C0-BB8C-9A14E55B8E65}" destId="{74A13298-2F24-4B63-BA54-9EDD563F85E2}" srcOrd="2" destOrd="0" parTransId="{255DBE55-30C6-4F6D-8028-FF4B0C26B3FE}" sibTransId="{02710BBD-9DE7-489F-A35C-75CCDF503CC8}"/>
    <dgm:cxn modelId="{B4C1CB74-0602-45BA-AD9A-2B2ED318C8A8}" type="presOf" srcId="{9D14E5AB-2C13-42C0-BB8C-9A14E55B8E65}" destId="{99422E8B-1B96-44A9-9E6E-6824CD95854A}" srcOrd="0" destOrd="0" presId="urn:microsoft.com/office/officeart/2005/8/layout/orgChart1"/>
    <dgm:cxn modelId="{8DD9B876-5D01-4846-890B-98D5A03908FF}" type="presOf" srcId="{A6DEB5FC-2FDB-48A3-B639-2C142B2B3CB1}" destId="{53CB4B55-8489-4C8B-99F2-8377F7565AFB}" srcOrd="0" destOrd="0" presId="urn:microsoft.com/office/officeart/2005/8/layout/orgChart1"/>
    <dgm:cxn modelId="{005D057E-3FC3-46DD-8A8C-6B253ADE7D34}" type="presOf" srcId="{A6DEB5FC-2FDB-48A3-B639-2C142B2B3CB1}" destId="{94D65337-CE03-40C1-BE39-F89092221289}" srcOrd="1" destOrd="0" presId="urn:microsoft.com/office/officeart/2005/8/layout/orgChart1"/>
    <dgm:cxn modelId="{B61CD584-B473-4696-A440-36803042CC24}" type="presOf" srcId="{BCCE28DE-068C-4AE9-8F45-70421F7004D6}" destId="{2B65C449-29F9-4E39-A931-78C2B33C5FB0}" srcOrd="0" destOrd="0" presId="urn:microsoft.com/office/officeart/2005/8/layout/orgChart1"/>
    <dgm:cxn modelId="{34F7F693-FD94-4190-9171-FECAA0EF05B0}" type="presOf" srcId="{74A13298-2F24-4B63-BA54-9EDD563F85E2}" destId="{721142B1-8FEF-45AC-AF1A-29391D4D55E9}" srcOrd="1" destOrd="0" presId="urn:microsoft.com/office/officeart/2005/8/layout/orgChart1"/>
    <dgm:cxn modelId="{B364CFA9-70C2-4FF7-A1C5-BDD4D610B2EC}" type="presOf" srcId="{9D14E5AB-2C13-42C0-BB8C-9A14E55B8E65}" destId="{1396BC94-F2D1-4686-8147-968062AF6C8C}" srcOrd="1" destOrd="0" presId="urn:microsoft.com/office/officeart/2005/8/layout/orgChart1"/>
    <dgm:cxn modelId="{A20A9CAA-41C4-4CF4-8DA0-55B763FE20B6}" type="presOf" srcId="{5940E6BD-6AC7-4DAB-9267-180897941C95}" destId="{FAFCEA41-6CC9-4C3A-8FB7-0B8EA4465FC1}" srcOrd="0" destOrd="0" presId="urn:microsoft.com/office/officeart/2005/8/layout/orgChart1"/>
    <dgm:cxn modelId="{C333C5AE-0BFB-4294-9346-BA94EE9E4C52}" type="presOf" srcId="{35598B04-CEB2-4951-B2AD-AB2528A6BFD9}" destId="{63D749BB-CDC7-42B0-8911-3FEAD6B7A590}" srcOrd="0" destOrd="0" presId="urn:microsoft.com/office/officeart/2005/8/layout/orgChart1"/>
    <dgm:cxn modelId="{F4A9DFCC-A515-490F-A64D-1FE610498190}" srcId="{BCCE28DE-068C-4AE9-8F45-70421F7004D6}" destId="{9D14E5AB-2C13-42C0-BB8C-9A14E55B8E65}" srcOrd="0" destOrd="0" parTransId="{C3F872E4-4C7A-4A3F-858F-7D54B95B2C3E}" sibTransId="{787361CF-7429-4906-9E08-141C0F3894EE}"/>
    <dgm:cxn modelId="{05BC51DC-19F9-455A-BE2C-16225E761A7D}" type="presOf" srcId="{B56BE283-6E90-4756-AFD8-C9805B60D95A}" destId="{99B63CAA-8273-4BCA-B0D6-4712D6ECA776}" srcOrd="1" destOrd="0" presId="urn:microsoft.com/office/officeart/2005/8/layout/orgChart1"/>
    <dgm:cxn modelId="{1DA473E1-4512-427E-B334-CF488D58F5C0}" srcId="{9D14E5AB-2C13-42C0-BB8C-9A14E55B8E65}" destId="{A6DEB5FC-2FDB-48A3-B639-2C142B2B3CB1}" srcOrd="3" destOrd="0" parTransId="{35598B04-CEB2-4951-B2AD-AB2528A6BFD9}" sibTransId="{37A50140-D6CC-4185-9CCF-01F894C9CD99}"/>
    <dgm:cxn modelId="{D9B563EA-A535-4C01-AAFB-1523C89B001A}" type="presOf" srcId="{255DBE55-30C6-4F6D-8028-FF4B0C26B3FE}" destId="{1512D012-1F7D-4BC3-8F3C-210BC22862E3}" srcOrd="0" destOrd="0" presId="urn:microsoft.com/office/officeart/2005/8/layout/orgChart1"/>
    <dgm:cxn modelId="{5342D8EB-42B0-4FD9-9FBF-043B03EB77F6}" type="presOf" srcId="{C36069A0-AF7A-4BB2-B924-511F0E308267}" destId="{71379FE5-E574-4D14-9B3F-A13AC9403B08}" srcOrd="0" destOrd="0" presId="urn:microsoft.com/office/officeart/2005/8/layout/orgChart1"/>
    <dgm:cxn modelId="{81B245FC-B0AA-4437-B563-A6C7C7476A86}" srcId="{9D14E5AB-2C13-42C0-BB8C-9A14E55B8E65}" destId="{5940E6BD-6AC7-4DAB-9267-180897941C95}" srcOrd="0" destOrd="0" parTransId="{C36069A0-AF7A-4BB2-B924-511F0E308267}" sibTransId="{EEE65037-B148-4902-9037-4FCA45E78684}"/>
    <dgm:cxn modelId="{BF60840E-B7C1-4FA8-8E73-CAF7953AB734}" type="presParOf" srcId="{2B65C449-29F9-4E39-A931-78C2B33C5FB0}" destId="{F31223FC-B5EF-42F6-B673-157DCDA60049}" srcOrd="0" destOrd="0" presId="urn:microsoft.com/office/officeart/2005/8/layout/orgChart1"/>
    <dgm:cxn modelId="{BA258BFF-95A5-4369-BE57-D905137DAF67}" type="presParOf" srcId="{F31223FC-B5EF-42F6-B673-157DCDA60049}" destId="{A760E72A-E6C8-44CD-9946-C2D8F69A51C9}" srcOrd="0" destOrd="0" presId="urn:microsoft.com/office/officeart/2005/8/layout/orgChart1"/>
    <dgm:cxn modelId="{B7AE679B-B199-4AE2-BC6B-E80BF77D591B}" type="presParOf" srcId="{A760E72A-E6C8-44CD-9946-C2D8F69A51C9}" destId="{99422E8B-1B96-44A9-9E6E-6824CD95854A}" srcOrd="0" destOrd="0" presId="urn:microsoft.com/office/officeart/2005/8/layout/orgChart1"/>
    <dgm:cxn modelId="{6D728D24-BA51-41B1-BF9D-6FA8E95C81F8}" type="presParOf" srcId="{A760E72A-E6C8-44CD-9946-C2D8F69A51C9}" destId="{1396BC94-F2D1-4686-8147-968062AF6C8C}" srcOrd="1" destOrd="0" presId="urn:microsoft.com/office/officeart/2005/8/layout/orgChart1"/>
    <dgm:cxn modelId="{0D8FAA0A-F740-4694-A236-D9C43F1C39C8}" type="presParOf" srcId="{F31223FC-B5EF-42F6-B673-157DCDA60049}" destId="{C62A8A30-A289-4931-91A2-8EE21566DC2F}" srcOrd="1" destOrd="0" presId="urn:microsoft.com/office/officeart/2005/8/layout/orgChart1"/>
    <dgm:cxn modelId="{FF0E166B-C41F-45C6-AA21-E89EF39F98CA}" type="presParOf" srcId="{C62A8A30-A289-4931-91A2-8EE21566DC2F}" destId="{71379FE5-E574-4D14-9B3F-A13AC9403B08}" srcOrd="0" destOrd="0" presId="urn:microsoft.com/office/officeart/2005/8/layout/orgChart1"/>
    <dgm:cxn modelId="{2AC8F9E2-CEAF-4AD1-8D6E-2DE806D40B08}" type="presParOf" srcId="{C62A8A30-A289-4931-91A2-8EE21566DC2F}" destId="{2740C7A3-B888-4E28-BD13-A99307EC4F2C}" srcOrd="1" destOrd="0" presId="urn:microsoft.com/office/officeart/2005/8/layout/orgChart1"/>
    <dgm:cxn modelId="{5D6F9AB3-6D11-4E6F-A205-1FF86A7362BA}" type="presParOf" srcId="{2740C7A3-B888-4E28-BD13-A99307EC4F2C}" destId="{7EF48412-EE5E-48CC-92E2-082CD98A460F}" srcOrd="0" destOrd="0" presId="urn:microsoft.com/office/officeart/2005/8/layout/orgChart1"/>
    <dgm:cxn modelId="{87C7668D-AC43-46B2-A87B-F5367F969C4C}" type="presParOf" srcId="{7EF48412-EE5E-48CC-92E2-082CD98A460F}" destId="{FAFCEA41-6CC9-4C3A-8FB7-0B8EA4465FC1}" srcOrd="0" destOrd="0" presId="urn:microsoft.com/office/officeart/2005/8/layout/orgChart1"/>
    <dgm:cxn modelId="{C50C59CE-16D1-4E58-AAAD-8C24744DFA98}" type="presParOf" srcId="{7EF48412-EE5E-48CC-92E2-082CD98A460F}" destId="{81170421-1F2D-454E-B529-6717697DB5FC}" srcOrd="1" destOrd="0" presId="urn:microsoft.com/office/officeart/2005/8/layout/orgChart1"/>
    <dgm:cxn modelId="{C8DCE321-0CE4-4229-B32E-CFD60CC7A670}" type="presParOf" srcId="{2740C7A3-B888-4E28-BD13-A99307EC4F2C}" destId="{4D4E93B1-7A02-46FC-9ADE-EBF6E212A666}" srcOrd="1" destOrd="0" presId="urn:microsoft.com/office/officeart/2005/8/layout/orgChart1"/>
    <dgm:cxn modelId="{2C2C1172-E494-42E4-8DBF-86A81EDF2441}" type="presParOf" srcId="{2740C7A3-B888-4E28-BD13-A99307EC4F2C}" destId="{98005222-2FFA-4C71-AB6F-4E8F6F3B942D}" srcOrd="2" destOrd="0" presId="urn:microsoft.com/office/officeart/2005/8/layout/orgChart1"/>
    <dgm:cxn modelId="{26BFA6B7-2EA1-42E9-B697-E813B5A7E855}" type="presParOf" srcId="{C62A8A30-A289-4931-91A2-8EE21566DC2F}" destId="{D778B967-32E3-4367-BD1F-6CFAFC0FDCBC}" srcOrd="2" destOrd="0" presId="urn:microsoft.com/office/officeart/2005/8/layout/orgChart1"/>
    <dgm:cxn modelId="{C26441E3-1B6A-451C-AF64-507E4002FB13}" type="presParOf" srcId="{C62A8A30-A289-4931-91A2-8EE21566DC2F}" destId="{5D7588D6-E790-4F8E-9E15-160C50410571}" srcOrd="3" destOrd="0" presId="urn:microsoft.com/office/officeart/2005/8/layout/orgChart1"/>
    <dgm:cxn modelId="{09A294A1-E63E-43B9-B59E-53CE1FEEE664}" type="presParOf" srcId="{5D7588D6-E790-4F8E-9E15-160C50410571}" destId="{3EDF9638-0DA2-4923-8732-EC46177DF57D}" srcOrd="0" destOrd="0" presId="urn:microsoft.com/office/officeart/2005/8/layout/orgChart1"/>
    <dgm:cxn modelId="{E2B13610-6E27-464C-A30D-B20FE169EF54}" type="presParOf" srcId="{3EDF9638-0DA2-4923-8732-EC46177DF57D}" destId="{01188498-E475-41FB-9837-FB9591F12D44}" srcOrd="0" destOrd="0" presId="urn:microsoft.com/office/officeart/2005/8/layout/orgChart1"/>
    <dgm:cxn modelId="{D015A578-01F9-4881-BEFD-A7518A1CF806}" type="presParOf" srcId="{3EDF9638-0DA2-4923-8732-EC46177DF57D}" destId="{99B63CAA-8273-4BCA-B0D6-4712D6ECA776}" srcOrd="1" destOrd="0" presId="urn:microsoft.com/office/officeart/2005/8/layout/orgChart1"/>
    <dgm:cxn modelId="{7612BA1C-6146-4855-971E-90CC9B7B81ED}" type="presParOf" srcId="{5D7588D6-E790-4F8E-9E15-160C50410571}" destId="{039954DF-764A-4F8B-AD4B-C6985CE45BB1}" srcOrd="1" destOrd="0" presId="urn:microsoft.com/office/officeart/2005/8/layout/orgChart1"/>
    <dgm:cxn modelId="{E26C4687-E817-4431-BBF8-E78BF20EC760}" type="presParOf" srcId="{5D7588D6-E790-4F8E-9E15-160C50410571}" destId="{9BD5E125-022A-4B52-8116-F1B34D1B93A1}" srcOrd="2" destOrd="0" presId="urn:microsoft.com/office/officeart/2005/8/layout/orgChart1"/>
    <dgm:cxn modelId="{671E20F4-8027-4FBC-9F94-57CC082711F0}" type="presParOf" srcId="{C62A8A30-A289-4931-91A2-8EE21566DC2F}" destId="{1512D012-1F7D-4BC3-8F3C-210BC22862E3}" srcOrd="4" destOrd="0" presId="urn:microsoft.com/office/officeart/2005/8/layout/orgChart1"/>
    <dgm:cxn modelId="{C00C5A03-6817-4D7C-BFDE-C67E0C5088B0}" type="presParOf" srcId="{C62A8A30-A289-4931-91A2-8EE21566DC2F}" destId="{8696E194-C8A7-4998-9C63-6AE6401E22E9}" srcOrd="5" destOrd="0" presId="urn:microsoft.com/office/officeart/2005/8/layout/orgChart1"/>
    <dgm:cxn modelId="{FA9472F1-AE66-4815-AF8A-750D0601A16B}" type="presParOf" srcId="{8696E194-C8A7-4998-9C63-6AE6401E22E9}" destId="{4FACBA8E-D32D-4CE3-ABBE-58859A8403DC}" srcOrd="0" destOrd="0" presId="urn:microsoft.com/office/officeart/2005/8/layout/orgChart1"/>
    <dgm:cxn modelId="{7B251263-9520-47C0-B4A3-F807A6BE0925}" type="presParOf" srcId="{4FACBA8E-D32D-4CE3-ABBE-58859A8403DC}" destId="{5F69E576-EC75-4BEA-A651-AF79AE311D11}" srcOrd="0" destOrd="0" presId="urn:microsoft.com/office/officeart/2005/8/layout/orgChart1"/>
    <dgm:cxn modelId="{88CF83BE-3F40-4386-80F8-2CDAB688BAD0}" type="presParOf" srcId="{4FACBA8E-D32D-4CE3-ABBE-58859A8403DC}" destId="{721142B1-8FEF-45AC-AF1A-29391D4D55E9}" srcOrd="1" destOrd="0" presId="urn:microsoft.com/office/officeart/2005/8/layout/orgChart1"/>
    <dgm:cxn modelId="{C9BB0E6E-DFA4-49CB-B91E-C316D73E8B65}" type="presParOf" srcId="{8696E194-C8A7-4998-9C63-6AE6401E22E9}" destId="{E4317E85-759E-4BF8-9693-C72D615B5432}" srcOrd="1" destOrd="0" presId="urn:microsoft.com/office/officeart/2005/8/layout/orgChart1"/>
    <dgm:cxn modelId="{AC1C12D8-C9F5-43B6-A53F-63A34A6210C0}" type="presParOf" srcId="{8696E194-C8A7-4998-9C63-6AE6401E22E9}" destId="{B5B86A08-F091-4CC7-9A9B-D8A5F08ED26B}" srcOrd="2" destOrd="0" presId="urn:microsoft.com/office/officeart/2005/8/layout/orgChart1"/>
    <dgm:cxn modelId="{583E483F-39A4-4F9B-8092-50ADF8CFD56A}" type="presParOf" srcId="{C62A8A30-A289-4931-91A2-8EE21566DC2F}" destId="{63D749BB-CDC7-42B0-8911-3FEAD6B7A590}" srcOrd="6" destOrd="0" presId="urn:microsoft.com/office/officeart/2005/8/layout/orgChart1"/>
    <dgm:cxn modelId="{4EEE7747-10A7-433E-978A-972636C508B7}" type="presParOf" srcId="{C62A8A30-A289-4931-91A2-8EE21566DC2F}" destId="{5BC313C4-97DB-4CAB-8958-3FB287C87947}" srcOrd="7" destOrd="0" presId="urn:microsoft.com/office/officeart/2005/8/layout/orgChart1"/>
    <dgm:cxn modelId="{BE632E04-947F-40EA-B4AE-3EE37333B30E}" type="presParOf" srcId="{5BC313C4-97DB-4CAB-8958-3FB287C87947}" destId="{F2778C98-ED16-4E51-86F5-859FA548E7C7}" srcOrd="0" destOrd="0" presId="urn:microsoft.com/office/officeart/2005/8/layout/orgChart1"/>
    <dgm:cxn modelId="{07BA9F0A-A578-4C6E-868B-9544C40E066D}" type="presParOf" srcId="{F2778C98-ED16-4E51-86F5-859FA548E7C7}" destId="{53CB4B55-8489-4C8B-99F2-8377F7565AFB}" srcOrd="0" destOrd="0" presId="urn:microsoft.com/office/officeart/2005/8/layout/orgChart1"/>
    <dgm:cxn modelId="{FBF5AF9E-7C3E-4809-ABE5-E8A89887CDD6}" type="presParOf" srcId="{F2778C98-ED16-4E51-86F5-859FA548E7C7}" destId="{94D65337-CE03-40C1-BE39-F89092221289}" srcOrd="1" destOrd="0" presId="urn:microsoft.com/office/officeart/2005/8/layout/orgChart1"/>
    <dgm:cxn modelId="{5D07B165-F447-4404-BA59-6342981B2151}" type="presParOf" srcId="{5BC313C4-97DB-4CAB-8958-3FB287C87947}" destId="{530C7521-8078-461D-99FE-12A4B3ECF411}" srcOrd="1" destOrd="0" presId="urn:microsoft.com/office/officeart/2005/8/layout/orgChart1"/>
    <dgm:cxn modelId="{49E65D69-19C2-4160-9739-8F2E2A2D7697}" type="presParOf" srcId="{5BC313C4-97DB-4CAB-8958-3FB287C87947}" destId="{1B141990-2F7F-40AD-A988-860D8156C329}" srcOrd="2" destOrd="0" presId="urn:microsoft.com/office/officeart/2005/8/layout/orgChart1"/>
    <dgm:cxn modelId="{D928E9B3-44A6-4281-9E6C-73CE4B355BBF}" type="presParOf" srcId="{F31223FC-B5EF-42F6-B673-157DCDA60049}" destId="{5E7515DE-6BD8-48A7-9057-06D856CC82C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CCE28DE-068C-4AE9-8F45-70421F7004D6}" type="doc">
      <dgm:prSet loTypeId="urn:microsoft.com/office/officeart/2005/8/layout/orgChart1" loCatId="hierarchy" qsTypeId="urn:microsoft.com/office/officeart/2005/8/quickstyle/3d2" qsCatId="3D" csTypeId="urn:microsoft.com/office/officeart/2005/8/colors/accent1_2" csCatId="accent1" phldr="1"/>
      <dgm:spPr/>
      <dgm:t>
        <a:bodyPr/>
        <a:lstStyle/>
        <a:p>
          <a:endParaRPr lang="tr-TR"/>
        </a:p>
      </dgm:t>
    </dgm:pt>
    <dgm:pt modelId="{9D14E5AB-2C13-42C0-BB8C-9A14E55B8E65}">
      <dgm:prSet phldrT="[Metin]" custT="1"/>
      <dgm:spPr>
        <a:effectLst>
          <a:outerShdw blurRad="50800" dist="38100" dir="16200000" rotWithShape="0">
            <a:prstClr val="black">
              <a:alpha val="40000"/>
            </a:prstClr>
          </a:outerShdw>
        </a:effectLst>
      </dgm:spPr>
      <dgm:t>
        <a:bodyPr/>
        <a:lstStyle/>
        <a:p>
          <a:r>
            <a:rPr lang="tr-TR" sz="3600" b="1" dirty="0">
              <a:effectLst>
                <a:outerShdw blurRad="38100" dist="38100" dir="2700000" algn="tl">
                  <a:srgbClr val="000000">
                    <a:alpha val="43137"/>
                  </a:srgbClr>
                </a:outerShdw>
              </a:effectLst>
            </a:rPr>
            <a:t>7326 SAYILI KANUN</a:t>
          </a:r>
        </a:p>
      </dgm:t>
    </dgm:pt>
    <dgm:pt modelId="{C3F872E4-4C7A-4A3F-858F-7D54B95B2C3E}" type="parTrans" cxnId="{F4A9DFCC-A515-490F-A64D-1FE610498190}">
      <dgm:prSet/>
      <dgm:spPr/>
      <dgm:t>
        <a:bodyPr/>
        <a:lstStyle/>
        <a:p>
          <a:endParaRPr lang="tr-TR"/>
        </a:p>
      </dgm:t>
    </dgm:pt>
    <dgm:pt modelId="{787361CF-7429-4906-9E08-141C0F3894EE}" type="sibTrans" cxnId="{F4A9DFCC-A515-490F-A64D-1FE610498190}">
      <dgm:prSet/>
      <dgm:spPr/>
      <dgm:t>
        <a:bodyPr/>
        <a:lstStyle/>
        <a:p>
          <a:endParaRPr lang="tr-TR"/>
        </a:p>
      </dgm:t>
    </dgm:pt>
    <dgm:pt modelId="{5940E6BD-6AC7-4DAB-9267-180897941C95}">
      <dgm:prSet custT="1"/>
      <dgm:spPr>
        <a:solidFill>
          <a:srgbClr val="00B050"/>
        </a:solidFill>
        <a:effectLst>
          <a:outerShdw blurRad="50800" dist="38100" dir="13500000" algn="br" rotWithShape="0">
            <a:prstClr val="black">
              <a:alpha val="40000"/>
            </a:prstClr>
          </a:outerShdw>
        </a:effectLst>
      </dgm:spPr>
      <dgm:t>
        <a:bodyPr/>
        <a:lstStyle/>
        <a:p>
          <a:r>
            <a:rPr lang="tr-TR" sz="2000" b="1" dirty="0">
              <a:solidFill>
                <a:schemeClr val="bg1"/>
              </a:solidFill>
              <a:effectLst>
                <a:outerShdw blurRad="38100" dist="38100" dir="2700000" algn="tl">
                  <a:srgbClr val="000000">
                    <a:alpha val="43137"/>
                  </a:srgbClr>
                </a:outerShdw>
              </a:effectLst>
            </a:rPr>
            <a:t>ALACAKLARIN YAPILAN-</a:t>
          </a:r>
          <a:r>
            <a:rPr lang="tr-TR" sz="2000" b="1" dirty="0" err="1">
              <a:solidFill>
                <a:schemeClr val="bg1"/>
              </a:solidFill>
              <a:effectLst>
                <a:outerShdw blurRad="38100" dist="38100" dir="2700000" algn="tl">
                  <a:srgbClr val="000000">
                    <a:alpha val="43137"/>
                  </a:srgbClr>
                </a:outerShdw>
              </a:effectLst>
            </a:rPr>
            <a:t>DIRILMASI</a:t>
          </a:r>
          <a:endParaRPr lang="tr-TR" sz="2000" b="1" dirty="0">
            <a:solidFill>
              <a:schemeClr val="bg1"/>
            </a:solidFill>
            <a:effectLst>
              <a:outerShdw blurRad="38100" dist="38100" dir="2700000" algn="tl">
                <a:srgbClr val="000000">
                  <a:alpha val="43137"/>
                </a:srgbClr>
              </a:outerShdw>
            </a:effectLst>
          </a:endParaRPr>
        </a:p>
      </dgm:t>
    </dgm:pt>
    <dgm:pt modelId="{C36069A0-AF7A-4BB2-B924-511F0E308267}" type="parTrans" cxnId="{81B245FC-B0AA-4437-B563-A6C7C7476A86}">
      <dgm:prSet/>
      <dgm:spPr/>
      <dgm:t>
        <a:bodyPr/>
        <a:lstStyle/>
        <a:p>
          <a:endParaRPr lang="tr-TR" b="0"/>
        </a:p>
      </dgm:t>
    </dgm:pt>
    <dgm:pt modelId="{EEE65037-B148-4902-9037-4FCA45E78684}" type="sibTrans" cxnId="{81B245FC-B0AA-4437-B563-A6C7C7476A86}">
      <dgm:prSet/>
      <dgm:spPr/>
      <dgm:t>
        <a:bodyPr/>
        <a:lstStyle/>
        <a:p>
          <a:endParaRPr lang="tr-TR"/>
        </a:p>
      </dgm:t>
    </dgm:pt>
    <dgm:pt modelId="{B56BE283-6E90-4756-AFD8-C9805B60D95A}">
      <dgm:prSet custT="1"/>
      <dgm:spPr>
        <a:solidFill>
          <a:srgbClr val="00B050"/>
        </a:solidFill>
        <a:effectLst>
          <a:outerShdw blurRad="50800" dist="38100" dir="13500000" algn="br" rotWithShape="0">
            <a:prstClr val="black">
              <a:alpha val="40000"/>
            </a:prstClr>
          </a:outerShdw>
        </a:effectLst>
      </dgm:spPr>
      <dgm:t>
        <a:bodyPr/>
        <a:lstStyle/>
        <a:p>
          <a:r>
            <a:rPr lang="tr-TR" sz="2400" b="1" dirty="0">
              <a:solidFill>
                <a:schemeClr val="bg1"/>
              </a:solidFill>
              <a:effectLst>
                <a:outerShdw blurRad="38100" dist="38100" dir="2700000" algn="tl">
                  <a:srgbClr val="000000">
                    <a:alpha val="43137"/>
                  </a:srgbClr>
                </a:outerShdw>
              </a:effectLst>
            </a:rPr>
            <a:t>MATRAH ARTIRIMI</a:t>
          </a:r>
        </a:p>
      </dgm:t>
    </dgm:pt>
    <dgm:pt modelId="{80017F95-D8D9-4E43-A8ED-E721B05B7FC9}" type="parTrans" cxnId="{CB4EFD22-650A-4261-BE0B-A1DE356CDD56}">
      <dgm:prSet/>
      <dgm:spPr/>
      <dgm:t>
        <a:bodyPr/>
        <a:lstStyle/>
        <a:p>
          <a:endParaRPr lang="tr-TR"/>
        </a:p>
      </dgm:t>
    </dgm:pt>
    <dgm:pt modelId="{370C44D3-3B55-4479-8C10-6BFCB0426B99}" type="sibTrans" cxnId="{CB4EFD22-650A-4261-BE0B-A1DE356CDD56}">
      <dgm:prSet/>
      <dgm:spPr/>
      <dgm:t>
        <a:bodyPr/>
        <a:lstStyle/>
        <a:p>
          <a:endParaRPr lang="tr-TR"/>
        </a:p>
      </dgm:t>
    </dgm:pt>
    <dgm:pt modelId="{74A13298-2F24-4B63-BA54-9EDD563F85E2}">
      <dgm:prSet custT="1"/>
      <dgm:spPr>
        <a:solidFill>
          <a:srgbClr val="00B050"/>
        </a:solidFill>
        <a:effectLst>
          <a:outerShdw blurRad="50800" dist="38100" dir="13500000" algn="br" rotWithShape="0">
            <a:prstClr val="black">
              <a:alpha val="40000"/>
            </a:prstClr>
          </a:outerShdw>
        </a:effectLst>
      </dgm:spPr>
      <dgm:t>
        <a:bodyPr/>
        <a:lstStyle/>
        <a:p>
          <a:r>
            <a:rPr lang="tr-TR" sz="2000" b="1" dirty="0">
              <a:solidFill>
                <a:schemeClr val="bg1"/>
              </a:solidFill>
              <a:effectLst>
                <a:outerShdw blurRad="38100" dist="38100" dir="2700000" algn="tl">
                  <a:srgbClr val="000000">
                    <a:alpha val="43137"/>
                  </a:srgbClr>
                </a:outerShdw>
              </a:effectLst>
            </a:rPr>
            <a:t>İŞLETME KAYITLARININ DÜZELTİLMESİ</a:t>
          </a:r>
        </a:p>
      </dgm:t>
    </dgm:pt>
    <dgm:pt modelId="{255DBE55-30C6-4F6D-8028-FF4B0C26B3FE}" type="parTrans" cxnId="{1CF9FA6D-D43A-45D3-BE35-D0463DFE7400}">
      <dgm:prSet/>
      <dgm:spPr/>
      <dgm:t>
        <a:bodyPr/>
        <a:lstStyle/>
        <a:p>
          <a:endParaRPr lang="tr-TR"/>
        </a:p>
      </dgm:t>
    </dgm:pt>
    <dgm:pt modelId="{02710BBD-9DE7-489F-A35C-75CCDF503CC8}" type="sibTrans" cxnId="{1CF9FA6D-D43A-45D3-BE35-D0463DFE7400}">
      <dgm:prSet/>
      <dgm:spPr/>
      <dgm:t>
        <a:bodyPr/>
        <a:lstStyle/>
        <a:p>
          <a:endParaRPr lang="tr-TR"/>
        </a:p>
      </dgm:t>
    </dgm:pt>
    <dgm:pt modelId="{A6DEB5FC-2FDB-48A3-B639-2C142B2B3CB1}">
      <dgm:prSet custT="1"/>
      <dgm:spPr>
        <a:solidFill>
          <a:srgbClr val="00B050"/>
        </a:solidFill>
      </dgm:spPr>
      <dgm:t>
        <a:bodyPr/>
        <a:lstStyle/>
        <a:p>
          <a:r>
            <a:rPr lang="tr-TR" sz="1600" b="1" dirty="0">
              <a:solidFill>
                <a:schemeClr val="bg1"/>
              </a:solidFill>
              <a:effectLst>
                <a:outerShdw blurRad="38100" dist="38100" dir="2700000" algn="tl">
                  <a:srgbClr val="000000">
                    <a:alpha val="43137"/>
                  </a:srgbClr>
                </a:outerShdw>
              </a:effectLst>
            </a:rPr>
            <a:t>VARLIKLARIN YENİDEN DEĞERLEMESİ</a:t>
          </a:r>
          <a:endParaRPr lang="tr-TR" sz="1600" b="1" dirty="0"/>
        </a:p>
      </dgm:t>
    </dgm:pt>
    <dgm:pt modelId="{35598B04-CEB2-4951-B2AD-AB2528A6BFD9}" type="parTrans" cxnId="{1DA473E1-4512-427E-B334-CF488D58F5C0}">
      <dgm:prSet/>
      <dgm:spPr/>
      <dgm:t>
        <a:bodyPr/>
        <a:lstStyle/>
        <a:p>
          <a:endParaRPr lang="tr-TR"/>
        </a:p>
      </dgm:t>
    </dgm:pt>
    <dgm:pt modelId="{37A50140-D6CC-4185-9CCF-01F894C9CD99}" type="sibTrans" cxnId="{1DA473E1-4512-427E-B334-CF488D58F5C0}">
      <dgm:prSet/>
      <dgm:spPr/>
      <dgm:t>
        <a:bodyPr/>
        <a:lstStyle/>
        <a:p>
          <a:endParaRPr lang="tr-TR"/>
        </a:p>
      </dgm:t>
    </dgm:pt>
    <dgm:pt modelId="{2B65C449-29F9-4E39-A931-78C2B33C5FB0}" type="pres">
      <dgm:prSet presAssocID="{BCCE28DE-068C-4AE9-8F45-70421F7004D6}" presName="hierChild1" presStyleCnt="0">
        <dgm:presLayoutVars>
          <dgm:orgChart val="1"/>
          <dgm:chPref val="1"/>
          <dgm:dir/>
          <dgm:animOne val="branch"/>
          <dgm:animLvl val="lvl"/>
          <dgm:resizeHandles/>
        </dgm:presLayoutVars>
      </dgm:prSet>
      <dgm:spPr/>
    </dgm:pt>
    <dgm:pt modelId="{F31223FC-B5EF-42F6-B673-157DCDA60049}" type="pres">
      <dgm:prSet presAssocID="{9D14E5AB-2C13-42C0-BB8C-9A14E55B8E65}" presName="hierRoot1" presStyleCnt="0">
        <dgm:presLayoutVars>
          <dgm:hierBranch val="init"/>
        </dgm:presLayoutVars>
      </dgm:prSet>
      <dgm:spPr/>
    </dgm:pt>
    <dgm:pt modelId="{A760E72A-E6C8-44CD-9946-C2D8F69A51C9}" type="pres">
      <dgm:prSet presAssocID="{9D14E5AB-2C13-42C0-BB8C-9A14E55B8E65}" presName="rootComposite1" presStyleCnt="0"/>
      <dgm:spPr/>
    </dgm:pt>
    <dgm:pt modelId="{99422E8B-1B96-44A9-9E6E-6824CD95854A}" type="pres">
      <dgm:prSet presAssocID="{9D14E5AB-2C13-42C0-BB8C-9A14E55B8E65}" presName="rootText1" presStyleLbl="node0" presStyleIdx="0" presStyleCnt="1" custScaleX="210230" custScaleY="111849" custLinFactNeighborX="-1931" custLinFactNeighborY="-19754">
        <dgm:presLayoutVars>
          <dgm:chPref val="3"/>
        </dgm:presLayoutVars>
      </dgm:prSet>
      <dgm:spPr/>
    </dgm:pt>
    <dgm:pt modelId="{1396BC94-F2D1-4686-8147-968062AF6C8C}" type="pres">
      <dgm:prSet presAssocID="{9D14E5AB-2C13-42C0-BB8C-9A14E55B8E65}" presName="rootConnector1" presStyleLbl="node1" presStyleIdx="0" presStyleCnt="0"/>
      <dgm:spPr/>
    </dgm:pt>
    <dgm:pt modelId="{C62A8A30-A289-4931-91A2-8EE21566DC2F}" type="pres">
      <dgm:prSet presAssocID="{9D14E5AB-2C13-42C0-BB8C-9A14E55B8E65}" presName="hierChild2" presStyleCnt="0"/>
      <dgm:spPr/>
    </dgm:pt>
    <dgm:pt modelId="{71379FE5-E574-4D14-9B3F-A13AC9403B08}" type="pres">
      <dgm:prSet presAssocID="{C36069A0-AF7A-4BB2-B924-511F0E308267}" presName="Name37" presStyleLbl="parChTrans1D2" presStyleIdx="0" presStyleCnt="4"/>
      <dgm:spPr/>
    </dgm:pt>
    <dgm:pt modelId="{2740C7A3-B888-4E28-BD13-A99307EC4F2C}" type="pres">
      <dgm:prSet presAssocID="{5940E6BD-6AC7-4DAB-9267-180897941C95}" presName="hierRoot2" presStyleCnt="0">
        <dgm:presLayoutVars>
          <dgm:hierBranch val="init"/>
        </dgm:presLayoutVars>
      </dgm:prSet>
      <dgm:spPr/>
    </dgm:pt>
    <dgm:pt modelId="{7EF48412-EE5E-48CC-92E2-082CD98A460F}" type="pres">
      <dgm:prSet presAssocID="{5940E6BD-6AC7-4DAB-9267-180897941C95}" presName="rootComposite" presStyleCnt="0"/>
      <dgm:spPr/>
    </dgm:pt>
    <dgm:pt modelId="{FAFCEA41-6CC9-4C3A-8FB7-0B8EA4465FC1}" type="pres">
      <dgm:prSet presAssocID="{5940E6BD-6AC7-4DAB-9267-180897941C95}" presName="rootText" presStyleLbl="node2" presStyleIdx="0" presStyleCnt="4" custScaleY="123312">
        <dgm:presLayoutVars>
          <dgm:chPref val="3"/>
        </dgm:presLayoutVars>
      </dgm:prSet>
      <dgm:spPr/>
    </dgm:pt>
    <dgm:pt modelId="{81170421-1F2D-454E-B529-6717697DB5FC}" type="pres">
      <dgm:prSet presAssocID="{5940E6BD-6AC7-4DAB-9267-180897941C95}" presName="rootConnector" presStyleLbl="node2" presStyleIdx="0" presStyleCnt="4"/>
      <dgm:spPr/>
    </dgm:pt>
    <dgm:pt modelId="{4D4E93B1-7A02-46FC-9ADE-EBF6E212A666}" type="pres">
      <dgm:prSet presAssocID="{5940E6BD-6AC7-4DAB-9267-180897941C95}" presName="hierChild4" presStyleCnt="0"/>
      <dgm:spPr/>
    </dgm:pt>
    <dgm:pt modelId="{98005222-2FFA-4C71-AB6F-4E8F6F3B942D}" type="pres">
      <dgm:prSet presAssocID="{5940E6BD-6AC7-4DAB-9267-180897941C95}" presName="hierChild5" presStyleCnt="0"/>
      <dgm:spPr/>
    </dgm:pt>
    <dgm:pt modelId="{D778B967-32E3-4367-BD1F-6CFAFC0FDCBC}" type="pres">
      <dgm:prSet presAssocID="{80017F95-D8D9-4E43-A8ED-E721B05B7FC9}" presName="Name37" presStyleLbl="parChTrans1D2" presStyleIdx="1" presStyleCnt="4"/>
      <dgm:spPr/>
    </dgm:pt>
    <dgm:pt modelId="{5D7588D6-E790-4F8E-9E15-160C50410571}" type="pres">
      <dgm:prSet presAssocID="{B56BE283-6E90-4756-AFD8-C9805B60D95A}" presName="hierRoot2" presStyleCnt="0">
        <dgm:presLayoutVars>
          <dgm:hierBranch val="init"/>
        </dgm:presLayoutVars>
      </dgm:prSet>
      <dgm:spPr/>
    </dgm:pt>
    <dgm:pt modelId="{3EDF9638-0DA2-4923-8732-EC46177DF57D}" type="pres">
      <dgm:prSet presAssocID="{B56BE283-6E90-4756-AFD8-C9805B60D95A}" presName="rootComposite" presStyleCnt="0"/>
      <dgm:spPr/>
    </dgm:pt>
    <dgm:pt modelId="{01188498-E475-41FB-9837-FB9591F12D44}" type="pres">
      <dgm:prSet presAssocID="{B56BE283-6E90-4756-AFD8-C9805B60D95A}" presName="rootText" presStyleLbl="node2" presStyleIdx="1" presStyleCnt="4" custScaleY="123312">
        <dgm:presLayoutVars>
          <dgm:chPref val="3"/>
        </dgm:presLayoutVars>
      </dgm:prSet>
      <dgm:spPr/>
    </dgm:pt>
    <dgm:pt modelId="{99B63CAA-8273-4BCA-B0D6-4712D6ECA776}" type="pres">
      <dgm:prSet presAssocID="{B56BE283-6E90-4756-AFD8-C9805B60D95A}" presName="rootConnector" presStyleLbl="node2" presStyleIdx="1" presStyleCnt="4"/>
      <dgm:spPr/>
    </dgm:pt>
    <dgm:pt modelId="{039954DF-764A-4F8B-AD4B-C6985CE45BB1}" type="pres">
      <dgm:prSet presAssocID="{B56BE283-6E90-4756-AFD8-C9805B60D95A}" presName="hierChild4" presStyleCnt="0"/>
      <dgm:spPr/>
    </dgm:pt>
    <dgm:pt modelId="{9BD5E125-022A-4B52-8116-F1B34D1B93A1}" type="pres">
      <dgm:prSet presAssocID="{B56BE283-6E90-4756-AFD8-C9805B60D95A}" presName="hierChild5" presStyleCnt="0"/>
      <dgm:spPr/>
    </dgm:pt>
    <dgm:pt modelId="{1512D012-1F7D-4BC3-8F3C-210BC22862E3}" type="pres">
      <dgm:prSet presAssocID="{255DBE55-30C6-4F6D-8028-FF4B0C26B3FE}" presName="Name37" presStyleLbl="parChTrans1D2" presStyleIdx="2" presStyleCnt="4"/>
      <dgm:spPr/>
    </dgm:pt>
    <dgm:pt modelId="{8696E194-C8A7-4998-9C63-6AE6401E22E9}" type="pres">
      <dgm:prSet presAssocID="{74A13298-2F24-4B63-BA54-9EDD563F85E2}" presName="hierRoot2" presStyleCnt="0">
        <dgm:presLayoutVars>
          <dgm:hierBranch val="init"/>
        </dgm:presLayoutVars>
      </dgm:prSet>
      <dgm:spPr/>
    </dgm:pt>
    <dgm:pt modelId="{4FACBA8E-D32D-4CE3-ABBE-58859A8403DC}" type="pres">
      <dgm:prSet presAssocID="{74A13298-2F24-4B63-BA54-9EDD563F85E2}" presName="rootComposite" presStyleCnt="0"/>
      <dgm:spPr/>
    </dgm:pt>
    <dgm:pt modelId="{5F69E576-EC75-4BEA-A651-AF79AE311D11}" type="pres">
      <dgm:prSet presAssocID="{74A13298-2F24-4B63-BA54-9EDD563F85E2}" presName="rootText" presStyleLbl="node2" presStyleIdx="2" presStyleCnt="4" custAng="0" custScaleY="123312">
        <dgm:presLayoutVars>
          <dgm:chPref val="3"/>
        </dgm:presLayoutVars>
      </dgm:prSet>
      <dgm:spPr/>
    </dgm:pt>
    <dgm:pt modelId="{721142B1-8FEF-45AC-AF1A-29391D4D55E9}" type="pres">
      <dgm:prSet presAssocID="{74A13298-2F24-4B63-BA54-9EDD563F85E2}" presName="rootConnector" presStyleLbl="node2" presStyleIdx="2" presStyleCnt="4"/>
      <dgm:spPr/>
    </dgm:pt>
    <dgm:pt modelId="{E4317E85-759E-4BF8-9693-C72D615B5432}" type="pres">
      <dgm:prSet presAssocID="{74A13298-2F24-4B63-BA54-9EDD563F85E2}" presName="hierChild4" presStyleCnt="0"/>
      <dgm:spPr/>
    </dgm:pt>
    <dgm:pt modelId="{B5B86A08-F091-4CC7-9A9B-D8A5F08ED26B}" type="pres">
      <dgm:prSet presAssocID="{74A13298-2F24-4B63-BA54-9EDD563F85E2}" presName="hierChild5" presStyleCnt="0"/>
      <dgm:spPr/>
    </dgm:pt>
    <dgm:pt modelId="{63D749BB-CDC7-42B0-8911-3FEAD6B7A590}" type="pres">
      <dgm:prSet presAssocID="{35598B04-CEB2-4951-B2AD-AB2528A6BFD9}" presName="Name37" presStyleLbl="parChTrans1D2" presStyleIdx="3" presStyleCnt="4"/>
      <dgm:spPr/>
    </dgm:pt>
    <dgm:pt modelId="{5BC313C4-97DB-4CAB-8958-3FB287C87947}" type="pres">
      <dgm:prSet presAssocID="{A6DEB5FC-2FDB-48A3-B639-2C142B2B3CB1}" presName="hierRoot2" presStyleCnt="0">
        <dgm:presLayoutVars>
          <dgm:hierBranch val="init"/>
        </dgm:presLayoutVars>
      </dgm:prSet>
      <dgm:spPr/>
    </dgm:pt>
    <dgm:pt modelId="{F2778C98-ED16-4E51-86F5-859FA548E7C7}" type="pres">
      <dgm:prSet presAssocID="{A6DEB5FC-2FDB-48A3-B639-2C142B2B3CB1}" presName="rootComposite" presStyleCnt="0"/>
      <dgm:spPr/>
    </dgm:pt>
    <dgm:pt modelId="{53CB4B55-8489-4C8B-99F2-8377F7565AFB}" type="pres">
      <dgm:prSet presAssocID="{A6DEB5FC-2FDB-48A3-B639-2C142B2B3CB1}" presName="rootText" presStyleLbl="node2" presStyleIdx="3" presStyleCnt="4" custScaleY="123312">
        <dgm:presLayoutVars>
          <dgm:chPref val="3"/>
        </dgm:presLayoutVars>
      </dgm:prSet>
      <dgm:spPr/>
    </dgm:pt>
    <dgm:pt modelId="{94D65337-CE03-40C1-BE39-F89092221289}" type="pres">
      <dgm:prSet presAssocID="{A6DEB5FC-2FDB-48A3-B639-2C142B2B3CB1}" presName="rootConnector" presStyleLbl="node2" presStyleIdx="3" presStyleCnt="4"/>
      <dgm:spPr/>
    </dgm:pt>
    <dgm:pt modelId="{530C7521-8078-461D-99FE-12A4B3ECF411}" type="pres">
      <dgm:prSet presAssocID="{A6DEB5FC-2FDB-48A3-B639-2C142B2B3CB1}" presName="hierChild4" presStyleCnt="0"/>
      <dgm:spPr/>
    </dgm:pt>
    <dgm:pt modelId="{1B141990-2F7F-40AD-A988-860D8156C329}" type="pres">
      <dgm:prSet presAssocID="{A6DEB5FC-2FDB-48A3-B639-2C142B2B3CB1}" presName="hierChild5" presStyleCnt="0"/>
      <dgm:spPr/>
    </dgm:pt>
    <dgm:pt modelId="{5E7515DE-6BD8-48A7-9057-06D856CC82CE}" type="pres">
      <dgm:prSet presAssocID="{9D14E5AB-2C13-42C0-BB8C-9A14E55B8E65}" presName="hierChild3" presStyleCnt="0"/>
      <dgm:spPr/>
    </dgm:pt>
  </dgm:ptLst>
  <dgm:cxnLst>
    <dgm:cxn modelId="{C208450D-0FA8-42C0-8B30-BC9EAEF62D3D}" type="presOf" srcId="{C36069A0-AF7A-4BB2-B924-511F0E308267}" destId="{71379FE5-E574-4D14-9B3F-A13AC9403B08}" srcOrd="0" destOrd="0" presId="urn:microsoft.com/office/officeart/2005/8/layout/orgChart1"/>
    <dgm:cxn modelId="{2281C016-3C35-4F9E-ABBC-5C68AD85AB14}" type="presOf" srcId="{5940E6BD-6AC7-4DAB-9267-180897941C95}" destId="{FAFCEA41-6CC9-4C3A-8FB7-0B8EA4465FC1}" srcOrd="0" destOrd="0" presId="urn:microsoft.com/office/officeart/2005/8/layout/orgChart1"/>
    <dgm:cxn modelId="{CB4EFD22-650A-4261-BE0B-A1DE356CDD56}" srcId="{9D14E5AB-2C13-42C0-BB8C-9A14E55B8E65}" destId="{B56BE283-6E90-4756-AFD8-C9805B60D95A}" srcOrd="1" destOrd="0" parTransId="{80017F95-D8D9-4E43-A8ED-E721B05B7FC9}" sibTransId="{370C44D3-3B55-4479-8C10-6BFCB0426B99}"/>
    <dgm:cxn modelId="{B384482A-E5DC-4387-9D34-1D9F7CFF7793}" type="presOf" srcId="{35598B04-CEB2-4951-B2AD-AB2528A6BFD9}" destId="{63D749BB-CDC7-42B0-8911-3FEAD6B7A590}" srcOrd="0" destOrd="0" presId="urn:microsoft.com/office/officeart/2005/8/layout/orgChart1"/>
    <dgm:cxn modelId="{15C84336-23CC-4143-AD98-F58A7E860766}" type="presOf" srcId="{9D14E5AB-2C13-42C0-BB8C-9A14E55B8E65}" destId="{1396BC94-F2D1-4686-8147-968062AF6C8C}" srcOrd="1" destOrd="0" presId="urn:microsoft.com/office/officeart/2005/8/layout/orgChart1"/>
    <dgm:cxn modelId="{07985D3A-DD27-4841-82D1-A1580AEF05E9}" type="presOf" srcId="{255DBE55-30C6-4F6D-8028-FF4B0C26B3FE}" destId="{1512D012-1F7D-4BC3-8F3C-210BC22862E3}" srcOrd="0" destOrd="0" presId="urn:microsoft.com/office/officeart/2005/8/layout/orgChart1"/>
    <dgm:cxn modelId="{3E85F73A-263E-42F4-8150-0CC02533FCD3}" type="presOf" srcId="{74A13298-2F24-4B63-BA54-9EDD563F85E2}" destId="{5F69E576-EC75-4BEA-A651-AF79AE311D11}" srcOrd="0" destOrd="0" presId="urn:microsoft.com/office/officeart/2005/8/layout/orgChart1"/>
    <dgm:cxn modelId="{75600466-29D5-4970-BEA2-54643F6AD1F4}" type="presOf" srcId="{BCCE28DE-068C-4AE9-8F45-70421F7004D6}" destId="{2B65C449-29F9-4E39-A931-78C2B33C5FB0}" srcOrd="0" destOrd="0" presId="urn:microsoft.com/office/officeart/2005/8/layout/orgChart1"/>
    <dgm:cxn modelId="{8228EA4A-10CF-4E45-B161-887868F8E850}" type="presOf" srcId="{74A13298-2F24-4B63-BA54-9EDD563F85E2}" destId="{721142B1-8FEF-45AC-AF1A-29391D4D55E9}" srcOrd="1" destOrd="0" presId="urn:microsoft.com/office/officeart/2005/8/layout/orgChart1"/>
    <dgm:cxn modelId="{B8B15C6C-B741-491B-9214-0657A88ADC23}" type="presOf" srcId="{A6DEB5FC-2FDB-48A3-B639-2C142B2B3CB1}" destId="{94D65337-CE03-40C1-BE39-F89092221289}" srcOrd="1" destOrd="0" presId="urn:microsoft.com/office/officeart/2005/8/layout/orgChart1"/>
    <dgm:cxn modelId="{E3BEE46D-DA36-4775-BEBF-87E38F96CB22}" type="presOf" srcId="{B56BE283-6E90-4756-AFD8-C9805B60D95A}" destId="{99B63CAA-8273-4BCA-B0D6-4712D6ECA776}" srcOrd="1" destOrd="0" presId="urn:microsoft.com/office/officeart/2005/8/layout/orgChart1"/>
    <dgm:cxn modelId="{1CF9FA6D-D43A-45D3-BE35-D0463DFE7400}" srcId="{9D14E5AB-2C13-42C0-BB8C-9A14E55B8E65}" destId="{74A13298-2F24-4B63-BA54-9EDD563F85E2}" srcOrd="2" destOrd="0" parTransId="{255DBE55-30C6-4F6D-8028-FF4B0C26B3FE}" sibTransId="{02710BBD-9DE7-489F-A35C-75CCDF503CC8}"/>
    <dgm:cxn modelId="{05B8148F-002B-465A-8724-7254DB130B08}" type="presOf" srcId="{80017F95-D8D9-4E43-A8ED-E721B05B7FC9}" destId="{D778B967-32E3-4367-BD1F-6CFAFC0FDCBC}" srcOrd="0" destOrd="0" presId="urn:microsoft.com/office/officeart/2005/8/layout/orgChart1"/>
    <dgm:cxn modelId="{A95DD28F-40D2-4AF5-A080-BDD0A0DE1F99}" type="presOf" srcId="{B56BE283-6E90-4756-AFD8-C9805B60D95A}" destId="{01188498-E475-41FB-9837-FB9591F12D44}" srcOrd="0" destOrd="0" presId="urn:microsoft.com/office/officeart/2005/8/layout/orgChart1"/>
    <dgm:cxn modelId="{BB8DEBB3-59A8-42EF-A074-EBE97069AE20}" type="presOf" srcId="{9D14E5AB-2C13-42C0-BB8C-9A14E55B8E65}" destId="{99422E8B-1B96-44A9-9E6E-6824CD95854A}" srcOrd="0" destOrd="0" presId="urn:microsoft.com/office/officeart/2005/8/layout/orgChart1"/>
    <dgm:cxn modelId="{576966B8-B888-419B-9998-386A3B2E82B7}" type="presOf" srcId="{5940E6BD-6AC7-4DAB-9267-180897941C95}" destId="{81170421-1F2D-454E-B529-6717697DB5FC}" srcOrd="1" destOrd="0" presId="urn:microsoft.com/office/officeart/2005/8/layout/orgChart1"/>
    <dgm:cxn modelId="{F4A9DFCC-A515-490F-A64D-1FE610498190}" srcId="{BCCE28DE-068C-4AE9-8F45-70421F7004D6}" destId="{9D14E5AB-2C13-42C0-BB8C-9A14E55B8E65}" srcOrd="0" destOrd="0" parTransId="{C3F872E4-4C7A-4A3F-858F-7D54B95B2C3E}" sibTransId="{787361CF-7429-4906-9E08-141C0F3894EE}"/>
    <dgm:cxn modelId="{1DA473E1-4512-427E-B334-CF488D58F5C0}" srcId="{9D14E5AB-2C13-42C0-BB8C-9A14E55B8E65}" destId="{A6DEB5FC-2FDB-48A3-B639-2C142B2B3CB1}" srcOrd="3" destOrd="0" parTransId="{35598B04-CEB2-4951-B2AD-AB2528A6BFD9}" sibTransId="{37A50140-D6CC-4185-9CCF-01F894C9CD99}"/>
    <dgm:cxn modelId="{8EF39CE7-FBF1-47DD-A561-C1238676527F}" type="presOf" srcId="{A6DEB5FC-2FDB-48A3-B639-2C142B2B3CB1}" destId="{53CB4B55-8489-4C8B-99F2-8377F7565AFB}" srcOrd="0" destOrd="0" presId="urn:microsoft.com/office/officeart/2005/8/layout/orgChart1"/>
    <dgm:cxn modelId="{81B245FC-B0AA-4437-B563-A6C7C7476A86}" srcId="{9D14E5AB-2C13-42C0-BB8C-9A14E55B8E65}" destId="{5940E6BD-6AC7-4DAB-9267-180897941C95}" srcOrd="0" destOrd="0" parTransId="{C36069A0-AF7A-4BB2-B924-511F0E308267}" sibTransId="{EEE65037-B148-4902-9037-4FCA45E78684}"/>
    <dgm:cxn modelId="{87DEFF26-FD38-42D3-96D2-31263BDA31CA}" type="presParOf" srcId="{2B65C449-29F9-4E39-A931-78C2B33C5FB0}" destId="{F31223FC-B5EF-42F6-B673-157DCDA60049}" srcOrd="0" destOrd="0" presId="urn:microsoft.com/office/officeart/2005/8/layout/orgChart1"/>
    <dgm:cxn modelId="{DB14D0B5-F7A9-4B98-9942-1763482132F7}" type="presParOf" srcId="{F31223FC-B5EF-42F6-B673-157DCDA60049}" destId="{A760E72A-E6C8-44CD-9946-C2D8F69A51C9}" srcOrd="0" destOrd="0" presId="urn:microsoft.com/office/officeart/2005/8/layout/orgChart1"/>
    <dgm:cxn modelId="{CE5644ED-EFF6-4B1A-8CA4-811114E5C49F}" type="presParOf" srcId="{A760E72A-E6C8-44CD-9946-C2D8F69A51C9}" destId="{99422E8B-1B96-44A9-9E6E-6824CD95854A}" srcOrd="0" destOrd="0" presId="urn:microsoft.com/office/officeart/2005/8/layout/orgChart1"/>
    <dgm:cxn modelId="{6CD241E7-099A-43A6-99B2-5FCB59DB585A}" type="presParOf" srcId="{A760E72A-E6C8-44CD-9946-C2D8F69A51C9}" destId="{1396BC94-F2D1-4686-8147-968062AF6C8C}" srcOrd="1" destOrd="0" presId="urn:microsoft.com/office/officeart/2005/8/layout/orgChart1"/>
    <dgm:cxn modelId="{1C1A8346-00D8-4916-B2E0-9B550CA09B87}" type="presParOf" srcId="{F31223FC-B5EF-42F6-B673-157DCDA60049}" destId="{C62A8A30-A289-4931-91A2-8EE21566DC2F}" srcOrd="1" destOrd="0" presId="urn:microsoft.com/office/officeart/2005/8/layout/orgChart1"/>
    <dgm:cxn modelId="{C636FCB5-F90F-4724-B5C7-40BA41F233D4}" type="presParOf" srcId="{C62A8A30-A289-4931-91A2-8EE21566DC2F}" destId="{71379FE5-E574-4D14-9B3F-A13AC9403B08}" srcOrd="0" destOrd="0" presId="urn:microsoft.com/office/officeart/2005/8/layout/orgChart1"/>
    <dgm:cxn modelId="{7D1DF86F-4125-4F2F-8139-26B5765ECEB8}" type="presParOf" srcId="{C62A8A30-A289-4931-91A2-8EE21566DC2F}" destId="{2740C7A3-B888-4E28-BD13-A99307EC4F2C}" srcOrd="1" destOrd="0" presId="urn:microsoft.com/office/officeart/2005/8/layout/orgChart1"/>
    <dgm:cxn modelId="{34F00109-2824-49B9-8373-349F8A4065C5}" type="presParOf" srcId="{2740C7A3-B888-4E28-BD13-A99307EC4F2C}" destId="{7EF48412-EE5E-48CC-92E2-082CD98A460F}" srcOrd="0" destOrd="0" presId="urn:microsoft.com/office/officeart/2005/8/layout/orgChart1"/>
    <dgm:cxn modelId="{D3D740E3-BE38-4E25-BCAC-AFC1F4DA3198}" type="presParOf" srcId="{7EF48412-EE5E-48CC-92E2-082CD98A460F}" destId="{FAFCEA41-6CC9-4C3A-8FB7-0B8EA4465FC1}" srcOrd="0" destOrd="0" presId="urn:microsoft.com/office/officeart/2005/8/layout/orgChart1"/>
    <dgm:cxn modelId="{6EA52653-7CD5-492F-8DE3-D19E1F19E215}" type="presParOf" srcId="{7EF48412-EE5E-48CC-92E2-082CD98A460F}" destId="{81170421-1F2D-454E-B529-6717697DB5FC}" srcOrd="1" destOrd="0" presId="urn:microsoft.com/office/officeart/2005/8/layout/orgChart1"/>
    <dgm:cxn modelId="{4082239F-AD10-40DF-974A-2E589D77CC8D}" type="presParOf" srcId="{2740C7A3-B888-4E28-BD13-A99307EC4F2C}" destId="{4D4E93B1-7A02-46FC-9ADE-EBF6E212A666}" srcOrd="1" destOrd="0" presId="urn:microsoft.com/office/officeart/2005/8/layout/orgChart1"/>
    <dgm:cxn modelId="{2D8F5CB8-B7F8-4CF2-9751-8103F55039AE}" type="presParOf" srcId="{2740C7A3-B888-4E28-BD13-A99307EC4F2C}" destId="{98005222-2FFA-4C71-AB6F-4E8F6F3B942D}" srcOrd="2" destOrd="0" presId="urn:microsoft.com/office/officeart/2005/8/layout/orgChart1"/>
    <dgm:cxn modelId="{01BE6674-9080-4F4E-96AB-5BC8F3CCAC0D}" type="presParOf" srcId="{C62A8A30-A289-4931-91A2-8EE21566DC2F}" destId="{D778B967-32E3-4367-BD1F-6CFAFC0FDCBC}" srcOrd="2" destOrd="0" presId="urn:microsoft.com/office/officeart/2005/8/layout/orgChart1"/>
    <dgm:cxn modelId="{DA5B539C-4248-4ABC-BCDB-EB6004F4AF5D}" type="presParOf" srcId="{C62A8A30-A289-4931-91A2-8EE21566DC2F}" destId="{5D7588D6-E790-4F8E-9E15-160C50410571}" srcOrd="3" destOrd="0" presId="urn:microsoft.com/office/officeart/2005/8/layout/orgChart1"/>
    <dgm:cxn modelId="{13B70468-2D29-43C4-8BAD-D99FF4AE284E}" type="presParOf" srcId="{5D7588D6-E790-4F8E-9E15-160C50410571}" destId="{3EDF9638-0DA2-4923-8732-EC46177DF57D}" srcOrd="0" destOrd="0" presId="urn:microsoft.com/office/officeart/2005/8/layout/orgChart1"/>
    <dgm:cxn modelId="{EC977D99-5D84-4A83-ADB2-0D9B1F89CC46}" type="presParOf" srcId="{3EDF9638-0DA2-4923-8732-EC46177DF57D}" destId="{01188498-E475-41FB-9837-FB9591F12D44}" srcOrd="0" destOrd="0" presId="urn:microsoft.com/office/officeart/2005/8/layout/orgChart1"/>
    <dgm:cxn modelId="{7938C56C-E425-482E-8A98-1B56DDFCC362}" type="presParOf" srcId="{3EDF9638-0DA2-4923-8732-EC46177DF57D}" destId="{99B63CAA-8273-4BCA-B0D6-4712D6ECA776}" srcOrd="1" destOrd="0" presId="urn:microsoft.com/office/officeart/2005/8/layout/orgChart1"/>
    <dgm:cxn modelId="{412D810D-58EF-4C7E-BDA6-6A5C31F32240}" type="presParOf" srcId="{5D7588D6-E790-4F8E-9E15-160C50410571}" destId="{039954DF-764A-4F8B-AD4B-C6985CE45BB1}" srcOrd="1" destOrd="0" presId="urn:microsoft.com/office/officeart/2005/8/layout/orgChart1"/>
    <dgm:cxn modelId="{96F1E3F6-36F8-4F5D-9582-F74682B6F252}" type="presParOf" srcId="{5D7588D6-E790-4F8E-9E15-160C50410571}" destId="{9BD5E125-022A-4B52-8116-F1B34D1B93A1}" srcOrd="2" destOrd="0" presId="urn:microsoft.com/office/officeart/2005/8/layout/orgChart1"/>
    <dgm:cxn modelId="{77293C54-E2F6-44E2-91CD-13133C50F926}" type="presParOf" srcId="{C62A8A30-A289-4931-91A2-8EE21566DC2F}" destId="{1512D012-1F7D-4BC3-8F3C-210BC22862E3}" srcOrd="4" destOrd="0" presId="urn:microsoft.com/office/officeart/2005/8/layout/orgChart1"/>
    <dgm:cxn modelId="{9B67D544-B590-44EF-B59E-6519E577B73A}" type="presParOf" srcId="{C62A8A30-A289-4931-91A2-8EE21566DC2F}" destId="{8696E194-C8A7-4998-9C63-6AE6401E22E9}" srcOrd="5" destOrd="0" presId="urn:microsoft.com/office/officeart/2005/8/layout/orgChart1"/>
    <dgm:cxn modelId="{F5BAB4D9-A177-4D3B-ADC7-CB3C8E244DBE}" type="presParOf" srcId="{8696E194-C8A7-4998-9C63-6AE6401E22E9}" destId="{4FACBA8E-D32D-4CE3-ABBE-58859A8403DC}" srcOrd="0" destOrd="0" presId="urn:microsoft.com/office/officeart/2005/8/layout/orgChart1"/>
    <dgm:cxn modelId="{4138AFB3-06A5-423B-B4FF-237535C816A4}" type="presParOf" srcId="{4FACBA8E-D32D-4CE3-ABBE-58859A8403DC}" destId="{5F69E576-EC75-4BEA-A651-AF79AE311D11}" srcOrd="0" destOrd="0" presId="urn:microsoft.com/office/officeart/2005/8/layout/orgChart1"/>
    <dgm:cxn modelId="{A9111DBB-C565-48C4-B9A4-3C6A2D26C2E1}" type="presParOf" srcId="{4FACBA8E-D32D-4CE3-ABBE-58859A8403DC}" destId="{721142B1-8FEF-45AC-AF1A-29391D4D55E9}" srcOrd="1" destOrd="0" presId="urn:microsoft.com/office/officeart/2005/8/layout/orgChart1"/>
    <dgm:cxn modelId="{C46335BC-49FA-4871-B34D-E4AC35524A21}" type="presParOf" srcId="{8696E194-C8A7-4998-9C63-6AE6401E22E9}" destId="{E4317E85-759E-4BF8-9693-C72D615B5432}" srcOrd="1" destOrd="0" presId="urn:microsoft.com/office/officeart/2005/8/layout/orgChart1"/>
    <dgm:cxn modelId="{95A54155-64CC-4666-8564-34D2B3EA67BD}" type="presParOf" srcId="{8696E194-C8A7-4998-9C63-6AE6401E22E9}" destId="{B5B86A08-F091-4CC7-9A9B-D8A5F08ED26B}" srcOrd="2" destOrd="0" presId="urn:microsoft.com/office/officeart/2005/8/layout/orgChart1"/>
    <dgm:cxn modelId="{6222BF16-76CC-426E-8DB9-4A9D07C04AD1}" type="presParOf" srcId="{C62A8A30-A289-4931-91A2-8EE21566DC2F}" destId="{63D749BB-CDC7-42B0-8911-3FEAD6B7A590}" srcOrd="6" destOrd="0" presId="urn:microsoft.com/office/officeart/2005/8/layout/orgChart1"/>
    <dgm:cxn modelId="{3A6D7317-94B9-4B0B-AE48-01635E7136B4}" type="presParOf" srcId="{C62A8A30-A289-4931-91A2-8EE21566DC2F}" destId="{5BC313C4-97DB-4CAB-8958-3FB287C87947}" srcOrd="7" destOrd="0" presId="urn:microsoft.com/office/officeart/2005/8/layout/orgChart1"/>
    <dgm:cxn modelId="{521257AE-9FA8-453A-93A4-5538E25BF820}" type="presParOf" srcId="{5BC313C4-97DB-4CAB-8958-3FB287C87947}" destId="{F2778C98-ED16-4E51-86F5-859FA548E7C7}" srcOrd="0" destOrd="0" presId="urn:microsoft.com/office/officeart/2005/8/layout/orgChart1"/>
    <dgm:cxn modelId="{8CD7941C-FC0B-462B-8ABE-A480F99F8D1C}" type="presParOf" srcId="{F2778C98-ED16-4E51-86F5-859FA548E7C7}" destId="{53CB4B55-8489-4C8B-99F2-8377F7565AFB}" srcOrd="0" destOrd="0" presId="urn:microsoft.com/office/officeart/2005/8/layout/orgChart1"/>
    <dgm:cxn modelId="{C569C0DF-438F-45FE-9983-73B50CAA1F9D}" type="presParOf" srcId="{F2778C98-ED16-4E51-86F5-859FA548E7C7}" destId="{94D65337-CE03-40C1-BE39-F89092221289}" srcOrd="1" destOrd="0" presId="urn:microsoft.com/office/officeart/2005/8/layout/orgChart1"/>
    <dgm:cxn modelId="{6EBD6233-42BC-49E7-A974-B1E5ED318495}" type="presParOf" srcId="{5BC313C4-97DB-4CAB-8958-3FB287C87947}" destId="{530C7521-8078-461D-99FE-12A4B3ECF411}" srcOrd="1" destOrd="0" presId="urn:microsoft.com/office/officeart/2005/8/layout/orgChart1"/>
    <dgm:cxn modelId="{A7FDCBC1-804C-4200-A417-4CB7400603A9}" type="presParOf" srcId="{5BC313C4-97DB-4CAB-8958-3FB287C87947}" destId="{1B141990-2F7F-40AD-A988-860D8156C329}" srcOrd="2" destOrd="0" presId="urn:microsoft.com/office/officeart/2005/8/layout/orgChart1"/>
    <dgm:cxn modelId="{ACB3AD20-469A-468E-BDD6-D7A2902D9FBC}" type="presParOf" srcId="{F31223FC-B5EF-42F6-B673-157DCDA60049}" destId="{5E7515DE-6BD8-48A7-9057-06D856CC82C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D749BB-CDC7-42B0-8911-3FEAD6B7A590}">
      <dsp:nvSpPr>
        <dsp:cNvPr id="0" name=""/>
        <dsp:cNvSpPr/>
      </dsp:nvSpPr>
      <dsp:spPr>
        <a:xfrm>
          <a:off x="4250564" y="1052736"/>
          <a:ext cx="3397191" cy="576060"/>
        </a:xfrm>
        <a:custGeom>
          <a:avLst/>
          <a:gdLst/>
          <a:ahLst/>
          <a:cxnLst/>
          <a:rect l="0" t="0" r="0" b="0"/>
          <a:pathLst>
            <a:path>
              <a:moveTo>
                <a:pt x="0" y="0"/>
              </a:moveTo>
              <a:lnTo>
                <a:pt x="0" y="381851"/>
              </a:lnTo>
              <a:lnTo>
                <a:pt x="3397191" y="381851"/>
              </a:lnTo>
              <a:lnTo>
                <a:pt x="3397191" y="57606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512D012-1F7D-4BC3-8F3C-210BC22862E3}">
      <dsp:nvSpPr>
        <dsp:cNvPr id="0" name=""/>
        <dsp:cNvSpPr/>
      </dsp:nvSpPr>
      <dsp:spPr>
        <a:xfrm>
          <a:off x="4250564" y="1052736"/>
          <a:ext cx="1154729" cy="571103"/>
        </a:xfrm>
        <a:custGeom>
          <a:avLst/>
          <a:gdLst/>
          <a:ahLst/>
          <a:cxnLst/>
          <a:rect l="0" t="0" r="0" b="0"/>
          <a:pathLst>
            <a:path>
              <a:moveTo>
                <a:pt x="0" y="0"/>
              </a:moveTo>
              <a:lnTo>
                <a:pt x="0" y="376894"/>
              </a:lnTo>
              <a:lnTo>
                <a:pt x="1154729" y="376894"/>
              </a:lnTo>
              <a:lnTo>
                <a:pt x="1154729" y="57110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778B967-32E3-4367-BD1F-6CFAFC0FDCBC}">
      <dsp:nvSpPr>
        <dsp:cNvPr id="0" name=""/>
        <dsp:cNvSpPr/>
      </dsp:nvSpPr>
      <dsp:spPr>
        <a:xfrm>
          <a:off x="3167266" y="1052736"/>
          <a:ext cx="1083297" cy="571103"/>
        </a:xfrm>
        <a:custGeom>
          <a:avLst/>
          <a:gdLst/>
          <a:ahLst/>
          <a:cxnLst/>
          <a:rect l="0" t="0" r="0" b="0"/>
          <a:pathLst>
            <a:path>
              <a:moveTo>
                <a:pt x="1083297" y="0"/>
              </a:moveTo>
              <a:lnTo>
                <a:pt x="1083297" y="376894"/>
              </a:lnTo>
              <a:lnTo>
                <a:pt x="0" y="376894"/>
              </a:lnTo>
              <a:lnTo>
                <a:pt x="0" y="57110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1379FE5-E574-4D14-9B3F-A13AC9403B08}">
      <dsp:nvSpPr>
        <dsp:cNvPr id="0" name=""/>
        <dsp:cNvSpPr/>
      </dsp:nvSpPr>
      <dsp:spPr>
        <a:xfrm>
          <a:off x="929239" y="1052736"/>
          <a:ext cx="3321325" cy="571103"/>
        </a:xfrm>
        <a:custGeom>
          <a:avLst/>
          <a:gdLst/>
          <a:ahLst/>
          <a:cxnLst/>
          <a:rect l="0" t="0" r="0" b="0"/>
          <a:pathLst>
            <a:path>
              <a:moveTo>
                <a:pt x="3321325" y="0"/>
              </a:moveTo>
              <a:lnTo>
                <a:pt x="3321325" y="376894"/>
              </a:lnTo>
              <a:lnTo>
                <a:pt x="0" y="376894"/>
              </a:lnTo>
              <a:lnTo>
                <a:pt x="0" y="57110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9422E8B-1B96-44A9-9E6E-6824CD95854A}">
      <dsp:nvSpPr>
        <dsp:cNvPr id="0" name=""/>
        <dsp:cNvSpPr/>
      </dsp:nvSpPr>
      <dsp:spPr>
        <a:xfrm>
          <a:off x="2306347" y="339203"/>
          <a:ext cx="3888433" cy="71353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50800" dist="38100" dir="16200000" rotWithShape="0">
            <a:prstClr val="black">
              <a:alpha val="40000"/>
            </a:prst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tr-TR" sz="3600" b="1" kern="1200" dirty="0">
              <a:effectLst>
                <a:outerShdw blurRad="38100" dist="38100" dir="2700000" algn="tl">
                  <a:srgbClr val="000000">
                    <a:alpha val="43137"/>
                  </a:srgbClr>
                </a:outerShdw>
              </a:effectLst>
            </a:rPr>
            <a:t>7326 sayılı KANUN</a:t>
          </a:r>
        </a:p>
      </dsp:txBody>
      <dsp:txXfrm>
        <a:off x="2306347" y="339203"/>
        <a:ext cx="3888433" cy="713533"/>
      </dsp:txXfrm>
    </dsp:sp>
    <dsp:sp modelId="{FAFCEA41-6CC9-4C3A-8FB7-0B8EA4465FC1}">
      <dsp:nvSpPr>
        <dsp:cNvPr id="0" name=""/>
        <dsp:cNvSpPr/>
      </dsp:nvSpPr>
      <dsp:spPr>
        <a:xfrm>
          <a:off x="4434" y="1623839"/>
          <a:ext cx="1849609" cy="1140395"/>
        </a:xfrm>
        <a:prstGeom prst="rect">
          <a:avLst/>
        </a:prstGeom>
        <a:solidFill>
          <a:srgbClr val="00B050"/>
        </a:solidFill>
        <a:ln>
          <a:noFill/>
        </a:ln>
        <a:effectLst>
          <a:outerShdw blurRad="50800" dist="38100" dir="13500000" algn="br" rotWithShape="0">
            <a:prstClr val="black">
              <a:alpha val="40000"/>
            </a:prst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schemeClr val="bg1"/>
              </a:solidFill>
              <a:effectLst>
                <a:outerShdw blurRad="38100" dist="38100" dir="2700000" algn="tl">
                  <a:srgbClr val="000000">
                    <a:alpha val="43137"/>
                  </a:srgbClr>
                </a:outerShdw>
              </a:effectLst>
            </a:rPr>
            <a:t>ALACAKLARIN YAPILAN-</a:t>
          </a:r>
          <a:r>
            <a:rPr lang="tr-TR" sz="2000" b="1" kern="1200" dirty="0" err="1">
              <a:solidFill>
                <a:schemeClr val="bg1"/>
              </a:solidFill>
              <a:effectLst>
                <a:outerShdw blurRad="38100" dist="38100" dir="2700000" algn="tl">
                  <a:srgbClr val="000000">
                    <a:alpha val="43137"/>
                  </a:srgbClr>
                </a:outerShdw>
              </a:effectLst>
            </a:rPr>
            <a:t>DIRILMASI</a:t>
          </a:r>
          <a:endParaRPr lang="tr-TR" sz="2000" b="1" kern="1200" dirty="0">
            <a:solidFill>
              <a:schemeClr val="bg1"/>
            </a:solidFill>
            <a:effectLst>
              <a:outerShdw blurRad="38100" dist="38100" dir="2700000" algn="tl">
                <a:srgbClr val="000000">
                  <a:alpha val="43137"/>
                </a:srgbClr>
              </a:outerShdw>
            </a:effectLst>
          </a:endParaRPr>
        </a:p>
      </dsp:txBody>
      <dsp:txXfrm>
        <a:off x="4434" y="1623839"/>
        <a:ext cx="1849609" cy="1140395"/>
      </dsp:txXfrm>
    </dsp:sp>
    <dsp:sp modelId="{01188498-E475-41FB-9837-FB9591F12D44}">
      <dsp:nvSpPr>
        <dsp:cNvPr id="0" name=""/>
        <dsp:cNvSpPr/>
      </dsp:nvSpPr>
      <dsp:spPr>
        <a:xfrm>
          <a:off x="2242461" y="1623839"/>
          <a:ext cx="1849609" cy="1140395"/>
        </a:xfrm>
        <a:prstGeom prst="rect">
          <a:avLst/>
        </a:prstGeom>
        <a:solidFill>
          <a:srgbClr val="00B050"/>
        </a:solidFill>
        <a:ln>
          <a:noFill/>
        </a:ln>
        <a:effectLst>
          <a:outerShdw blurRad="50800" dist="38100" dir="13500000" algn="br" rotWithShape="0">
            <a:prstClr val="black">
              <a:alpha val="40000"/>
            </a:prst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r-TR" sz="2400" b="1" kern="1200" dirty="0">
              <a:solidFill>
                <a:schemeClr val="bg1"/>
              </a:solidFill>
              <a:effectLst>
                <a:outerShdw blurRad="38100" dist="38100" dir="2700000" algn="tl">
                  <a:srgbClr val="000000">
                    <a:alpha val="43137"/>
                  </a:srgbClr>
                </a:outerShdw>
              </a:effectLst>
            </a:rPr>
            <a:t>MATRAH ARTIRIMI</a:t>
          </a:r>
        </a:p>
      </dsp:txBody>
      <dsp:txXfrm>
        <a:off x="2242461" y="1623839"/>
        <a:ext cx="1849609" cy="1140395"/>
      </dsp:txXfrm>
    </dsp:sp>
    <dsp:sp modelId="{5F69E576-EC75-4BEA-A651-AF79AE311D11}">
      <dsp:nvSpPr>
        <dsp:cNvPr id="0" name=""/>
        <dsp:cNvSpPr/>
      </dsp:nvSpPr>
      <dsp:spPr>
        <a:xfrm>
          <a:off x="4480488" y="1623839"/>
          <a:ext cx="1849609" cy="1140395"/>
        </a:xfrm>
        <a:prstGeom prst="rect">
          <a:avLst/>
        </a:prstGeom>
        <a:solidFill>
          <a:srgbClr val="00B050"/>
        </a:solidFill>
        <a:ln>
          <a:noFill/>
        </a:ln>
        <a:effectLst>
          <a:outerShdw blurRad="50800" dist="38100" dir="13500000" algn="br" rotWithShape="0">
            <a:prstClr val="black">
              <a:alpha val="40000"/>
            </a:prst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schemeClr val="bg1"/>
              </a:solidFill>
              <a:effectLst>
                <a:outerShdw blurRad="38100" dist="38100" dir="2700000" algn="tl">
                  <a:srgbClr val="000000">
                    <a:alpha val="43137"/>
                  </a:srgbClr>
                </a:outerShdw>
              </a:effectLst>
            </a:rPr>
            <a:t>İŞLETME KAYITLARININ DÜZELTİLMESİ</a:t>
          </a:r>
        </a:p>
      </dsp:txBody>
      <dsp:txXfrm>
        <a:off x="4480488" y="1623839"/>
        <a:ext cx="1849609" cy="1140395"/>
      </dsp:txXfrm>
    </dsp:sp>
    <dsp:sp modelId="{53CB4B55-8489-4C8B-99F2-8377F7565AFB}">
      <dsp:nvSpPr>
        <dsp:cNvPr id="0" name=""/>
        <dsp:cNvSpPr/>
      </dsp:nvSpPr>
      <dsp:spPr>
        <a:xfrm>
          <a:off x="6722950" y="1628796"/>
          <a:ext cx="1849609" cy="1140395"/>
        </a:xfrm>
        <a:prstGeom prst="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bg1"/>
              </a:solidFill>
              <a:effectLst>
                <a:outerShdw blurRad="38100" dist="38100" dir="2700000" algn="tl">
                  <a:srgbClr val="000000">
                    <a:alpha val="43137"/>
                  </a:srgbClr>
                </a:outerShdw>
              </a:effectLst>
            </a:rPr>
            <a:t>VARLIKLARIN YENİDEN DEĞERLEMESİ</a:t>
          </a:r>
          <a:endParaRPr lang="tr-TR" sz="1600" b="1" kern="1200" dirty="0"/>
        </a:p>
      </dsp:txBody>
      <dsp:txXfrm>
        <a:off x="6722950" y="1628796"/>
        <a:ext cx="1849609" cy="11403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D749BB-CDC7-42B0-8911-3FEAD6B7A590}">
      <dsp:nvSpPr>
        <dsp:cNvPr id="0" name=""/>
        <dsp:cNvSpPr/>
      </dsp:nvSpPr>
      <dsp:spPr>
        <a:xfrm>
          <a:off x="4250564" y="1213161"/>
          <a:ext cx="3392756" cy="571103"/>
        </a:xfrm>
        <a:custGeom>
          <a:avLst/>
          <a:gdLst/>
          <a:ahLst/>
          <a:cxnLst/>
          <a:rect l="0" t="0" r="0" b="0"/>
          <a:pathLst>
            <a:path>
              <a:moveTo>
                <a:pt x="0" y="0"/>
              </a:moveTo>
              <a:lnTo>
                <a:pt x="0" y="376894"/>
              </a:lnTo>
              <a:lnTo>
                <a:pt x="3392756" y="376894"/>
              </a:lnTo>
              <a:lnTo>
                <a:pt x="3392756" y="57110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512D012-1F7D-4BC3-8F3C-210BC22862E3}">
      <dsp:nvSpPr>
        <dsp:cNvPr id="0" name=""/>
        <dsp:cNvSpPr/>
      </dsp:nvSpPr>
      <dsp:spPr>
        <a:xfrm>
          <a:off x="4250564" y="1213161"/>
          <a:ext cx="1154729" cy="571103"/>
        </a:xfrm>
        <a:custGeom>
          <a:avLst/>
          <a:gdLst/>
          <a:ahLst/>
          <a:cxnLst/>
          <a:rect l="0" t="0" r="0" b="0"/>
          <a:pathLst>
            <a:path>
              <a:moveTo>
                <a:pt x="0" y="0"/>
              </a:moveTo>
              <a:lnTo>
                <a:pt x="0" y="376894"/>
              </a:lnTo>
              <a:lnTo>
                <a:pt x="1154729" y="376894"/>
              </a:lnTo>
              <a:lnTo>
                <a:pt x="1154729" y="57110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778B967-32E3-4367-BD1F-6CFAFC0FDCBC}">
      <dsp:nvSpPr>
        <dsp:cNvPr id="0" name=""/>
        <dsp:cNvSpPr/>
      </dsp:nvSpPr>
      <dsp:spPr>
        <a:xfrm>
          <a:off x="3167266" y="1213161"/>
          <a:ext cx="1083297" cy="571103"/>
        </a:xfrm>
        <a:custGeom>
          <a:avLst/>
          <a:gdLst/>
          <a:ahLst/>
          <a:cxnLst/>
          <a:rect l="0" t="0" r="0" b="0"/>
          <a:pathLst>
            <a:path>
              <a:moveTo>
                <a:pt x="1083297" y="0"/>
              </a:moveTo>
              <a:lnTo>
                <a:pt x="1083297" y="376894"/>
              </a:lnTo>
              <a:lnTo>
                <a:pt x="0" y="376894"/>
              </a:lnTo>
              <a:lnTo>
                <a:pt x="0" y="57110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1379FE5-E574-4D14-9B3F-A13AC9403B08}">
      <dsp:nvSpPr>
        <dsp:cNvPr id="0" name=""/>
        <dsp:cNvSpPr/>
      </dsp:nvSpPr>
      <dsp:spPr>
        <a:xfrm>
          <a:off x="929239" y="1213161"/>
          <a:ext cx="3321325" cy="571103"/>
        </a:xfrm>
        <a:custGeom>
          <a:avLst/>
          <a:gdLst/>
          <a:ahLst/>
          <a:cxnLst/>
          <a:rect l="0" t="0" r="0" b="0"/>
          <a:pathLst>
            <a:path>
              <a:moveTo>
                <a:pt x="3321325" y="0"/>
              </a:moveTo>
              <a:lnTo>
                <a:pt x="3321325" y="376894"/>
              </a:lnTo>
              <a:lnTo>
                <a:pt x="0" y="376894"/>
              </a:lnTo>
              <a:lnTo>
                <a:pt x="0" y="57110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9422E8B-1B96-44A9-9E6E-6824CD95854A}">
      <dsp:nvSpPr>
        <dsp:cNvPr id="0" name=""/>
        <dsp:cNvSpPr/>
      </dsp:nvSpPr>
      <dsp:spPr>
        <a:xfrm>
          <a:off x="2306347" y="178777"/>
          <a:ext cx="3888433" cy="103438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50800" dist="38100" dir="16200000" rotWithShape="0">
            <a:prstClr val="black">
              <a:alpha val="40000"/>
            </a:prst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tr-TR" sz="3600" b="1" kern="1200" dirty="0">
              <a:effectLst>
                <a:outerShdw blurRad="38100" dist="38100" dir="2700000" algn="tl">
                  <a:srgbClr val="000000">
                    <a:alpha val="43137"/>
                  </a:srgbClr>
                </a:outerShdw>
              </a:effectLst>
            </a:rPr>
            <a:t>7326 SAYILI KANUN</a:t>
          </a:r>
        </a:p>
      </dsp:txBody>
      <dsp:txXfrm>
        <a:off x="2306347" y="178777"/>
        <a:ext cx="3888433" cy="1034384"/>
      </dsp:txXfrm>
    </dsp:sp>
    <dsp:sp modelId="{FAFCEA41-6CC9-4C3A-8FB7-0B8EA4465FC1}">
      <dsp:nvSpPr>
        <dsp:cNvPr id="0" name=""/>
        <dsp:cNvSpPr/>
      </dsp:nvSpPr>
      <dsp:spPr>
        <a:xfrm>
          <a:off x="4434" y="1784265"/>
          <a:ext cx="1849609" cy="1140395"/>
        </a:xfrm>
        <a:prstGeom prst="rect">
          <a:avLst/>
        </a:prstGeom>
        <a:solidFill>
          <a:srgbClr val="00B050"/>
        </a:solidFill>
        <a:ln>
          <a:noFill/>
        </a:ln>
        <a:effectLst>
          <a:outerShdw blurRad="50800" dist="38100" dir="13500000" algn="br" rotWithShape="0">
            <a:prstClr val="black">
              <a:alpha val="40000"/>
            </a:prst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schemeClr val="bg1"/>
              </a:solidFill>
              <a:effectLst>
                <a:outerShdw blurRad="38100" dist="38100" dir="2700000" algn="tl">
                  <a:srgbClr val="000000">
                    <a:alpha val="43137"/>
                  </a:srgbClr>
                </a:outerShdw>
              </a:effectLst>
            </a:rPr>
            <a:t>ALACAKLARIN YAPILAN-</a:t>
          </a:r>
          <a:r>
            <a:rPr lang="tr-TR" sz="2000" b="1" kern="1200" dirty="0" err="1">
              <a:solidFill>
                <a:schemeClr val="bg1"/>
              </a:solidFill>
              <a:effectLst>
                <a:outerShdw blurRad="38100" dist="38100" dir="2700000" algn="tl">
                  <a:srgbClr val="000000">
                    <a:alpha val="43137"/>
                  </a:srgbClr>
                </a:outerShdw>
              </a:effectLst>
            </a:rPr>
            <a:t>DIRILMASI</a:t>
          </a:r>
          <a:endParaRPr lang="tr-TR" sz="2000" b="1" kern="1200" dirty="0">
            <a:solidFill>
              <a:schemeClr val="bg1"/>
            </a:solidFill>
            <a:effectLst>
              <a:outerShdw blurRad="38100" dist="38100" dir="2700000" algn="tl">
                <a:srgbClr val="000000">
                  <a:alpha val="43137"/>
                </a:srgbClr>
              </a:outerShdw>
            </a:effectLst>
          </a:endParaRPr>
        </a:p>
      </dsp:txBody>
      <dsp:txXfrm>
        <a:off x="4434" y="1784265"/>
        <a:ext cx="1849609" cy="1140395"/>
      </dsp:txXfrm>
    </dsp:sp>
    <dsp:sp modelId="{01188498-E475-41FB-9837-FB9591F12D44}">
      <dsp:nvSpPr>
        <dsp:cNvPr id="0" name=""/>
        <dsp:cNvSpPr/>
      </dsp:nvSpPr>
      <dsp:spPr>
        <a:xfrm>
          <a:off x="2242461" y="1784265"/>
          <a:ext cx="1849609" cy="1140395"/>
        </a:xfrm>
        <a:prstGeom prst="rect">
          <a:avLst/>
        </a:prstGeom>
        <a:solidFill>
          <a:srgbClr val="00B050"/>
        </a:solidFill>
        <a:ln>
          <a:noFill/>
        </a:ln>
        <a:effectLst>
          <a:outerShdw blurRad="50800" dist="38100" dir="13500000" algn="br" rotWithShape="0">
            <a:prstClr val="black">
              <a:alpha val="40000"/>
            </a:prst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r-TR" sz="2400" b="1" kern="1200" dirty="0">
              <a:solidFill>
                <a:schemeClr val="bg1"/>
              </a:solidFill>
              <a:effectLst>
                <a:outerShdw blurRad="38100" dist="38100" dir="2700000" algn="tl">
                  <a:srgbClr val="000000">
                    <a:alpha val="43137"/>
                  </a:srgbClr>
                </a:outerShdw>
              </a:effectLst>
            </a:rPr>
            <a:t>MATRAH ARTIRIMI</a:t>
          </a:r>
        </a:p>
      </dsp:txBody>
      <dsp:txXfrm>
        <a:off x="2242461" y="1784265"/>
        <a:ext cx="1849609" cy="1140395"/>
      </dsp:txXfrm>
    </dsp:sp>
    <dsp:sp modelId="{5F69E576-EC75-4BEA-A651-AF79AE311D11}">
      <dsp:nvSpPr>
        <dsp:cNvPr id="0" name=""/>
        <dsp:cNvSpPr/>
      </dsp:nvSpPr>
      <dsp:spPr>
        <a:xfrm>
          <a:off x="4480488" y="1784265"/>
          <a:ext cx="1849609" cy="1140395"/>
        </a:xfrm>
        <a:prstGeom prst="rect">
          <a:avLst/>
        </a:prstGeom>
        <a:solidFill>
          <a:srgbClr val="00B050"/>
        </a:solidFill>
        <a:ln>
          <a:noFill/>
        </a:ln>
        <a:effectLst>
          <a:outerShdw blurRad="50800" dist="38100" dir="13500000" algn="br" rotWithShape="0">
            <a:prstClr val="black">
              <a:alpha val="40000"/>
            </a:prst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schemeClr val="bg1"/>
              </a:solidFill>
              <a:effectLst>
                <a:outerShdw blurRad="38100" dist="38100" dir="2700000" algn="tl">
                  <a:srgbClr val="000000">
                    <a:alpha val="43137"/>
                  </a:srgbClr>
                </a:outerShdw>
              </a:effectLst>
            </a:rPr>
            <a:t>İŞLETME KAYITLARININ DÜZELTİLMESİ</a:t>
          </a:r>
        </a:p>
      </dsp:txBody>
      <dsp:txXfrm>
        <a:off x="4480488" y="1784265"/>
        <a:ext cx="1849609" cy="1140395"/>
      </dsp:txXfrm>
    </dsp:sp>
    <dsp:sp modelId="{53CB4B55-8489-4C8B-99F2-8377F7565AFB}">
      <dsp:nvSpPr>
        <dsp:cNvPr id="0" name=""/>
        <dsp:cNvSpPr/>
      </dsp:nvSpPr>
      <dsp:spPr>
        <a:xfrm>
          <a:off x="6718516" y="1784265"/>
          <a:ext cx="1849609" cy="1140395"/>
        </a:xfrm>
        <a:prstGeom prst="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bg1"/>
              </a:solidFill>
              <a:effectLst>
                <a:outerShdw blurRad="38100" dist="38100" dir="2700000" algn="tl">
                  <a:srgbClr val="000000">
                    <a:alpha val="43137"/>
                  </a:srgbClr>
                </a:outerShdw>
              </a:effectLst>
            </a:rPr>
            <a:t>VARLIKLARIN YENİDEN DEĞERLEMESİ</a:t>
          </a:r>
          <a:endParaRPr lang="tr-TR" sz="1600" b="1" kern="1200" dirty="0"/>
        </a:p>
      </dsp:txBody>
      <dsp:txXfrm>
        <a:off x="6718516" y="1784265"/>
        <a:ext cx="1849609" cy="11403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D749BB-CDC7-42B0-8911-3FEAD6B7A590}">
      <dsp:nvSpPr>
        <dsp:cNvPr id="0" name=""/>
        <dsp:cNvSpPr/>
      </dsp:nvSpPr>
      <dsp:spPr>
        <a:xfrm>
          <a:off x="4250564" y="1213161"/>
          <a:ext cx="3392756" cy="571103"/>
        </a:xfrm>
        <a:custGeom>
          <a:avLst/>
          <a:gdLst/>
          <a:ahLst/>
          <a:cxnLst/>
          <a:rect l="0" t="0" r="0" b="0"/>
          <a:pathLst>
            <a:path>
              <a:moveTo>
                <a:pt x="0" y="0"/>
              </a:moveTo>
              <a:lnTo>
                <a:pt x="0" y="376894"/>
              </a:lnTo>
              <a:lnTo>
                <a:pt x="3392756" y="376894"/>
              </a:lnTo>
              <a:lnTo>
                <a:pt x="3392756" y="57110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512D012-1F7D-4BC3-8F3C-210BC22862E3}">
      <dsp:nvSpPr>
        <dsp:cNvPr id="0" name=""/>
        <dsp:cNvSpPr/>
      </dsp:nvSpPr>
      <dsp:spPr>
        <a:xfrm>
          <a:off x="4250564" y="1213161"/>
          <a:ext cx="1154729" cy="571103"/>
        </a:xfrm>
        <a:custGeom>
          <a:avLst/>
          <a:gdLst/>
          <a:ahLst/>
          <a:cxnLst/>
          <a:rect l="0" t="0" r="0" b="0"/>
          <a:pathLst>
            <a:path>
              <a:moveTo>
                <a:pt x="0" y="0"/>
              </a:moveTo>
              <a:lnTo>
                <a:pt x="0" y="376894"/>
              </a:lnTo>
              <a:lnTo>
                <a:pt x="1154729" y="376894"/>
              </a:lnTo>
              <a:lnTo>
                <a:pt x="1154729" y="57110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778B967-32E3-4367-BD1F-6CFAFC0FDCBC}">
      <dsp:nvSpPr>
        <dsp:cNvPr id="0" name=""/>
        <dsp:cNvSpPr/>
      </dsp:nvSpPr>
      <dsp:spPr>
        <a:xfrm>
          <a:off x="3167266" y="1213161"/>
          <a:ext cx="1083297" cy="571103"/>
        </a:xfrm>
        <a:custGeom>
          <a:avLst/>
          <a:gdLst/>
          <a:ahLst/>
          <a:cxnLst/>
          <a:rect l="0" t="0" r="0" b="0"/>
          <a:pathLst>
            <a:path>
              <a:moveTo>
                <a:pt x="1083297" y="0"/>
              </a:moveTo>
              <a:lnTo>
                <a:pt x="1083297" y="376894"/>
              </a:lnTo>
              <a:lnTo>
                <a:pt x="0" y="376894"/>
              </a:lnTo>
              <a:lnTo>
                <a:pt x="0" y="57110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1379FE5-E574-4D14-9B3F-A13AC9403B08}">
      <dsp:nvSpPr>
        <dsp:cNvPr id="0" name=""/>
        <dsp:cNvSpPr/>
      </dsp:nvSpPr>
      <dsp:spPr>
        <a:xfrm>
          <a:off x="929239" y="1213161"/>
          <a:ext cx="3321325" cy="571103"/>
        </a:xfrm>
        <a:custGeom>
          <a:avLst/>
          <a:gdLst/>
          <a:ahLst/>
          <a:cxnLst/>
          <a:rect l="0" t="0" r="0" b="0"/>
          <a:pathLst>
            <a:path>
              <a:moveTo>
                <a:pt x="3321325" y="0"/>
              </a:moveTo>
              <a:lnTo>
                <a:pt x="3321325" y="376894"/>
              </a:lnTo>
              <a:lnTo>
                <a:pt x="0" y="376894"/>
              </a:lnTo>
              <a:lnTo>
                <a:pt x="0" y="57110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9422E8B-1B96-44A9-9E6E-6824CD95854A}">
      <dsp:nvSpPr>
        <dsp:cNvPr id="0" name=""/>
        <dsp:cNvSpPr/>
      </dsp:nvSpPr>
      <dsp:spPr>
        <a:xfrm>
          <a:off x="2306347" y="178777"/>
          <a:ext cx="3888433" cy="103438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50800" dist="38100" dir="16200000" rotWithShape="0">
            <a:prstClr val="black">
              <a:alpha val="40000"/>
            </a:prst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tr-TR" sz="3600" b="1" kern="1200" dirty="0">
              <a:effectLst>
                <a:outerShdw blurRad="38100" dist="38100" dir="2700000" algn="tl">
                  <a:srgbClr val="000000">
                    <a:alpha val="43137"/>
                  </a:srgbClr>
                </a:outerShdw>
              </a:effectLst>
            </a:rPr>
            <a:t>7326 SAYILI KANUN</a:t>
          </a:r>
        </a:p>
      </dsp:txBody>
      <dsp:txXfrm>
        <a:off x="2306347" y="178777"/>
        <a:ext cx="3888433" cy="1034384"/>
      </dsp:txXfrm>
    </dsp:sp>
    <dsp:sp modelId="{FAFCEA41-6CC9-4C3A-8FB7-0B8EA4465FC1}">
      <dsp:nvSpPr>
        <dsp:cNvPr id="0" name=""/>
        <dsp:cNvSpPr/>
      </dsp:nvSpPr>
      <dsp:spPr>
        <a:xfrm>
          <a:off x="4434" y="1784265"/>
          <a:ext cx="1849609" cy="1140395"/>
        </a:xfrm>
        <a:prstGeom prst="rect">
          <a:avLst/>
        </a:prstGeom>
        <a:solidFill>
          <a:srgbClr val="00B050"/>
        </a:solidFill>
        <a:ln>
          <a:noFill/>
        </a:ln>
        <a:effectLst>
          <a:outerShdw blurRad="50800" dist="38100" dir="13500000" algn="br" rotWithShape="0">
            <a:prstClr val="black">
              <a:alpha val="40000"/>
            </a:prst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schemeClr val="bg1"/>
              </a:solidFill>
              <a:effectLst>
                <a:outerShdw blurRad="38100" dist="38100" dir="2700000" algn="tl">
                  <a:srgbClr val="000000">
                    <a:alpha val="43137"/>
                  </a:srgbClr>
                </a:outerShdw>
              </a:effectLst>
            </a:rPr>
            <a:t>ALACAKLARIN YAPILAN-</a:t>
          </a:r>
          <a:r>
            <a:rPr lang="tr-TR" sz="2000" b="1" kern="1200" dirty="0" err="1">
              <a:solidFill>
                <a:schemeClr val="bg1"/>
              </a:solidFill>
              <a:effectLst>
                <a:outerShdw blurRad="38100" dist="38100" dir="2700000" algn="tl">
                  <a:srgbClr val="000000">
                    <a:alpha val="43137"/>
                  </a:srgbClr>
                </a:outerShdw>
              </a:effectLst>
            </a:rPr>
            <a:t>DIRILMASI</a:t>
          </a:r>
          <a:endParaRPr lang="tr-TR" sz="2000" b="1" kern="1200" dirty="0">
            <a:solidFill>
              <a:schemeClr val="bg1"/>
            </a:solidFill>
            <a:effectLst>
              <a:outerShdw blurRad="38100" dist="38100" dir="2700000" algn="tl">
                <a:srgbClr val="000000">
                  <a:alpha val="43137"/>
                </a:srgbClr>
              </a:outerShdw>
            </a:effectLst>
          </a:endParaRPr>
        </a:p>
      </dsp:txBody>
      <dsp:txXfrm>
        <a:off x="4434" y="1784265"/>
        <a:ext cx="1849609" cy="1140395"/>
      </dsp:txXfrm>
    </dsp:sp>
    <dsp:sp modelId="{01188498-E475-41FB-9837-FB9591F12D44}">
      <dsp:nvSpPr>
        <dsp:cNvPr id="0" name=""/>
        <dsp:cNvSpPr/>
      </dsp:nvSpPr>
      <dsp:spPr>
        <a:xfrm>
          <a:off x="2242461" y="1784265"/>
          <a:ext cx="1849609" cy="1140395"/>
        </a:xfrm>
        <a:prstGeom prst="rect">
          <a:avLst/>
        </a:prstGeom>
        <a:solidFill>
          <a:srgbClr val="00B050"/>
        </a:solidFill>
        <a:ln>
          <a:noFill/>
        </a:ln>
        <a:effectLst>
          <a:outerShdw blurRad="50800" dist="38100" dir="13500000" algn="br" rotWithShape="0">
            <a:prstClr val="black">
              <a:alpha val="40000"/>
            </a:prst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r-TR" sz="2400" b="1" kern="1200" dirty="0">
              <a:solidFill>
                <a:schemeClr val="bg1"/>
              </a:solidFill>
              <a:effectLst>
                <a:outerShdw blurRad="38100" dist="38100" dir="2700000" algn="tl">
                  <a:srgbClr val="000000">
                    <a:alpha val="43137"/>
                  </a:srgbClr>
                </a:outerShdw>
              </a:effectLst>
            </a:rPr>
            <a:t>MATRAH ARTIRIMI</a:t>
          </a:r>
        </a:p>
      </dsp:txBody>
      <dsp:txXfrm>
        <a:off x="2242461" y="1784265"/>
        <a:ext cx="1849609" cy="1140395"/>
      </dsp:txXfrm>
    </dsp:sp>
    <dsp:sp modelId="{5F69E576-EC75-4BEA-A651-AF79AE311D11}">
      <dsp:nvSpPr>
        <dsp:cNvPr id="0" name=""/>
        <dsp:cNvSpPr/>
      </dsp:nvSpPr>
      <dsp:spPr>
        <a:xfrm>
          <a:off x="4480488" y="1784265"/>
          <a:ext cx="1849609" cy="1140395"/>
        </a:xfrm>
        <a:prstGeom prst="rect">
          <a:avLst/>
        </a:prstGeom>
        <a:solidFill>
          <a:srgbClr val="00B050"/>
        </a:solidFill>
        <a:ln>
          <a:noFill/>
        </a:ln>
        <a:effectLst>
          <a:outerShdw blurRad="50800" dist="38100" dir="13500000" algn="br" rotWithShape="0">
            <a:prstClr val="black">
              <a:alpha val="40000"/>
            </a:prst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schemeClr val="bg1"/>
              </a:solidFill>
              <a:effectLst>
                <a:outerShdw blurRad="38100" dist="38100" dir="2700000" algn="tl">
                  <a:srgbClr val="000000">
                    <a:alpha val="43137"/>
                  </a:srgbClr>
                </a:outerShdw>
              </a:effectLst>
            </a:rPr>
            <a:t>İŞLETME KAYITLARININ DÜZELTİLMESİ</a:t>
          </a:r>
        </a:p>
      </dsp:txBody>
      <dsp:txXfrm>
        <a:off x="4480488" y="1784265"/>
        <a:ext cx="1849609" cy="1140395"/>
      </dsp:txXfrm>
    </dsp:sp>
    <dsp:sp modelId="{53CB4B55-8489-4C8B-99F2-8377F7565AFB}">
      <dsp:nvSpPr>
        <dsp:cNvPr id="0" name=""/>
        <dsp:cNvSpPr/>
      </dsp:nvSpPr>
      <dsp:spPr>
        <a:xfrm>
          <a:off x="6718516" y="1784265"/>
          <a:ext cx="1849609" cy="1140395"/>
        </a:xfrm>
        <a:prstGeom prst="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bg1"/>
              </a:solidFill>
              <a:effectLst>
                <a:outerShdw blurRad="38100" dist="38100" dir="2700000" algn="tl">
                  <a:srgbClr val="000000">
                    <a:alpha val="43137"/>
                  </a:srgbClr>
                </a:outerShdw>
              </a:effectLst>
            </a:rPr>
            <a:t>VARLIKLARIN YENİDEN DEĞERLEMESİ</a:t>
          </a:r>
          <a:endParaRPr lang="tr-TR" sz="1600" b="1" kern="1200" dirty="0"/>
        </a:p>
      </dsp:txBody>
      <dsp:txXfrm>
        <a:off x="6718516" y="1784265"/>
        <a:ext cx="1849609" cy="114039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a:extLst>
              <a:ext uri="{FF2B5EF4-FFF2-40B4-BE49-F238E27FC236}">
                <a16:creationId xmlns:a16="http://schemas.microsoft.com/office/drawing/2014/main" id="{A6B878A1-E496-4A7E-81C2-26D156A7350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2 Veri Yer Tutucusu">
            <a:extLst>
              <a:ext uri="{FF2B5EF4-FFF2-40B4-BE49-F238E27FC236}">
                <a16:creationId xmlns:a16="http://schemas.microsoft.com/office/drawing/2014/main" id="{4BAD1B0C-A60A-468D-B0C6-B14771288973}"/>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305A3F8-21F7-4E73-BF02-5DA3E00D2804}" type="datetimeFigureOut">
              <a:rPr lang="tr-TR"/>
              <a:pPr>
                <a:defRPr/>
              </a:pPr>
              <a:t>1.07.2021</a:t>
            </a:fld>
            <a:endParaRPr lang="tr-TR"/>
          </a:p>
        </p:txBody>
      </p:sp>
      <p:sp>
        <p:nvSpPr>
          <p:cNvPr id="4" name="3 Slayt Görüntüsü Yer Tutucusu">
            <a:extLst>
              <a:ext uri="{FF2B5EF4-FFF2-40B4-BE49-F238E27FC236}">
                <a16:creationId xmlns:a16="http://schemas.microsoft.com/office/drawing/2014/main" id="{3BA50507-E69B-42E0-BB6B-9671830680C5}"/>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a:extLst>
              <a:ext uri="{FF2B5EF4-FFF2-40B4-BE49-F238E27FC236}">
                <a16:creationId xmlns:a16="http://schemas.microsoft.com/office/drawing/2014/main" id="{077650DB-1A82-424D-A1FC-484F0997C852}"/>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6" name="5 Altbilgi Yer Tutucusu">
            <a:extLst>
              <a:ext uri="{FF2B5EF4-FFF2-40B4-BE49-F238E27FC236}">
                <a16:creationId xmlns:a16="http://schemas.microsoft.com/office/drawing/2014/main" id="{AB9A7ED2-9BED-4936-91F7-F25D2C9CFA3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6 Slayt Numarası Yer Tutucusu">
            <a:extLst>
              <a:ext uri="{FF2B5EF4-FFF2-40B4-BE49-F238E27FC236}">
                <a16:creationId xmlns:a16="http://schemas.microsoft.com/office/drawing/2014/main" id="{ACF4F43F-3B21-4B26-9F06-B6C503EF13EA}"/>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E4F4FBE5-CF95-4F03-A542-0904D0ECE555}" type="slidenum">
              <a:rPr lang="tr-TR" altLang="tr-T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1 Slayt Görüntüsü Yer Tutucusu">
            <a:extLst>
              <a:ext uri="{FF2B5EF4-FFF2-40B4-BE49-F238E27FC236}">
                <a16:creationId xmlns:a16="http://schemas.microsoft.com/office/drawing/2014/main" id="{E1682B43-7F6B-4CE1-9100-5D310AE9D33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2 Not Yer Tutucusu">
            <a:extLst>
              <a:ext uri="{FF2B5EF4-FFF2-40B4-BE49-F238E27FC236}">
                <a16:creationId xmlns:a16="http://schemas.microsoft.com/office/drawing/2014/main" id="{F715A3FF-567E-41CB-88A3-E11AE7F6BB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31076" name="3 Slayt Numarası Yer Tutucusu">
            <a:extLst>
              <a:ext uri="{FF2B5EF4-FFF2-40B4-BE49-F238E27FC236}">
                <a16:creationId xmlns:a16="http://schemas.microsoft.com/office/drawing/2014/main" id="{7F7C0B88-A1E4-4FD5-9E4D-D868706A83F8}"/>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3938375-3ACB-490F-8763-C9D4A43B4384}" type="slidenum">
              <a:rPr lang="tr-TR" altLang="tr-TR">
                <a:latin typeface="Calibri" panose="020F0502020204030204" pitchFamily="34" charset="0"/>
              </a:rPr>
              <a:pPr eaLnBrk="1" hangingPunct="1"/>
              <a:t>65</a:t>
            </a:fld>
            <a:endParaRPr lang="tr-TR" altLang="tr-TR">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1 Slayt Görüntüsü Yer Tutucusu">
            <a:extLst>
              <a:ext uri="{FF2B5EF4-FFF2-40B4-BE49-F238E27FC236}">
                <a16:creationId xmlns:a16="http://schemas.microsoft.com/office/drawing/2014/main" id="{66685742-A29A-4FCB-9A65-DBC5A9F6EC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2 Not Yer Tutucusu">
            <a:extLst>
              <a:ext uri="{FF2B5EF4-FFF2-40B4-BE49-F238E27FC236}">
                <a16:creationId xmlns:a16="http://schemas.microsoft.com/office/drawing/2014/main" id="{2E52FD22-7B4D-455D-B5E6-82D9037B987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43364" name="3 Slayt Numarası Yer Tutucusu">
            <a:extLst>
              <a:ext uri="{FF2B5EF4-FFF2-40B4-BE49-F238E27FC236}">
                <a16:creationId xmlns:a16="http://schemas.microsoft.com/office/drawing/2014/main" id="{258E19CC-8284-4F3E-824A-1A39BCB962E4}"/>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5A111B0-4A2D-41B5-B7DF-33E672814DB7}" type="slidenum">
              <a:rPr lang="tr-TR" altLang="tr-TR">
                <a:latin typeface="Calibri" panose="020F0502020204030204" pitchFamily="34" charset="0"/>
              </a:rPr>
              <a:pPr eaLnBrk="1" hangingPunct="1"/>
              <a:t>79</a:t>
            </a:fld>
            <a:endParaRPr lang="tr-TR" altLang="tr-TR">
              <a:latin typeface="Calibri" panose="020F0502020204030204" pitchFamily="34" charset="0"/>
            </a:endParaRPr>
          </a:p>
        </p:txBody>
      </p:sp>
    </p:spTree>
    <p:extLst>
      <p:ext uri="{BB962C8B-B14F-4D97-AF65-F5344CB8AC3E}">
        <p14:creationId xmlns:p14="http://schemas.microsoft.com/office/powerpoint/2010/main" val="2654013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1 Slayt Görüntüsü Yer Tutucusu">
            <a:extLst>
              <a:ext uri="{FF2B5EF4-FFF2-40B4-BE49-F238E27FC236}">
                <a16:creationId xmlns:a16="http://schemas.microsoft.com/office/drawing/2014/main" id="{66685742-A29A-4FCB-9A65-DBC5A9F6EC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2 Not Yer Tutucusu">
            <a:extLst>
              <a:ext uri="{FF2B5EF4-FFF2-40B4-BE49-F238E27FC236}">
                <a16:creationId xmlns:a16="http://schemas.microsoft.com/office/drawing/2014/main" id="{2E52FD22-7B4D-455D-B5E6-82D9037B987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43364" name="3 Slayt Numarası Yer Tutucusu">
            <a:extLst>
              <a:ext uri="{FF2B5EF4-FFF2-40B4-BE49-F238E27FC236}">
                <a16:creationId xmlns:a16="http://schemas.microsoft.com/office/drawing/2014/main" id="{258E19CC-8284-4F3E-824A-1A39BCB962E4}"/>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5A111B0-4A2D-41B5-B7DF-33E672814DB7}" type="slidenum">
              <a:rPr lang="tr-TR" altLang="tr-TR">
                <a:latin typeface="Calibri" panose="020F0502020204030204" pitchFamily="34" charset="0"/>
              </a:rPr>
              <a:pPr eaLnBrk="1" hangingPunct="1"/>
              <a:t>80</a:t>
            </a:fld>
            <a:endParaRPr lang="tr-TR" altLang="tr-TR">
              <a:latin typeface="Calibri" panose="020F0502020204030204" pitchFamily="34" charset="0"/>
            </a:endParaRPr>
          </a:p>
        </p:txBody>
      </p:sp>
    </p:spTree>
    <p:extLst>
      <p:ext uri="{BB962C8B-B14F-4D97-AF65-F5344CB8AC3E}">
        <p14:creationId xmlns:p14="http://schemas.microsoft.com/office/powerpoint/2010/main" val="1871053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1 Slayt Görüntüsü Yer Tutucusu">
            <a:extLst>
              <a:ext uri="{FF2B5EF4-FFF2-40B4-BE49-F238E27FC236}">
                <a16:creationId xmlns:a16="http://schemas.microsoft.com/office/drawing/2014/main" id="{5E2A234D-C2F3-406E-8226-9FF0DD5273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2 Not Yer Tutucusu">
            <a:extLst>
              <a:ext uri="{FF2B5EF4-FFF2-40B4-BE49-F238E27FC236}">
                <a16:creationId xmlns:a16="http://schemas.microsoft.com/office/drawing/2014/main" id="{7183E036-22D4-464C-B072-6AFEABAF35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32100" name="3 Slayt Numarası Yer Tutucusu">
            <a:extLst>
              <a:ext uri="{FF2B5EF4-FFF2-40B4-BE49-F238E27FC236}">
                <a16:creationId xmlns:a16="http://schemas.microsoft.com/office/drawing/2014/main" id="{A649BF9C-D270-423D-82E3-78FE22BC3555}"/>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3FA76A-7FEE-4871-964B-06F7EB8FA6C8}" type="slidenum">
              <a:rPr lang="tr-TR" altLang="tr-TR">
                <a:latin typeface="Calibri" panose="020F0502020204030204" pitchFamily="34" charset="0"/>
              </a:rPr>
              <a:pPr eaLnBrk="1" hangingPunct="1"/>
              <a:t>66</a:t>
            </a:fld>
            <a:endParaRPr lang="tr-TR" altLang="tr-TR">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a:extLst>
              <a:ext uri="{FF2B5EF4-FFF2-40B4-BE49-F238E27FC236}">
                <a16:creationId xmlns:a16="http://schemas.microsoft.com/office/drawing/2014/main" id="{616ADD29-62EE-434A-8A80-7B0E9FCFA1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a:extLst>
              <a:ext uri="{FF2B5EF4-FFF2-40B4-BE49-F238E27FC236}">
                <a16:creationId xmlns:a16="http://schemas.microsoft.com/office/drawing/2014/main" id="{DDA49A4B-3D14-4CF9-960C-E0D2817CD9F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35172" name="3 Slayt Numarası Yer Tutucusu">
            <a:extLst>
              <a:ext uri="{FF2B5EF4-FFF2-40B4-BE49-F238E27FC236}">
                <a16:creationId xmlns:a16="http://schemas.microsoft.com/office/drawing/2014/main" id="{5D56D18E-B522-4C25-911A-DEED224F440E}"/>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97F90E-4DA1-48D9-A6F2-5A2726BE470B}" type="slidenum">
              <a:rPr lang="tr-TR" altLang="tr-TR">
                <a:latin typeface="Calibri" panose="020F0502020204030204" pitchFamily="34" charset="0"/>
              </a:rPr>
              <a:pPr eaLnBrk="1" hangingPunct="1"/>
              <a:t>68</a:t>
            </a:fld>
            <a:endParaRPr lang="tr-TR" altLang="tr-TR">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1 Slayt Görüntüsü Yer Tutucusu">
            <a:extLst>
              <a:ext uri="{FF2B5EF4-FFF2-40B4-BE49-F238E27FC236}">
                <a16:creationId xmlns:a16="http://schemas.microsoft.com/office/drawing/2014/main" id="{216BCE43-6C2D-4079-AA3F-1BB9BACAC8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2 Not Yer Tutucusu">
            <a:extLst>
              <a:ext uri="{FF2B5EF4-FFF2-40B4-BE49-F238E27FC236}">
                <a16:creationId xmlns:a16="http://schemas.microsoft.com/office/drawing/2014/main" id="{38120258-D734-4852-B03A-FCE873BF1A6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36196" name="3 Slayt Numarası Yer Tutucusu">
            <a:extLst>
              <a:ext uri="{FF2B5EF4-FFF2-40B4-BE49-F238E27FC236}">
                <a16:creationId xmlns:a16="http://schemas.microsoft.com/office/drawing/2014/main" id="{6D069982-B846-4521-88C1-905C17443F46}"/>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DE49D10-554C-49F4-B9DC-68BBF55002AF}" type="slidenum">
              <a:rPr lang="tr-TR" altLang="tr-TR">
                <a:latin typeface="Calibri" panose="020F0502020204030204" pitchFamily="34" charset="0"/>
              </a:rPr>
              <a:pPr eaLnBrk="1" hangingPunct="1"/>
              <a:t>69</a:t>
            </a:fld>
            <a:endParaRPr lang="tr-TR" altLang="tr-TR">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1 Slayt Görüntüsü Yer Tutucusu">
            <a:extLst>
              <a:ext uri="{FF2B5EF4-FFF2-40B4-BE49-F238E27FC236}">
                <a16:creationId xmlns:a16="http://schemas.microsoft.com/office/drawing/2014/main" id="{ED837461-09F0-4D20-86F6-69EF3A2AC4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2 Not Yer Tutucusu">
            <a:extLst>
              <a:ext uri="{FF2B5EF4-FFF2-40B4-BE49-F238E27FC236}">
                <a16:creationId xmlns:a16="http://schemas.microsoft.com/office/drawing/2014/main" id="{7AD02361-F255-4BBE-8BE0-EAFBE05AD3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37220" name="3 Slayt Numarası Yer Tutucusu">
            <a:extLst>
              <a:ext uri="{FF2B5EF4-FFF2-40B4-BE49-F238E27FC236}">
                <a16:creationId xmlns:a16="http://schemas.microsoft.com/office/drawing/2014/main" id="{C72403F4-C1F4-4C8F-B1B6-F6781865AA61}"/>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16709A-6A0D-4E26-93E0-21A5677CB7E5}" type="slidenum">
              <a:rPr lang="tr-TR" altLang="tr-TR">
                <a:latin typeface="Calibri" panose="020F0502020204030204" pitchFamily="34" charset="0"/>
              </a:rPr>
              <a:pPr eaLnBrk="1" hangingPunct="1"/>
              <a:t>74</a:t>
            </a:fld>
            <a:endParaRPr lang="tr-TR" altLang="tr-TR">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1 Slayt Görüntüsü Yer Tutucusu">
            <a:extLst>
              <a:ext uri="{FF2B5EF4-FFF2-40B4-BE49-F238E27FC236}">
                <a16:creationId xmlns:a16="http://schemas.microsoft.com/office/drawing/2014/main" id="{08A86AC5-C996-4472-A9D4-BA32DED70D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2 Not Yer Tutucusu">
            <a:extLst>
              <a:ext uri="{FF2B5EF4-FFF2-40B4-BE49-F238E27FC236}">
                <a16:creationId xmlns:a16="http://schemas.microsoft.com/office/drawing/2014/main" id="{429D8D28-8240-4B33-8B75-BF4636334A3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42340" name="3 Slayt Numarası Yer Tutucusu">
            <a:extLst>
              <a:ext uri="{FF2B5EF4-FFF2-40B4-BE49-F238E27FC236}">
                <a16:creationId xmlns:a16="http://schemas.microsoft.com/office/drawing/2014/main" id="{54ADEA1E-9CB9-4FB2-AE18-C18EBF972A82}"/>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887EAB6-F861-4538-BB80-DC8353FA01E5}" type="slidenum">
              <a:rPr lang="tr-TR" altLang="tr-TR">
                <a:latin typeface="Calibri" panose="020F0502020204030204" pitchFamily="34" charset="0"/>
              </a:rPr>
              <a:pPr eaLnBrk="1" hangingPunct="1"/>
              <a:t>75</a:t>
            </a:fld>
            <a:endParaRPr lang="tr-TR" altLang="tr-TR">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1 Slayt Görüntüsü Yer Tutucusu">
            <a:extLst>
              <a:ext uri="{FF2B5EF4-FFF2-40B4-BE49-F238E27FC236}">
                <a16:creationId xmlns:a16="http://schemas.microsoft.com/office/drawing/2014/main" id="{66685742-A29A-4FCB-9A65-DBC5A9F6EC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2 Not Yer Tutucusu">
            <a:extLst>
              <a:ext uri="{FF2B5EF4-FFF2-40B4-BE49-F238E27FC236}">
                <a16:creationId xmlns:a16="http://schemas.microsoft.com/office/drawing/2014/main" id="{2E52FD22-7B4D-455D-B5E6-82D9037B987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43364" name="3 Slayt Numarası Yer Tutucusu">
            <a:extLst>
              <a:ext uri="{FF2B5EF4-FFF2-40B4-BE49-F238E27FC236}">
                <a16:creationId xmlns:a16="http://schemas.microsoft.com/office/drawing/2014/main" id="{258E19CC-8284-4F3E-824A-1A39BCB962E4}"/>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5A111B0-4A2D-41B5-B7DF-33E672814DB7}" type="slidenum">
              <a:rPr lang="tr-TR" altLang="tr-TR">
                <a:latin typeface="Calibri" panose="020F0502020204030204" pitchFamily="34" charset="0"/>
              </a:rPr>
              <a:pPr eaLnBrk="1" hangingPunct="1"/>
              <a:t>76</a:t>
            </a:fld>
            <a:endParaRPr lang="tr-TR" altLang="tr-TR">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1 Slayt Görüntüsü Yer Tutucusu">
            <a:extLst>
              <a:ext uri="{FF2B5EF4-FFF2-40B4-BE49-F238E27FC236}">
                <a16:creationId xmlns:a16="http://schemas.microsoft.com/office/drawing/2014/main" id="{66685742-A29A-4FCB-9A65-DBC5A9F6EC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2 Not Yer Tutucusu">
            <a:extLst>
              <a:ext uri="{FF2B5EF4-FFF2-40B4-BE49-F238E27FC236}">
                <a16:creationId xmlns:a16="http://schemas.microsoft.com/office/drawing/2014/main" id="{2E52FD22-7B4D-455D-B5E6-82D9037B987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43364" name="3 Slayt Numarası Yer Tutucusu">
            <a:extLst>
              <a:ext uri="{FF2B5EF4-FFF2-40B4-BE49-F238E27FC236}">
                <a16:creationId xmlns:a16="http://schemas.microsoft.com/office/drawing/2014/main" id="{258E19CC-8284-4F3E-824A-1A39BCB962E4}"/>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5A111B0-4A2D-41B5-B7DF-33E672814DB7}" type="slidenum">
              <a:rPr lang="tr-TR" altLang="tr-TR">
                <a:latin typeface="Calibri" panose="020F0502020204030204" pitchFamily="34" charset="0"/>
              </a:rPr>
              <a:pPr eaLnBrk="1" hangingPunct="1"/>
              <a:t>77</a:t>
            </a:fld>
            <a:endParaRPr lang="tr-TR" altLang="tr-TR">
              <a:latin typeface="Calibri" panose="020F0502020204030204" pitchFamily="34" charset="0"/>
            </a:endParaRPr>
          </a:p>
        </p:txBody>
      </p:sp>
    </p:spTree>
    <p:extLst>
      <p:ext uri="{BB962C8B-B14F-4D97-AF65-F5344CB8AC3E}">
        <p14:creationId xmlns:p14="http://schemas.microsoft.com/office/powerpoint/2010/main" val="3805934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1 Slayt Görüntüsü Yer Tutucusu">
            <a:extLst>
              <a:ext uri="{FF2B5EF4-FFF2-40B4-BE49-F238E27FC236}">
                <a16:creationId xmlns:a16="http://schemas.microsoft.com/office/drawing/2014/main" id="{66685742-A29A-4FCB-9A65-DBC5A9F6EC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2 Not Yer Tutucusu">
            <a:extLst>
              <a:ext uri="{FF2B5EF4-FFF2-40B4-BE49-F238E27FC236}">
                <a16:creationId xmlns:a16="http://schemas.microsoft.com/office/drawing/2014/main" id="{2E52FD22-7B4D-455D-B5E6-82D9037B987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43364" name="3 Slayt Numarası Yer Tutucusu">
            <a:extLst>
              <a:ext uri="{FF2B5EF4-FFF2-40B4-BE49-F238E27FC236}">
                <a16:creationId xmlns:a16="http://schemas.microsoft.com/office/drawing/2014/main" id="{258E19CC-8284-4F3E-824A-1A39BCB962E4}"/>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5A111B0-4A2D-41B5-B7DF-33E672814DB7}" type="slidenum">
              <a:rPr lang="tr-TR" altLang="tr-TR">
                <a:latin typeface="Calibri" panose="020F0502020204030204" pitchFamily="34" charset="0"/>
              </a:rPr>
              <a:pPr eaLnBrk="1" hangingPunct="1"/>
              <a:t>78</a:t>
            </a:fld>
            <a:endParaRPr lang="tr-TR" altLang="tr-TR">
              <a:latin typeface="Calibri" panose="020F0502020204030204" pitchFamily="34" charset="0"/>
            </a:endParaRPr>
          </a:p>
        </p:txBody>
      </p:sp>
    </p:spTree>
    <p:extLst>
      <p:ext uri="{BB962C8B-B14F-4D97-AF65-F5344CB8AC3E}">
        <p14:creationId xmlns:p14="http://schemas.microsoft.com/office/powerpoint/2010/main" val="4058560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a:extLst>
              <a:ext uri="{FF2B5EF4-FFF2-40B4-BE49-F238E27FC236}">
                <a16:creationId xmlns:a16="http://schemas.microsoft.com/office/drawing/2014/main" id="{9028CF98-4379-4B56-92A8-5AEC81E856A4}"/>
              </a:ext>
            </a:extLst>
          </p:cNvPr>
          <p:cNvSpPr>
            <a:spLocks noGrp="1"/>
          </p:cNvSpPr>
          <p:nvPr>
            <p:ph type="dt" sz="half" idx="10"/>
          </p:nvPr>
        </p:nvSpPr>
        <p:spPr/>
        <p:txBody>
          <a:bodyPr/>
          <a:lstStyle>
            <a:lvl1pPr>
              <a:defRPr/>
            </a:lvl1pPr>
          </a:lstStyle>
          <a:p>
            <a:pPr>
              <a:defRPr/>
            </a:pPr>
            <a:fld id="{253EEFAC-C20D-4FE4-B040-21221924EFE4}" type="datetime1">
              <a:rPr lang="tr-TR"/>
              <a:pPr>
                <a:defRPr/>
              </a:pPr>
              <a:t>1.07.2021</a:t>
            </a:fld>
            <a:endParaRPr lang="tr-TR"/>
          </a:p>
        </p:txBody>
      </p:sp>
      <p:sp>
        <p:nvSpPr>
          <p:cNvPr id="5" name="Altbilgi Yer Tutucusu 4">
            <a:extLst>
              <a:ext uri="{FF2B5EF4-FFF2-40B4-BE49-F238E27FC236}">
                <a16:creationId xmlns:a16="http://schemas.microsoft.com/office/drawing/2014/main" id="{9CF72547-60AB-4F9D-94D5-1351FD5C6DDD}"/>
              </a:ext>
            </a:extLst>
          </p:cNvPr>
          <p:cNvSpPr>
            <a:spLocks noGrp="1"/>
          </p:cNvSpPr>
          <p:nvPr>
            <p:ph type="ftr" sz="quarter" idx="11"/>
          </p:nvPr>
        </p:nvSpPr>
        <p:spPr/>
        <p:txBody>
          <a:bodyPr/>
          <a:lstStyle>
            <a:lvl1pPr>
              <a:defRPr/>
            </a:lvl1pPr>
          </a:lstStyle>
          <a:p>
            <a:pPr>
              <a:defRPr/>
            </a:pPr>
            <a:r>
              <a:rPr lang="tr-TR"/>
              <a:t>İRFAN VURAL - Gelirler Başkontrolörü</a:t>
            </a:r>
          </a:p>
        </p:txBody>
      </p:sp>
      <p:sp>
        <p:nvSpPr>
          <p:cNvPr id="6" name="Slayt Numarası Yer Tutucusu 5">
            <a:extLst>
              <a:ext uri="{FF2B5EF4-FFF2-40B4-BE49-F238E27FC236}">
                <a16:creationId xmlns:a16="http://schemas.microsoft.com/office/drawing/2014/main" id="{CF3C1FED-A806-44B7-B07F-77614DB4B4C2}"/>
              </a:ext>
            </a:extLst>
          </p:cNvPr>
          <p:cNvSpPr>
            <a:spLocks noGrp="1"/>
          </p:cNvSpPr>
          <p:nvPr>
            <p:ph type="sldNum" sz="quarter" idx="12"/>
          </p:nvPr>
        </p:nvSpPr>
        <p:spPr/>
        <p:txBody>
          <a:bodyPr/>
          <a:lstStyle>
            <a:lvl1pPr>
              <a:defRPr/>
            </a:lvl1pPr>
          </a:lstStyle>
          <a:p>
            <a:fld id="{D8F2269D-3096-4BD1-B494-7F30FE6AD7A7}" type="slidenum">
              <a:rPr lang="tr-TR" altLang="tr-TR"/>
              <a:pPr/>
              <a:t>‹#›</a:t>
            </a:fld>
            <a:endParaRPr lang="tr-TR" altLang="tr-TR"/>
          </a:p>
        </p:txBody>
      </p:sp>
    </p:spTree>
    <p:extLst>
      <p:ext uri="{BB962C8B-B14F-4D97-AF65-F5344CB8AC3E}">
        <p14:creationId xmlns:p14="http://schemas.microsoft.com/office/powerpoint/2010/main" val="48082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149DEE6-A084-4538-8939-19BFEADDEC0D}"/>
              </a:ext>
            </a:extLst>
          </p:cNvPr>
          <p:cNvSpPr>
            <a:spLocks noGrp="1"/>
          </p:cNvSpPr>
          <p:nvPr>
            <p:ph type="dt" sz="half" idx="10"/>
          </p:nvPr>
        </p:nvSpPr>
        <p:spPr/>
        <p:txBody>
          <a:bodyPr/>
          <a:lstStyle>
            <a:lvl1pPr>
              <a:defRPr/>
            </a:lvl1pPr>
          </a:lstStyle>
          <a:p>
            <a:pPr>
              <a:defRPr/>
            </a:pPr>
            <a:fld id="{C2A7A37B-4BB7-487F-A522-0760A1576B0B}" type="datetime1">
              <a:rPr lang="tr-TR"/>
              <a:pPr>
                <a:defRPr/>
              </a:pPr>
              <a:t>1.07.2021</a:t>
            </a:fld>
            <a:endParaRPr lang="tr-TR"/>
          </a:p>
        </p:txBody>
      </p:sp>
      <p:sp>
        <p:nvSpPr>
          <p:cNvPr id="5" name="Altbilgi Yer Tutucusu 4">
            <a:extLst>
              <a:ext uri="{FF2B5EF4-FFF2-40B4-BE49-F238E27FC236}">
                <a16:creationId xmlns:a16="http://schemas.microsoft.com/office/drawing/2014/main" id="{296467FE-0AA8-446B-B28F-245EE3ABD116}"/>
              </a:ext>
            </a:extLst>
          </p:cNvPr>
          <p:cNvSpPr>
            <a:spLocks noGrp="1"/>
          </p:cNvSpPr>
          <p:nvPr>
            <p:ph type="ftr" sz="quarter" idx="11"/>
          </p:nvPr>
        </p:nvSpPr>
        <p:spPr/>
        <p:txBody>
          <a:bodyPr/>
          <a:lstStyle>
            <a:lvl1pPr>
              <a:defRPr/>
            </a:lvl1pPr>
          </a:lstStyle>
          <a:p>
            <a:pPr>
              <a:defRPr/>
            </a:pPr>
            <a:r>
              <a:rPr lang="tr-TR"/>
              <a:t>İRFAN VURAL - Gelirler Başkontrolörü</a:t>
            </a:r>
          </a:p>
        </p:txBody>
      </p:sp>
      <p:sp>
        <p:nvSpPr>
          <p:cNvPr id="6" name="Slayt Numarası Yer Tutucusu 5">
            <a:extLst>
              <a:ext uri="{FF2B5EF4-FFF2-40B4-BE49-F238E27FC236}">
                <a16:creationId xmlns:a16="http://schemas.microsoft.com/office/drawing/2014/main" id="{AC374279-D93F-43D8-BC35-A72270730176}"/>
              </a:ext>
            </a:extLst>
          </p:cNvPr>
          <p:cNvSpPr>
            <a:spLocks noGrp="1"/>
          </p:cNvSpPr>
          <p:nvPr>
            <p:ph type="sldNum" sz="quarter" idx="12"/>
          </p:nvPr>
        </p:nvSpPr>
        <p:spPr/>
        <p:txBody>
          <a:bodyPr/>
          <a:lstStyle>
            <a:lvl1pPr>
              <a:defRPr/>
            </a:lvl1pPr>
          </a:lstStyle>
          <a:p>
            <a:fld id="{8B119161-9CF4-46A8-99DB-EC1EE93256A1}" type="slidenum">
              <a:rPr lang="tr-TR" altLang="tr-TR"/>
              <a:pPr/>
              <a:t>‹#›</a:t>
            </a:fld>
            <a:endParaRPr lang="tr-TR" altLang="tr-TR"/>
          </a:p>
        </p:txBody>
      </p:sp>
    </p:spTree>
    <p:extLst>
      <p:ext uri="{BB962C8B-B14F-4D97-AF65-F5344CB8AC3E}">
        <p14:creationId xmlns:p14="http://schemas.microsoft.com/office/powerpoint/2010/main" val="3030954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C7095F4-0AB9-4AAF-8D87-0132029EA64C}"/>
              </a:ext>
            </a:extLst>
          </p:cNvPr>
          <p:cNvSpPr>
            <a:spLocks noGrp="1"/>
          </p:cNvSpPr>
          <p:nvPr>
            <p:ph type="dt" sz="half" idx="10"/>
          </p:nvPr>
        </p:nvSpPr>
        <p:spPr/>
        <p:txBody>
          <a:bodyPr/>
          <a:lstStyle>
            <a:lvl1pPr>
              <a:defRPr/>
            </a:lvl1pPr>
          </a:lstStyle>
          <a:p>
            <a:pPr>
              <a:defRPr/>
            </a:pPr>
            <a:fld id="{1E65BBDB-6644-435A-9DF1-60A929102546}" type="datetime1">
              <a:rPr lang="tr-TR"/>
              <a:pPr>
                <a:defRPr/>
              </a:pPr>
              <a:t>1.07.2021</a:t>
            </a:fld>
            <a:endParaRPr lang="tr-TR"/>
          </a:p>
        </p:txBody>
      </p:sp>
      <p:sp>
        <p:nvSpPr>
          <p:cNvPr id="5" name="Altbilgi Yer Tutucusu 4">
            <a:extLst>
              <a:ext uri="{FF2B5EF4-FFF2-40B4-BE49-F238E27FC236}">
                <a16:creationId xmlns:a16="http://schemas.microsoft.com/office/drawing/2014/main" id="{E4B94B73-B962-4DA2-BCFA-40A8ED3F5BAE}"/>
              </a:ext>
            </a:extLst>
          </p:cNvPr>
          <p:cNvSpPr>
            <a:spLocks noGrp="1"/>
          </p:cNvSpPr>
          <p:nvPr>
            <p:ph type="ftr" sz="quarter" idx="11"/>
          </p:nvPr>
        </p:nvSpPr>
        <p:spPr/>
        <p:txBody>
          <a:bodyPr/>
          <a:lstStyle>
            <a:lvl1pPr>
              <a:defRPr/>
            </a:lvl1pPr>
          </a:lstStyle>
          <a:p>
            <a:pPr>
              <a:defRPr/>
            </a:pPr>
            <a:r>
              <a:rPr lang="tr-TR"/>
              <a:t>İRFAN VURAL - Gelirler Başkontrolörü</a:t>
            </a:r>
          </a:p>
        </p:txBody>
      </p:sp>
      <p:sp>
        <p:nvSpPr>
          <p:cNvPr id="6" name="Slayt Numarası Yer Tutucusu 5">
            <a:extLst>
              <a:ext uri="{FF2B5EF4-FFF2-40B4-BE49-F238E27FC236}">
                <a16:creationId xmlns:a16="http://schemas.microsoft.com/office/drawing/2014/main" id="{EE2C9824-B0CA-4B8A-989C-57872B2FE245}"/>
              </a:ext>
            </a:extLst>
          </p:cNvPr>
          <p:cNvSpPr>
            <a:spLocks noGrp="1"/>
          </p:cNvSpPr>
          <p:nvPr>
            <p:ph type="sldNum" sz="quarter" idx="12"/>
          </p:nvPr>
        </p:nvSpPr>
        <p:spPr/>
        <p:txBody>
          <a:bodyPr/>
          <a:lstStyle>
            <a:lvl1pPr>
              <a:defRPr/>
            </a:lvl1pPr>
          </a:lstStyle>
          <a:p>
            <a:fld id="{C7A2E619-63F7-488A-A71E-08B089A95C58}" type="slidenum">
              <a:rPr lang="tr-TR" altLang="tr-TR"/>
              <a:pPr/>
              <a:t>‹#›</a:t>
            </a:fld>
            <a:endParaRPr lang="tr-TR" altLang="tr-TR"/>
          </a:p>
        </p:txBody>
      </p:sp>
    </p:spTree>
    <p:extLst>
      <p:ext uri="{BB962C8B-B14F-4D97-AF65-F5344CB8AC3E}">
        <p14:creationId xmlns:p14="http://schemas.microsoft.com/office/powerpoint/2010/main" val="31025145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a:t>Asıl başlık stili için tıklatın</a:t>
            </a:r>
          </a:p>
        </p:txBody>
      </p:sp>
      <p:sp>
        <p:nvSpPr>
          <p:cNvPr id="3" name="2 Tablo Yer Tutucusu"/>
          <p:cNvSpPr>
            <a:spLocks noGrp="1"/>
          </p:cNvSpPr>
          <p:nvPr>
            <p:ph type="tbl" idx="1"/>
          </p:nvPr>
        </p:nvSpPr>
        <p:spPr>
          <a:xfrm>
            <a:off x="457200" y="1600200"/>
            <a:ext cx="8229600" cy="4525963"/>
          </a:xfrm>
        </p:spPr>
        <p:txBody>
          <a:bodyPr rtlCol="0">
            <a:normAutofit/>
          </a:bodyPr>
          <a:lstStyle/>
          <a:p>
            <a:pPr lvl="0"/>
            <a:endParaRPr lang="tr-TR" noProof="0"/>
          </a:p>
        </p:txBody>
      </p:sp>
      <p:sp>
        <p:nvSpPr>
          <p:cNvPr id="4" name="3 Veri Yer Tutucusu">
            <a:extLst>
              <a:ext uri="{FF2B5EF4-FFF2-40B4-BE49-F238E27FC236}">
                <a16:creationId xmlns:a16="http://schemas.microsoft.com/office/drawing/2014/main" id="{C330099F-45F9-453D-9BA6-A3396F800084}"/>
              </a:ext>
            </a:extLst>
          </p:cNvPr>
          <p:cNvSpPr>
            <a:spLocks noGrp="1"/>
          </p:cNvSpPr>
          <p:nvPr>
            <p:ph type="dt" sz="half" idx="10"/>
          </p:nvPr>
        </p:nvSpPr>
        <p:spPr>
          <a:xfrm>
            <a:off x="457200" y="6251575"/>
            <a:ext cx="2133600" cy="476250"/>
          </a:xfrm>
        </p:spPr>
        <p:txBody>
          <a:bodyPr/>
          <a:lstStyle>
            <a:lvl1pPr>
              <a:defRPr/>
            </a:lvl1pPr>
          </a:lstStyle>
          <a:p>
            <a:pPr>
              <a:defRPr/>
            </a:pPr>
            <a:fld id="{66B93E1C-0124-49DC-9D50-98366756DC6D}" type="datetime1">
              <a:rPr lang="tr-TR"/>
              <a:pPr>
                <a:defRPr/>
              </a:pPr>
              <a:t>1.07.2021</a:t>
            </a:fld>
            <a:endParaRPr lang="tr-TR"/>
          </a:p>
        </p:txBody>
      </p:sp>
      <p:sp>
        <p:nvSpPr>
          <p:cNvPr id="5" name="4 Slayt Numarası Yer Tutucusu">
            <a:extLst>
              <a:ext uri="{FF2B5EF4-FFF2-40B4-BE49-F238E27FC236}">
                <a16:creationId xmlns:a16="http://schemas.microsoft.com/office/drawing/2014/main" id="{F299CAFF-3F5F-429B-9EA9-D380B940C155}"/>
              </a:ext>
            </a:extLst>
          </p:cNvPr>
          <p:cNvSpPr>
            <a:spLocks noGrp="1"/>
          </p:cNvSpPr>
          <p:nvPr>
            <p:ph type="sldNum" sz="quarter" idx="11"/>
          </p:nvPr>
        </p:nvSpPr>
        <p:spPr>
          <a:xfrm>
            <a:off x="6553200" y="6248400"/>
            <a:ext cx="2133600" cy="476250"/>
          </a:xfrm>
        </p:spPr>
        <p:txBody>
          <a:bodyPr/>
          <a:lstStyle>
            <a:lvl1pPr>
              <a:defRPr/>
            </a:lvl1pPr>
          </a:lstStyle>
          <a:p>
            <a:fld id="{E267898F-3A28-4908-9795-97DD18EB7544}" type="slidenum">
              <a:rPr lang="tr-TR" altLang="tr-TR"/>
              <a:pPr/>
              <a:t>‹#›</a:t>
            </a:fld>
            <a:endParaRPr lang="tr-TR" altLang="tr-TR"/>
          </a:p>
        </p:txBody>
      </p:sp>
      <p:sp>
        <p:nvSpPr>
          <p:cNvPr id="6" name="5 Altbilgi Yer Tutucusu">
            <a:extLst>
              <a:ext uri="{FF2B5EF4-FFF2-40B4-BE49-F238E27FC236}">
                <a16:creationId xmlns:a16="http://schemas.microsoft.com/office/drawing/2014/main" id="{6C2A48A9-C76A-4148-9605-F4BB6390EACB}"/>
              </a:ext>
            </a:extLst>
          </p:cNvPr>
          <p:cNvSpPr>
            <a:spLocks noGrp="1"/>
          </p:cNvSpPr>
          <p:nvPr>
            <p:ph type="ftr" sz="quarter" idx="12"/>
          </p:nvPr>
        </p:nvSpPr>
        <p:spPr>
          <a:xfrm>
            <a:off x="3124200" y="6248400"/>
            <a:ext cx="2895600" cy="476250"/>
          </a:xfrm>
        </p:spPr>
        <p:txBody>
          <a:bodyPr/>
          <a:lstStyle>
            <a:lvl1pPr>
              <a:defRPr/>
            </a:lvl1pPr>
          </a:lstStyle>
          <a:p>
            <a:pPr>
              <a:defRPr/>
            </a:pPr>
            <a:r>
              <a:rPr lang="tr-TR"/>
              <a:t>İRFAN VURAL - Gelirler Başkontrolörü</a:t>
            </a:r>
          </a:p>
        </p:txBody>
      </p:sp>
    </p:spTree>
    <p:extLst>
      <p:ext uri="{BB962C8B-B14F-4D97-AF65-F5344CB8AC3E}">
        <p14:creationId xmlns:p14="http://schemas.microsoft.com/office/powerpoint/2010/main" val="3327969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Veri Yer Tutucusu 3">
            <a:extLst>
              <a:ext uri="{FF2B5EF4-FFF2-40B4-BE49-F238E27FC236}">
                <a16:creationId xmlns:a16="http://schemas.microsoft.com/office/drawing/2014/main" id="{336AD29C-4DBE-420F-9151-D1FFA492B2E6}"/>
              </a:ext>
            </a:extLst>
          </p:cNvPr>
          <p:cNvSpPr>
            <a:spLocks noGrp="1"/>
          </p:cNvSpPr>
          <p:nvPr>
            <p:ph type="dt" sz="half" idx="10"/>
          </p:nvPr>
        </p:nvSpPr>
        <p:spPr/>
        <p:txBody>
          <a:bodyPr/>
          <a:lstStyle>
            <a:lvl1pPr>
              <a:defRPr/>
            </a:lvl1pPr>
          </a:lstStyle>
          <a:p>
            <a:pPr>
              <a:defRPr/>
            </a:pPr>
            <a:fld id="{90993E6C-B208-49CC-9767-610AF0D1F279}" type="datetime1">
              <a:rPr lang="tr-TR"/>
              <a:pPr>
                <a:defRPr/>
              </a:pPr>
              <a:t>1.07.2021</a:t>
            </a:fld>
            <a:endParaRPr lang="tr-TR"/>
          </a:p>
        </p:txBody>
      </p:sp>
      <p:sp>
        <p:nvSpPr>
          <p:cNvPr id="7" name="Altbilgi Yer Tutucusu 4">
            <a:extLst>
              <a:ext uri="{FF2B5EF4-FFF2-40B4-BE49-F238E27FC236}">
                <a16:creationId xmlns:a16="http://schemas.microsoft.com/office/drawing/2014/main" id="{760D3799-CA21-4D89-94EE-24611C2B0A4A}"/>
              </a:ext>
            </a:extLst>
          </p:cNvPr>
          <p:cNvSpPr>
            <a:spLocks noGrp="1"/>
          </p:cNvSpPr>
          <p:nvPr>
            <p:ph type="ftr" sz="quarter" idx="11"/>
          </p:nvPr>
        </p:nvSpPr>
        <p:spPr/>
        <p:txBody>
          <a:bodyPr/>
          <a:lstStyle>
            <a:lvl1pPr>
              <a:defRPr/>
            </a:lvl1pPr>
          </a:lstStyle>
          <a:p>
            <a:pPr>
              <a:defRPr/>
            </a:pPr>
            <a:r>
              <a:rPr lang="tr-TR"/>
              <a:t>İRFAN VURAL - Gelirler Başkontrolörü</a:t>
            </a:r>
          </a:p>
        </p:txBody>
      </p:sp>
      <p:sp>
        <p:nvSpPr>
          <p:cNvPr id="8" name="Slayt Numarası Yer Tutucusu 5">
            <a:extLst>
              <a:ext uri="{FF2B5EF4-FFF2-40B4-BE49-F238E27FC236}">
                <a16:creationId xmlns:a16="http://schemas.microsoft.com/office/drawing/2014/main" id="{3A2BE0AE-605A-47C7-8BCA-B507D800AFD3}"/>
              </a:ext>
            </a:extLst>
          </p:cNvPr>
          <p:cNvSpPr>
            <a:spLocks noGrp="1"/>
          </p:cNvSpPr>
          <p:nvPr>
            <p:ph type="sldNum" sz="quarter" idx="12"/>
          </p:nvPr>
        </p:nvSpPr>
        <p:spPr/>
        <p:txBody>
          <a:bodyPr/>
          <a:lstStyle>
            <a:lvl1pPr>
              <a:defRPr/>
            </a:lvl1pPr>
          </a:lstStyle>
          <a:p>
            <a:fld id="{5D40814F-3020-4E48-99C2-BE9C32AAC833}" type="slidenum">
              <a:rPr lang="tr-TR" altLang="tr-TR"/>
              <a:pPr/>
              <a:t>‹#›</a:t>
            </a:fld>
            <a:endParaRPr lang="tr-TR" altLang="tr-TR"/>
          </a:p>
        </p:txBody>
      </p:sp>
      <p:sp>
        <p:nvSpPr>
          <p:cNvPr id="9" name="Metin kutusu 8">
            <a:extLst>
              <a:ext uri="{FF2B5EF4-FFF2-40B4-BE49-F238E27FC236}">
                <a16:creationId xmlns:a16="http://schemas.microsoft.com/office/drawing/2014/main" id="{371204D0-AB7D-4294-8362-FF68F93F6861}"/>
              </a:ext>
            </a:extLst>
          </p:cNvPr>
          <p:cNvSpPr txBox="1"/>
          <p:nvPr userDrawn="1"/>
        </p:nvSpPr>
        <p:spPr>
          <a:xfrm>
            <a:off x="431031" y="6501780"/>
            <a:ext cx="2808313" cy="307777"/>
          </a:xfrm>
          <a:prstGeom prst="rect">
            <a:avLst/>
          </a:prstGeom>
          <a:noFill/>
        </p:spPr>
        <p:txBody>
          <a:bodyPr wrap="square" rtlCol="0">
            <a:spAutoFit/>
          </a:bodyPr>
          <a:lstStyle/>
          <a:p>
            <a:r>
              <a:rPr lang="tr-TR" sz="1400" b="1" dirty="0">
                <a:solidFill>
                  <a:srgbClr val="002060"/>
                </a:solidFill>
                <a:effectLst/>
                <a:latin typeface="Cambria" pitchFamily="18" charset="0"/>
              </a:rPr>
              <a:t>İrfan VURAL - YMM </a:t>
            </a:r>
          </a:p>
        </p:txBody>
      </p:sp>
      <p:pic>
        <p:nvPicPr>
          <p:cNvPr id="10" name="Picture 3">
            <a:extLst>
              <a:ext uri="{FF2B5EF4-FFF2-40B4-BE49-F238E27FC236}">
                <a16:creationId xmlns:a16="http://schemas.microsoft.com/office/drawing/2014/main" id="{5D3DB0D7-9636-4766-AB91-51CFF33452A2}"/>
              </a:ext>
            </a:extLst>
          </p:cNvPr>
          <p:cNvPicPr/>
          <p:nvPr userDrawn="1"/>
        </p:nvPicPr>
        <p:blipFill rotWithShape="1">
          <a:blip r:embed="rId2" cstate="print">
            <a:extLst>
              <a:ext uri="{28A0092B-C50C-407E-A947-70E740481C1C}">
                <a14:useLocalDpi xmlns:a14="http://schemas.microsoft.com/office/drawing/2010/main" val="0"/>
              </a:ext>
            </a:extLst>
          </a:blip>
          <a:srcRect l="24480" t="45617" r="64276" b="44332"/>
          <a:stretch/>
        </p:blipFill>
        <p:spPr bwMode="auto">
          <a:xfrm>
            <a:off x="35496" y="6453336"/>
            <a:ext cx="395536" cy="404664"/>
          </a:xfrm>
          <a:prstGeom prst="rect">
            <a:avLst/>
          </a:prstGeom>
          <a:ln>
            <a:noFill/>
          </a:ln>
          <a:extLst>
            <a:ext uri="{53640926-AAD7-44D8-BBD7-CCE9431645EC}">
              <a14:shadowObscured xmlns:a14="http://schemas.microsoft.com/office/drawing/2010/main"/>
            </a:ext>
          </a:extLst>
        </p:spPr>
      </p:pic>
      <p:pic>
        <p:nvPicPr>
          <p:cNvPr id="11" name="Resim 10">
            <a:extLst>
              <a:ext uri="{FF2B5EF4-FFF2-40B4-BE49-F238E27FC236}">
                <a16:creationId xmlns:a16="http://schemas.microsoft.com/office/drawing/2014/main" id="{B8BAF4EE-04F6-451B-9F28-64DE07495D0C}"/>
              </a:ext>
            </a:extLst>
          </p:cNvPr>
          <p:cNvPicPr>
            <a:picLocks noChangeAspect="1"/>
          </p:cNvPicPr>
          <p:nvPr userDrawn="1"/>
        </p:nvPicPr>
        <p:blipFill rotWithShape="1">
          <a:blip r:embed="rId3"/>
          <a:srcRect r="75399" b="-7956"/>
          <a:stretch/>
        </p:blipFill>
        <p:spPr>
          <a:xfrm>
            <a:off x="8820472" y="6492266"/>
            <a:ext cx="288032" cy="400261"/>
          </a:xfrm>
          <a:prstGeom prst="rect">
            <a:avLst/>
          </a:prstGeom>
        </p:spPr>
      </p:pic>
    </p:spTree>
    <p:extLst>
      <p:ext uri="{BB962C8B-B14F-4D97-AF65-F5344CB8AC3E}">
        <p14:creationId xmlns:p14="http://schemas.microsoft.com/office/powerpoint/2010/main" val="3738722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a:extLst>
              <a:ext uri="{FF2B5EF4-FFF2-40B4-BE49-F238E27FC236}">
                <a16:creationId xmlns:a16="http://schemas.microsoft.com/office/drawing/2014/main" id="{CBE70369-69E4-4883-90A8-BDE394BFD95D}"/>
              </a:ext>
            </a:extLst>
          </p:cNvPr>
          <p:cNvSpPr>
            <a:spLocks noGrp="1"/>
          </p:cNvSpPr>
          <p:nvPr>
            <p:ph type="dt" sz="half" idx="10"/>
          </p:nvPr>
        </p:nvSpPr>
        <p:spPr/>
        <p:txBody>
          <a:bodyPr/>
          <a:lstStyle>
            <a:lvl1pPr>
              <a:defRPr/>
            </a:lvl1pPr>
          </a:lstStyle>
          <a:p>
            <a:pPr>
              <a:defRPr/>
            </a:pPr>
            <a:fld id="{1CAE3CCE-1D4B-4195-8A3C-3FC9DB0632C4}" type="datetime1">
              <a:rPr lang="tr-TR"/>
              <a:pPr>
                <a:defRPr/>
              </a:pPr>
              <a:t>1.07.2021</a:t>
            </a:fld>
            <a:endParaRPr lang="tr-TR"/>
          </a:p>
        </p:txBody>
      </p:sp>
      <p:sp>
        <p:nvSpPr>
          <p:cNvPr id="5" name="Altbilgi Yer Tutucusu 4">
            <a:extLst>
              <a:ext uri="{FF2B5EF4-FFF2-40B4-BE49-F238E27FC236}">
                <a16:creationId xmlns:a16="http://schemas.microsoft.com/office/drawing/2014/main" id="{594CCA7B-8F4D-4077-B042-8B946CA5103A}"/>
              </a:ext>
            </a:extLst>
          </p:cNvPr>
          <p:cNvSpPr>
            <a:spLocks noGrp="1"/>
          </p:cNvSpPr>
          <p:nvPr>
            <p:ph type="ftr" sz="quarter" idx="11"/>
          </p:nvPr>
        </p:nvSpPr>
        <p:spPr/>
        <p:txBody>
          <a:bodyPr/>
          <a:lstStyle>
            <a:lvl1pPr>
              <a:defRPr/>
            </a:lvl1pPr>
          </a:lstStyle>
          <a:p>
            <a:pPr>
              <a:defRPr/>
            </a:pPr>
            <a:r>
              <a:rPr lang="tr-TR"/>
              <a:t>İRFAN VURAL - Gelirler Başkontrolörü</a:t>
            </a:r>
          </a:p>
        </p:txBody>
      </p:sp>
      <p:sp>
        <p:nvSpPr>
          <p:cNvPr id="6" name="Slayt Numarası Yer Tutucusu 5">
            <a:extLst>
              <a:ext uri="{FF2B5EF4-FFF2-40B4-BE49-F238E27FC236}">
                <a16:creationId xmlns:a16="http://schemas.microsoft.com/office/drawing/2014/main" id="{BB337AD4-0830-4B85-8360-FFAA9021F30B}"/>
              </a:ext>
            </a:extLst>
          </p:cNvPr>
          <p:cNvSpPr>
            <a:spLocks noGrp="1"/>
          </p:cNvSpPr>
          <p:nvPr>
            <p:ph type="sldNum" sz="quarter" idx="12"/>
          </p:nvPr>
        </p:nvSpPr>
        <p:spPr/>
        <p:txBody>
          <a:bodyPr/>
          <a:lstStyle>
            <a:lvl1pPr>
              <a:defRPr/>
            </a:lvl1pPr>
          </a:lstStyle>
          <a:p>
            <a:fld id="{0546075F-85E2-4BC5-8EAF-D3A64267B509}" type="slidenum">
              <a:rPr lang="tr-TR" altLang="tr-TR"/>
              <a:pPr/>
              <a:t>‹#›</a:t>
            </a:fld>
            <a:endParaRPr lang="tr-TR" altLang="tr-TR"/>
          </a:p>
        </p:txBody>
      </p:sp>
    </p:spTree>
    <p:extLst>
      <p:ext uri="{BB962C8B-B14F-4D97-AF65-F5344CB8AC3E}">
        <p14:creationId xmlns:p14="http://schemas.microsoft.com/office/powerpoint/2010/main" val="3424067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3">
            <a:extLst>
              <a:ext uri="{FF2B5EF4-FFF2-40B4-BE49-F238E27FC236}">
                <a16:creationId xmlns:a16="http://schemas.microsoft.com/office/drawing/2014/main" id="{9FF6FE60-22DD-4849-8F71-2FD2B72DF414}"/>
              </a:ext>
            </a:extLst>
          </p:cNvPr>
          <p:cNvSpPr>
            <a:spLocks noGrp="1"/>
          </p:cNvSpPr>
          <p:nvPr>
            <p:ph type="dt" sz="half" idx="10"/>
          </p:nvPr>
        </p:nvSpPr>
        <p:spPr/>
        <p:txBody>
          <a:bodyPr/>
          <a:lstStyle>
            <a:lvl1pPr>
              <a:defRPr/>
            </a:lvl1pPr>
          </a:lstStyle>
          <a:p>
            <a:pPr>
              <a:defRPr/>
            </a:pPr>
            <a:fld id="{21A3DA61-573A-4DF7-8720-DE0B65CC231A}" type="datetime1">
              <a:rPr lang="tr-TR"/>
              <a:pPr>
                <a:defRPr/>
              </a:pPr>
              <a:t>1.07.2021</a:t>
            </a:fld>
            <a:endParaRPr lang="tr-TR"/>
          </a:p>
        </p:txBody>
      </p:sp>
      <p:sp>
        <p:nvSpPr>
          <p:cNvPr id="6" name="Altbilgi Yer Tutucusu 4">
            <a:extLst>
              <a:ext uri="{FF2B5EF4-FFF2-40B4-BE49-F238E27FC236}">
                <a16:creationId xmlns:a16="http://schemas.microsoft.com/office/drawing/2014/main" id="{DE964705-3DFF-4DF3-91E8-691E8112320E}"/>
              </a:ext>
            </a:extLst>
          </p:cNvPr>
          <p:cNvSpPr>
            <a:spLocks noGrp="1"/>
          </p:cNvSpPr>
          <p:nvPr>
            <p:ph type="ftr" sz="quarter" idx="11"/>
          </p:nvPr>
        </p:nvSpPr>
        <p:spPr/>
        <p:txBody>
          <a:bodyPr/>
          <a:lstStyle>
            <a:lvl1pPr>
              <a:defRPr/>
            </a:lvl1pPr>
          </a:lstStyle>
          <a:p>
            <a:pPr>
              <a:defRPr/>
            </a:pPr>
            <a:r>
              <a:rPr lang="tr-TR"/>
              <a:t>İRFAN VURAL - Gelirler Başkontrolörü</a:t>
            </a:r>
          </a:p>
        </p:txBody>
      </p:sp>
      <p:sp>
        <p:nvSpPr>
          <p:cNvPr id="7" name="Slayt Numarası Yer Tutucusu 5">
            <a:extLst>
              <a:ext uri="{FF2B5EF4-FFF2-40B4-BE49-F238E27FC236}">
                <a16:creationId xmlns:a16="http://schemas.microsoft.com/office/drawing/2014/main" id="{B869AB45-983E-40CC-9F42-FE2E681EAC14}"/>
              </a:ext>
            </a:extLst>
          </p:cNvPr>
          <p:cNvSpPr>
            <a:spLocks noGrp="1"/>
          </p:cNvSpPr>
          <p:nvPr>
            <p:ph type="sldNum" sz="quarter" idx="12"/>
          </p:nvPr>
        </p:nvSpPr>
        <p:spPr/>
        <p:txBody>
          <a:bodyPr/>
          <a:lstStyle>
            <a:lvl1pPr>
              <a:defRPr/>
            </a:lvl1pPr>
          </a:lstStyle>
          <a:p>
            <a:fld id="{322F1919-5C15-4B96-B5FF-8A1308622392}" type="slidenum">
              <a:rPr lang="tr-TR" altLang="tr-TR"/>
              <a:pPr/>
              <a:t>‹#›</a:t>
            </a:fld>
            <a:endParaRPr lang="tr-TR" altLang="tr-TR"/>
          </a:p>
        </p:txBody>
      </p:sp>
    </p:spTree>
    <p:extLst>
      <p:ext uri="{BB962C8B-B14F-4D97-AF65-F5344CB8AC3E}">
        <p14:creationId xmlns:p14="http://schemas.microsoft.com/office/powerpoint/2010/main" val="3807824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3">
            <a:extLst>
              <a:ext uri="{FF2B5EF4-FFF2-40B4-BE49-F238E27FC236}">
                <a16:creationId xmlns:a16="http://schemas.microsoft.com/office/drawing/2014/main" id="{28355895-E619-478A-81C0-8961798C138A}"/>
              </a:ext>
            </a:extLst>
          </p:cNvPr>
          <p:cNvSpPr>
            <a:spLocks noGrp="1"/>
          </p:cNvSpPr>
          <p:nvPr>
            <p:ph type="dt" sz="half" idx="10"/>
          </p:nvPr>
        </p:nvSpPr>
        <p:spPr/>
        <p:txBody>
          <a:bodyPr/>
          <a:lstStyle>
            <a:lvl1pPr>
              <a:defRPr/>
            </a:lvl1pPr>
          </a:lstStyle>
          <a:p>
            <a:pPr>
              <a:defRPr/>
            </a:pPr>
            <a:fld id="{CD8AEAC7-D073-49E8-831A-CB8B72EB46D8}" type="datetime1">
              <a:rPr lang="tr-TR"/>
              <a:pPr>
                <a:defRPr/>
              </a:pPr>
              <a:t>1.07.2021</a:t>
            </a:fld>
            <a:endParaRPr lang="tr-TR"/>
          </a:p>
        </p:txBody>
      </p:sp>
      <p:sp>
        <p:nvSpPr>
          <p:cNvPr id="8" name="Altbilgi Yer Tutucusu 4">
            <a:extLst>
              <a:ext uri="{FF2B5EF4-FFF2-40B4-BE49-F238E27FC236}">
                <a16:creationId xmlns:a16="http://schemas.microsoft.com/office/drawing/2014/main" id="{8B76EC68-B11F-4930-94BB-9FA539082D0C}"/>
              </a:ext>
            </a:extLst>
          </p:cNvPr>
          <p:cNvSpPr>
            <a:spLocks noGrp="1"/>
          </p:cNvSpPr>
          <p:nvPr>
            <p:ph type="ftr" sz="quarter" idx="11"/>
          </p:nvPr>
        </p:nvSpPr>
        <p:spPr/>
        <p:txBody>
          <a:bodyPr/>
          <a:lstStyle>
            <a:lvl1pPr>
              <a:defRPr/>
            </a:lvl1pPr>
          </a:lstStyle>
          <a:p>
            <a:pPr>
              <a:defRPr/>
            </a:pPr>
            <a:r>
              <a:rPr lang="tr-TR"/>
              <a:t>İRFAN VURAL - Gelirler Başkontrolörü</a:t>
            </a:r>
          </a:p>
        </p:txBody>
      </p:sp>
      <p:sp>
        <p:nvSpPr>
          <p:cNvPr id="9" name="Slayt Numarası Yer Tutucusu 5">
            <a:extLst>
              <a:ext uri="{FF2B5EF4-FFF2-40B4-BE49-F238E27FC236}">
                <a16:creationId xmlns:a16="http://schemas.microsoft.com/office/drawing/2014/main" id="{F77E79B5-35F4-4558-8C0B-41B5A97A599E}"/>
              </a:ext>
            </a:extLst>
          </p:cNvPr>
          <p:cNvSpPr>
            <a:spLocks noGrp="1"/>
          </p:cNvSpPr>
          <p:nvPr>
            <p:ph type="sldNum" sz="quarter" idx="12"/>
          </p:nvPr>
        </p:nvSpPr>
        <p:spPr/>
        <p:txBody>
          <a:bodyPr/>
          <a:lstStyle>
            <a:lvl1pPr>
              <a:defRPr/>
            </a:lvl1pPr>
          </a:lstStyle>
          <a:p>
            <a:fld id="{65AFC4D3-4358-4FC2-BBA4-8AB66C11E588}" type="slidenum">
              <a:rPr lang="tr-TR" altLang="tr-TR"/>
              <a:pPr/>
              <a:t>‹#›</a:t>
            </a:fld>
            <a:endParaRPr lang="tr-TR" altLang="tr-TR"/>
          </a:p>
        </p:txBody>
      </p:sp>
    </p:spTree>
    <p:extLst>
      <p:ext uri="{BB962C8B-B14F-4D97-AF65-F5344CB8AC3E}">
        <p14:creationId xmlns:p14="http://schemas.microsoft.com/office/powerpoint/2010/main" val="423368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4" name="Veri Yer Tutucusu 2">
            <a:extLst>
              <a:ext uri="{FF2B5EF4-FFF2-40B4-BE49-F238E27FC236}">
                <a16:creationId xmlns:a16="http://schemas.microsoft.com/office/drawing/2014/main" id="{5CE45C08-6C36-4368-AA0F-22FB988B6F78}"/>
              </a:ext>
            </a:extLst>
          </p:cNvPr>
          <p:cNvSpPr>
            <a:spLocks noGrp="1"/>
          </p:cNvSpPr>
          <p:nvPr>
            <p:ph type="dt" sz="half" idx="10"/>
          </p:nvPr>
        </p:nvSpPr>
        <p:spPr/>
        <p:txBody>
          <a:bodyPr/>
          <a:lstStyle>
            <a:lvl1pPr>
              <a:defRPr/>
            </a:lvl1pPr>
          </a:lstStyle>
          <a:p>
            <a:pPr>
              <a:defRPr/>
            </a:pPr>
            <a:r>
              <a:rPr lang="tr-TR"/>
              <a:t>İrfan VURAL - YMM</a:t>
            </a:r>
          </a:p>
        </p:txBody>
      </p:sp>
      <p:sp>
        <p:nvSpPr>
          <p:cNvPr id="5" name="Altbilgi Yer Tutucusu 3">
            <a:extLst>
              <a:ext uri="{FF2B5EF4-FFF2-40B4-BE49-F238E27FC236}">
                <a16:creationId xmlns:a16="http://schemas.microsoft.com/office/drawing/2014/main" id="{A5BE5672-8211-49A7-BEC3-5D0D4AA0FB57}"/>
              </a:ext>
            </a:extLst>
          </p:cNvPr>
          <p:cNvSpPr>
            <a:spLocks noGrp="1"/>
          </p:cNvSpPr>
          <p:nvPr>
            <p:ph type="ftr" sz="quarter" idx="11"/>
          </p:nvPr>
        </p:nvSpPr>
        <p:spPr/>
        <p:txBody>
          <a:bodyPr/>
          <a:lstStyle>
            <a:lvl1pPr>
              <a:defRPr/>
            </a:lvl1pPr>
          </a:lstStyle>
          <a:p>
            <a:pPr>
              <a:defRPr/>
            </a:pPr>
            <a:endParaRPr lang="tr-TR"/>
          </a:p>
        </p:txBody>
      </p:sp>
      <p:sp>
        <p:nvSpPr>
          <p:cNvPr id="6" name="Slayt Numarası Yer Tutucusu 4">
            <a:extLst>
              <a:ext uri="{FF2B5EF4-FFF2-40B4-BE49-F238E27FC236}">
                <a16:creationId xmlns:a16="http://schemas.microsoft.com/office/drawing/2014/main" id="{7AF1B41D-1398-4DC6-BBB7-7D5A3189BB07}"/>
              </a:ext>
            </a:extLst>
          </p:cNvPr>
          <p:cNvSpPr>
            <a:spLocks noGrp="1"/>
          </p:cNvSpPr>
          <p:nvPr>
            <p:ph type="sldNum" sz="quarter" idx="12"/>
          </p:nvPr>
        </p:nvSpPr>
        <p:spPr/>
        <p:txBody>
          <a:bodyPr/>
          <a:lstStyle>
            <a:lvl1pPr>
              <a:defRPr/>
            </a:lvl1pPr>
          </a:lstStyle>
          <a:p>
            <a:fld id="{F0AE8123-DA53-4986-A7C9-5009146676EF}" type="slidenum">
              <a:rPr lang="tr-TR" altLang="tr-TR"/>
              <a:pPr/>
              <a:t>‹#›</a:t>
            </a:fld>
            <a:endParaRPr lang="tr-TR" altLang="tr-TR"/>
          </a:p>
        </p:txBody>
      </p:sp>
      <p:pic>
        <p:nvPicPr>
          <p:cNvPr id="7" name="Resim 6">
            <a:extLst>
              <a:ext uri="{FF2B5EF4-FFF2-40B4-BE49-F238E27FC236}">
                <a16:creationId xmlns:a16="http://schemas.microsoft.com/office/drawing/2014/main" id="{A5C6B569-C267-4FC5-B064-97BC47E35C61}"/>
              </a:ext>
            </a:extLst>
          </p:cNvPr>
          <p:cNvPicPr>
            <a:picLocks noChangeAspect="1"/>
          </p:cNvPicPr>
          <p:nvPr userDrawn="1"/>
        </p:nvPicPr>
        <p:blipFill>
          <a:blip r:embed="rId2"/>
          <a:stretch>
            <a:fillRect/>
          </a:stretch>
        </p:blipFill>
        <p:spPr>
          <a:xfrm>
            <a:off x="33536" y="6443499"/>
            <a:ext cx="3200677" cy="408467"/>
          </a:xfrm>
          <a:prstGeom prst="rect">
            <a:avLst/>
          </a:prstGeom>
        </p:spPr>
      </p:pic>
      <p:pic>
        <p:nvPicPr>
          <p:cNvPr id="8" name="Resim 7">
            <a:extLst>
              <a:ext uri="{FF2B5EF4-FFF2-40B4-BE49-F238E27FC236}">
                <a16:creationId xmlns:a16="http://schemas.microsoft.com/office/drawing/2014/main" id="{F7F6637F-6113-498C-8057-747937214E90}"/>
              </a:ext>
            </a:extLst>
          </p:cNvPr>
          <p:cNvPicPr>
            <a:picLocks noChangeAspect="1"/>
          </p:cNvPicPr>
          <p:nvPr userDrawn="1"/>
        </p:nvPicPr>
        <p:blipFill>
          <a:blip r:embed="rId3"/>
          <a:stretch>
            <a:fillRect/>
          </a:stretch>
        </p:blipFill>
        <p:spPr>
          <a:xfrm>
            <a:off x="8748464" y="6383255"/>
            <a:ext cx="362000" cy="502129"/>
          </a:xfrm>
          <a:prstGeom prst="rect">
            <a:avLst/>
          </a:prstGeom>
        </p:spPr>
      </p:pic>
    </p:spTree>
    <p:extLst>
      <p:ext uri="{BB962C8B-B14F-4D97-AF65-F5344CB8AC3E}">
        <p14:creationId xmlns:p14="http://schemas.microsoft.com/office/powerpoint/2010/main" val="1026890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a:extLst>
              <a:ext uri="{FF2B5EF4-FFF2-40B4-BE49-F238E27FC236}">
                <a16:creationId xmlns:a16="http://schemas.microsoft.com/office/drawing/2014/main" id="{D150DC88-1639-4449-A832-127C67C20C9B}"/>
              </a:ext>
            </a:extLst>
          </p:cNvPr>
          <p:cNvSpPr>
            <a:spLocks noGrp="1"/>
          </p:cNvSpPr>
          <p:nvPr>
            <p:ph type="dt" sz="half" idx="10"/>
          </p:nvPr>
        </p:nvSpPr>
        <p:spPr/>
        <p:txBody>
          <a:bodyPr/>
          <a:lstStyle>
            <a:lvl1pPr>
              <a:defRPr/>
            </a:lvl1pPr>
          </a:lstStyle>
          <a:p>
            <a:pPr>
              <a:defRPr/>
            </a:pPr>
            <a:fld id="{C70F4D21-5DB3-4E58-99FA-EE1BEF9204AC}" type="datetime1">
              <a:rPr lang="tr-TR"/>
              <a:pPr>
                <a:defRPr/>
              </a:pPr>
              <a:t>1.07.2021</a:t>
            </a:fld>
            <a:endParaRPr lang="tr-TR"/>
          </a:p>
        </p:txBody>
      </p:sp>
      <p:sp>
        <p:nvSpPr>
          <p:cNvPr id="3" name="Altbilgi Yer Tutucusu 4">
            <a:extLst>
              <a:ext uri="{FF2B5EF4-FFF2-40B4-BE49-F238E27FC236}">
                <a16:creationId xmlns:a16="http://schemas.microsoft.com/office/drawing/2014/main" id="{3BA9485A-EC0E-442B-A23A-5752422E2EA6}"/>
              </a:ext>
            </a:extLst>
          </p:cNvPr>
          <p:cNvSpPr>
            <a:spLocks noGrp="1"/>
          </p:cNvSpPr>
          <p:nvPr>
            <p:ph type="ftr" sz="quarter" idx="11"/>
          </p:nvPr>
        </p:nvSpPr>
        <p:spPr/>
        <p:txBody>
          <a:bodyPr/>
          <a:lstStyle>
            <a:lvl1pPr>
              <a:defRPr/>
            </a:lvl1pPr>
          </a:lstStyle>
          <a:p>
            <a:pPr>
              <a:defRPr/>
            </a:pPr>
            <a:r>
              <a:rPr lang="tr-TR"/>
              <a:t>İRFAN VURAL - Gelirler Başkontrolörü</a:t>
            </a:r>
          </a:p>
        </p:txBody>
      </p:sp>
      <p:sp>
        <p:nvSpPr>
          <p:cNvPr id="4" name="Slayt Numarası Yer Tutucusu 5">
            <a:extLst>
              <a:ext uri="{FF2B5EF4-FFF2-40B4-BE49-F238E27FC236}">
                <a16:creationId xmlns:a16="http://schemas.microsoft.com/office/drawing/2014/main" id="{DA536A55-7A95-46EC-A272-BAF989E0DEE5}"/>
              </a:ext>
            </a:extLst>
          </p:cNvPr>
          <p:cNvSpPr>
            <a:spLocks noGrp="1"/>
          </p:cNvSpPr>
          <p:nvPr>
            <p:ph type="sldNum" sz="quarter" idx="12"/>
          </p:nvPr>
        </p:nvSpPr>
        <p:spPr/>
        <p:txBody>
          <a:bodyPr/>
          <a:lstStyle>
            <a:lvl1pPr>
              <a:defRPr/>
            </a:lvl1pPr>
          </a:lstStyle>
          <a:p>
            <a:fld id="{4D5A4AF0-9C43-44A0-BBED-C3848DB6E63D}" type="slidenum">
              <a:rPr lang="tr-TR" altLang="tr-TR"/>
              <a:pPr/>
              <a:t>‹#›</a:t>
            </a:fld>
            <a:endParaRPr lang="tr-TR" altLang="tr-TR"/>
          </a:p>
        </p:txBody>
      </p:sp>
    </p:spTree>
    <p:extLst>
      <p:ext uri="{BB962C8B-B14F-4D97-AF65-F5344CB8AC3E}">
        <p14:creationId xmlns:p14="http://schemas.microsoft.com/office/powerpoint/2010/main" val="2045602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3">
            <a:extLst>
              <a:ext uri="{FF2B5EF4-FFF2-40B4-BE49-F238E27FC236}">
                <a16:creationId xmlns:a16="http://schemas.microsoft.com/office/drawing/2014/main" id="{3C0E2A2B-974B-481D-BD1F-A7952D6493BE}"/>
              </a:ext>
            </a:extLst>
          </p:cNvPr>
          <p:cNvSpPr>
            <a:spLocks noGrp="1"/>
          </p:cNvSpPr>
          <p:nvPr>
            <p:ph type="dt" sz="half" idx="10"/>
          </p:nvPr>
        </p:nvSpPr>
        <p:spPr/>
        <p:txBody>
          <a:bodyPr/>
          <a:lstStyle>
            <a:lvl1pPr>
              <a:defRPr/>
            </a:lvl1pPr>
          </a:lstStyle>
          <a:p>
            <a:pPr>
              <a:defRPr/>
            </a:pPr>
            <a:fld id="{1113682C-79B5-4071-B295-7A5D295525DB}" type="datetime1">
              <a:rPr lang="tr-TR"/>
              <a:pPr>
                <a:defRPr/>
              </a:pPr>
              <a:t>1.07.2021</a:t>
            </a:fld>
            <a:endParaRPr lang="tr-TR"/>
          </a:p>
        </p:txBody>
      </p:sp>
      <p:sp>
        <p:nvSpPr>
          <p:cNvPr id="6" name="Altbilgi Yer Tutucusu 4">
            <a:extLst>
              <a:ext uri="{FF2B5EF4-FFF2-40B4-BE49-F238E27FC236}">
                <a16:creationId xmlns:a16="http://schemas.microsoft.com/office/drawing/2014/main" id="{E734268E-2DA7-4FEE-BC89-554DB6EE3B81}"/>
              </a:ext>
            </a:extLst>
          </p:cNvPr>
          <p:cNvSpPr>
            <a:spLocks noGrp="1"/>
          </p:cNvSpPr>
          <p:nvPr>
            <p:ph type="ftr" sz="quarter" idx="11"/>
          </p:nvPr>
        </p:nvSpPr>
        <p:spPr/>
        <p:txBody>
          <a:bodyPr/>
          <a:lstStyle>
            <a:lvl1pPr>
              <a:defRPr/>
            </a:lvl1pPr>
          </a:lstStyle>
          <a:p>
            <a:pPr>
              <a:defRPr/>
            </a:pPr>
            <a:r>
              <a:rPr lang="tr-TR"/>
              <a:t>İRFAN VURAL - Gelirler Başkontrolörü</a:t>
            </a:r>
          </a:p>
        </p:txBody>
      </p:sp>
      <p:sp>
        <p:nvSpPr>
          <p:cNvPr id="7" name="Slayt Numarası Yer Tutucusu 5">
            <a:extLst>
              <a:ext uri="{FF2B5EF4-FFF2-40B4-BE49-F238E27FC236}">
                <a16:creationId xmlns:a16="http://schemas.microsoft.com/office/drawing/2014/main" id="{CD232407-8402-4653-A103-726BAB92C029}"/>
              </a:ext>
            </a:extLst>
          </p:cNvPr>
          <p:cNvSpPr>
            <a:spLocks noGrp="1"/>
          </p:cNvSpPr>
          <p:nvPr>
            <p:ph type="sldNum" sz="quarter" idx="12"/>
          </p:nvPr>
        </p:nvSpPr>
        <p:spPr/>
        <p:txBody>
          <a:bodyPr/>
          <a:lstStyle>
            <a:lvl1pPr>
              <a:defRPr/>
            </a:lvl1pPr>
          </a:lstStyle>
          <a:p>
            <a:fld id="{03727CFB-A4B9-4C6B-BC78-C87CA29C7591}" type="slidenum">
              <a:rPr lang="tr-TR" altLang="tr-TR"/>
              <a:pPr/>
              <a:t>‹#›</a:t>
            </a:fld>
            <a:endParaRPr lang="tr-TR" altLang="tr-TR"/>
          </a:p>
        </p:txBody>
      </p:sp>
    </p:spTree>
    <p:extLst>
      <p:ext uri="{BB962C8B-B14F-4D97-AF65-F5344CB8AC3E}">
        <p14:creationId xmlns:p14="http://schemas.microsoft.com/office/powerpoint/2010/main" val="2678780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3">
            <a:extLst>
              <a:ext uri="{FF2B5EF4-FFF2-40B4-BE49-F238E27FC236}">
                <a16:creationId xmlns:a16="http://schemas.microsoft.com/office/drawing/2014/main" id="{B93C4811-1919-4C47-ABBD-7BD47CA405C2}"/>
              </a:ext>
            </a:extLst>
          </p:cNvPr>
          <p:cNvSpPr>
            <a:spLocks noGrp="1"/>
          </p:cNvSpPr>
          <p:nvPr>
            <p:ph type="dt" sz="half" idx="10"/>
          </p:nvPr>
        </p:nvSpPr>
        <p:spPr/>
        <p:txBody>
          <a:bodyPr/>
          <a:lstStyle>
            <a:lvl1pPr>
              <a:defRPr/>
            </a:lvl1pPr>
          </a:lstStyle>
          <a:p>
            <a:pPr>
              <a:defRPr/>
            </a:pPr>
            <a:fld id="{E82A39E9-1814-4294-BCE3-D7875487B31B}" type="datetime1">
              <a:rPr lang="tr-TR"/>
              <a:pPr>
                <a:defRPr/>
              </a:pPr>
              <a:t>1.07.2021</a:t>
            </a:fld>
            <a:endParaRPr lang="tr-TR"/>
          </a:p>
        </p:txBody>
      </p:sp>
      <p:sp>
        <p:nvSpPr>
          <p:cNvPr id="6" name="Altbilgi Yer Tutucusu 4">
            <a:extLst>
              <a:ext uri="{FF2B5EF4-FFF2-40B4-BE49-F238E27FC236}">
                <a16:creationId xmlns:a16="http://schemas.microsoft.com/office/drawing/2014/main" id="{57287460-2A6E-4FE7-AED0-002D431AB622}"/>
              </a:ext>
            </a:extLst>
          </p:cNvPr>
          <p:cNvSpPr>
            <a:spLocks noGrp="1"/>
          </p:cNvSpPr>
          <p:nvPr>
            <p:ph type="ftr" sz="quarter" idx="11"/>
          </p:nvPr>
        </p:nvSpPr>
        <p:spPr/>
        <p:txBody>
          <a:bodyPr/>
          <a:lstStyle>
            <a:lvl1pPr>
              <a:defRPr/>
            </a:lvl1pPr>
          </a:lstStyle>
          <a:p>
            <a:pPr>
              <a:defRPr/>
            </a:pPr>
            <a:r>
              <a:rPr lang="tr-TR"/>
              <a:t>İRFAN VURAL - Gelirler Başkontrolörü</a:t>
            </a:r>
          </a:p>
        </p:txBody>
      </p:sp>
      <p:sp>
        <p:nvSpPr>
          <p:cNvPr id="7" name="Slayt Numarası Yer Tutucusu 5">
            <a:extLst>
              <a:ext uri="{FF2B5EF4-FFF2-40B4-BE49-F238E27FC236}">
                <a16:creationId xmlns:a16="http://schemas.microsoft.com/office/drawing/2014/main" id="{8C72CBE2-F52F-4C4E-A9F1-06209D1AA145}"/>
              </a:ext>
            </a:extLst>
          </p:cNvPr>
          <p:cNvSpPr>
            <a:spLocks noGrp="1"/>
          </p:cNvSpPr>
          <p:nvPr>
            <p:ph type="sldNum" sz="quarter" idx="12"/>
          </p:nvPr>
        </p:nvSpPr>
        <p:spPr/>
        <p:txBody>
          <a:bodyPr/>
          <a:lstStyle>
            <a:lvl1pPr>
              <a:defRPr/>
            </a:lvl1pPr>
          </a:lstStyle>
          <a:p>
            <a:fld id="{5811EE86-6548-4C9A-89CD-D0201F4423F5}" type="slidenum">
              <a:rPr lang="tr-TR" altLang="tr-TR"/>
              <a:pPr/>
              <a:t>‹#›</a:t>
            </a:fld>
            <a:endParaRPr lang="tr-TR" altLang="tr-TR"/>
          </a:p>
        </p:txBody>
      </p:sp>
    </p:spTree>
    <p:extLst>
      <p:ext uri="{BB962C8B-B14F-4D97-AF65-F5344CB8AC3E}">
        <p14:creationId xmlns:p14="http://schemas.microsoft.com/office/powerpoint/2010/main" val="3631742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Başlık Yer Tutucusu 1">
            <a:extLst>
              <a:ext uri="{FF2B5EF4-FFF2-40B4-BE49-F238E27FC236}">
                <a16:creationId xmlns:a16="http://schemas.microsoft.com/office/drawing/2014/main" id="{1C188818-039F-485C-9FFB-707A57428B63}"/>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7" name="Metin Yer Tutucusu 2">
            <a:extLst>
              <a:ext uri="{FF2B5EF4-FFF2-40B4-BE49-F238E27FC236}">
                <a16:creationId xmlns:a16="http://schemas.microsoft.com/office/drawing/2014/main" id="{59BC50F1-40A6-403E-8075-86B45F1A23D6}"/>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4" name="Veri Yer Tutucusu 3">
            <a:extLst>
              <a:ext uri="{FF2B5EF4-FFF2-40B4-BE49-F238E27FC236}">
                <a16:creationId xmlns:a16="http://schemas.microsoft.com/office/drawing/2014/main" id="{0356FEAF-63D7-41E3-A457-225D24FA152A}"/>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fld id="{904F9475-FB9A-4D0C-9DB1-DFE14C770615}" type="datetime1">
              <a:rPr lang="tr-TR"/>
              <a:pPr>
                <a:defRPr/>
              </a:pPr>
              <a:t>1.07.2021</a:t>
            </a:fld>
            <a:endParaRPr lang="tr-TR"/>
          </a:p>
        </p:txBody>
      </p:sp>
      <p:sp>
        <p:nvSpPr>
          <p:cNvPr id="5" name="Altbilgi Yer Tutucusu 4">
            <a:extLst>
              <a:ext uri="{FF2B5EF4-FFF2-40B4-BE49-F238E27FC236}">
                <a16:creationId xmlns:a16="http://schemas.microsoft.com/office/drawing/2014/main" id="{745ECDB4-A4B3-4595-AC10-5FE1954EC33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r>
              <a:rPr lang="tr-TR"/>
              <a:t>İRFAN VURAL - Gelirler Başkontrolörü</a:t>
            </a:r>
          </a:p>
        </p:txBody>
      </p:sp>
      <p:sp>
        <p:nvSpPr>
          <p:cNvPr id="6" name="Slayt Numarası Yer Tutucusu 5">
            <a:extLst>
              <a:ext uri="{FF2B5EF4-FFF2-40B4-BE49-F238E27FC236}">
                <a16:creationId xmlns:a16="http://schemas.microsoft.com/office/drawing/2014/main" id="{05CB16A8-45C7-4185-8A9E-6F733D6243F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18D4E8FA-7BC8-497B-A5FC-B96B1AA1C8B2}"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4005" r:id="rId1"/>
    <p:sldLayoutId id="2147484014" r:id="rId2"/>
    <p:sldLayoutId id="2147484006" r:id="rId3"/>
    <p:sldLayoutId id="2147484007" r:id="rId4"/>
    <p:sldLayoutId id="2147484008" r:id="rId5"/>
    <p:sldLayoutId id="2147484015" r:id="rId6"/>
    <p:sldLayoutId id="2147484009" r:id="rId7"/>
    <p:sldLayoutId id="2147484010" r:id="rId8"/>
    <p:sldLayoutId id="2147484011" r:id="rId9"/>
    <p:sldLayoutId id="2147484012" r:id="rId10"/>
    <p:sldLayoutId id="2147484013" r:id="rId11"/>
    <p:sldLayoutId id="2147484016" r:id="rId12"/>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jp.fotolia.com/id/16140562"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96B645FB-4EDA-465C-AC65-38777EF8B09F}"/>
              </a:ext>
            </a:extLst>
          </p:cNvPr>
          <p:cNvSpPr>
            <a:spLocks noGrp="1"/>
          </p:cNvSpPr>
          <p:nvPr>
            <p:ph type="title"/>
          </p:nvPr>
        </p:nvSpPr>
        <p:spPr>
          <a:xfrm>
            <a:off x="251520" y="1844824"/>
            <a:ext cx="8643938" cy="1827116"/>
          </a:xfrm>
        </p:spPr>
        <p:txBody>
          <a:bodyPr rtlCol="0">
            <a:noAutofit/>
          </a:bodyPr>
          <a:lstStyle/>
          <a:p>
            <a:pPr eaLnBrk="1" fontAlgn="auto" hangingPunct="1">
              <a:spcAft>
                <a:spcPts val="0"/>
              </a:spcAft>
              <a:defRPr/>
            </a:pPr>
            <a:r>
              <a:rPr lang="tr-TR" sz="4000" b="1" dirty="0">
                <a:solidFill>
                  <a:srgbClr val="C00000"/>
                </a:solidFill>
                <a:effectLst>
                  <a:outerShdw blurRad="38100" dist="38100" dir="2700000" algn="tl">
                    <a:srgbClr val="000000">
                      <a:alpha val="43137"/>
                    </a:srgbClr>
                  </a:outerShdw>
                </a:effectLst>
              </a:rPr>
              <a:t>7326 SAYILI YAPILANDIRMA KANUNU </a:t>
            </a:r>
            <a:br>
              <a:rPr lang="tr-TR" sz="4000" b="1" dirty="0">
                <a:solidFill>
                  <a:srgbClr val="C00000"/>
                </a:solidFill>
                <a:effectLst>
                  <a:outerShdw blurRad="38100" dist="38100" dir="2700000" algn="tl">
                    <a:srgbClr val="000000">
                      <a:alpha val="43137"/>
                    </a:srgbClr>
                  </a:outerShdw>
                </a:effectLst>
              </a:rPr>
            </a:br>
            <a:r>
              <a:rPr lang="tr-TR" sz="4000" dirty="0">
                <a:solidFill>
                  <a:srgbClr val="C00000"/>
                </a:solidFill>
                <a:effectLst>
                  <a:outerShdw blurRad="38100" dist="38100" dir="2700000" algn="tl">
                    <a:srgbClr val="000000">
                      <a:alpha val="43137"/>
                    </a:srgbClr>
                  </a:outerShdw>
                </a:effectLst>
              </a:rPr>
              <a:t>İLE İLGİLİ </a:t>
            </a:r>
            <a:br>
              <a:rPr lang="tr-TR" sz="4000" b="1" dirty="0">
                <a:solidFill>
                  <a:srgbClr val="C00000"/>
                </a:solidFill>
                <a:effectLst>
                  <a:outerShdw blurRad="38100" dist="38100" dir="2700000" algn="tl">
                    <a:srgbClr val="000000">
                      <a:alpha val="43137"/>
                    </a:srgbClr>
                  </a:outerShdw>
                </a:effectLst>
              </a:rPr>
            </a:br>
            <a:r>
              <a:rPr lang="tr-TR" sz="4000" b="1" dirty="0">
                <a:solidFill>
                  <a:srgbClr val="C00000"/>
                </a:solidFill>
                <a:effectLst>
                  <a:outerShdw blurRad="38100" dist="38100" dir="2700000" algn="tl">
                    <a:srgbClr val="000000">
                      <a:alpha val="43137"/>
                    </a:srgbClr>
                  </a:outerShdw>
                </a:effectLst>
              </a:rPr>
              <a:t>ÖZELLİKLİ KONULAR</a:t>
            </a:r>
          </a:p>
        </p:txBody>
      </p:sp>
      <p:sp>
        <p:nvSpPr>
          <p:cNvPr id="5124" name="4 Metin kutusu">
            <a:extLst>
              <a:ext uri="{FF2B5EF4-FFF2-40B4-BE49-F238E27FC236}">
                <a16:creationId xmlns:a16="http://schemas.microsoft.com/office/drawing/2014/main" id="{D01C8612-88DA-4E5E-97D0-1F346A47A858}"/>
              </a:ext>
            </a:extLst>
          </p:cNvPr>
          <p:cNvSpPr txBox="1">
            <a:spLocks noChangeArrowheads="1"/>
          </p:cNvSpPr>
          <p:nvPr/>
        </p:nvSpPr>
        <p:spPr bwMode="auto">
          <a:xfrm>
            <a:off x="5868144" y="6487879"/>
            <a:ext cx="292893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tr-TR" altLang="tr-TR" sz="1600" dirty="0">
                <a:solidFill>
                  <a:schemeClr val="tx2"/>
                </a:solidFill>
                <a:latin typeface="Arial" panose="020B0604020202020204" pitchFamily="34" charset="0"/>
              </a:rPr>
              <a:t>          Ankara, Temmuz 2021</a:t>
            </a:r>
          </a:p>
        </p:txBody>
      </p:sp>
      <p:pic>
        <p:nvPicPr>
          <p:cNvPr id="5" name="Resim 4">
            <a:extLst>
              <a:ext uri="{FF2B5EF4-FFF2-40B4-BE49-F238E27FC236}">
                <a16:creationId xmlns:a16="http://schemas.microsoft.com/office/drawing/2014/main" id="{F189E71D-20BD-4A6C-A8E3-1033FC805819}"/>
              </a:ext>
            </a:extLst>
          </p:cNvPr>
          <p:cNvPicPr>
            <a:picLocks noChangeAspect="1"/>
          </p:cNvPicPr>
          <p:nvPr/>
        </p:nvPicPr>
        <p:blipFill>
          <a:blip r:embed="rId2"/>
          <a:stretch>
            <a:fillRect/>
          </a:stretch>
        </p:blipFill>
        <p:spPr>
          <a:xfrm>
            <a:off x="287079" y="260648"/>
            <a:ext cx="8642609" cy="1341236"/>
          </a:xfrm>
          <a:prstGeom prst="rect">
            <a:avLst/>
          </a:prstGeom>
        </p:spPr>
      </p:pic>
      <p:sp>
        <p:nvSpPr>
          <p:cNvPr id="9" name="Metin kutusu 8">
            <a:extLst>
              <a:ext uri="{FF2B5EF4-FFF2-40B4-BE49-F238E27FC236}">
                <a16:creationId xmlns:a16="http://schemas.microsoft.com/office/drawing/2014/main" id="{37AB711A-E334-4BFF-AF6B-96D20FBB7ECE}"/>
              </a:ext>
            </a:extLst>
          </p:cNvPr>
          <p:cNvSpPr txBox="1"/>
          <p:nvPr/>
        </p:nvSpPr>
        <p:spPr>
          <a:xfrm>
            <a:off x="2699792" y="4548995"/>
            <a:ext cx="3744416" cy="1231106"/>
          </a:xfrm>
          <a:prstGeom prst="rect">
            <a:avLst/>
          </a:prstGeom>
          <a:noFill/>
          <a:effectLst/>
        </p:spPr>
        <p:txBody>
          <a:bodyPr wrap="square" rtlCol="0">
            <a:spAutoFit/>
          </a:bodyPr>
          <a:lstStyle/>
          <a:p>
            <a:pPr algn="ctr"/>
            <a:r>
              <a:rPr lang="tr-TR" sz="2400" b="1" dirty="0">
                <a:solidFill>
                  <a:schemeClr val="tx2">
                    <a:lumMod val="75000"/>
                  </a:schemeClr>
                </a:solidFill>
              </a:rPr>
              <a:t>İrfan VURAL</a:t>
            </a:r>
          </a:p>
          <a:p>
            <a:pPr algn="ctr"/>
            <a:r>
              <a:rPr lang="tr-TR" dirty="0">
                <a:solidFill>
                  <a:schemeClr val="tx2">
                    <a:lumMod val="75000"/>
                  </a:schemeClr>
                </a:solidFill>
              </a:rPr>
              <a:t>Yeminli Mali Müşavir</a:t>
            </a:r>
          </a:p>
          <a:p>
            <a:pPr algn="ctr"/>
            <a:endParaRPr lang="tr-TR" dirty="0">
              <a:solidFill>
                <a:schemeClr val="tx2">
                  <a:lumMod val="75000"/>
                </a:schemeClr>
              </a:solidFill>
            </a:endParaRPr>
          </a:p>
          <a:p>
            <a:pPr algn="ctr"/>
            <a:r>
              <a:rPr lang="tr-TR" sz="1400" dirty="0">
                <a:solidFill>
                  <a:schemeClr val="tx2">
                    <a:lumMod val="75000"/>
                  </a:schemeClr>
                </a:solidFill>
              </a:rPr>
              <a:t>irfan.vural@bakis.com.tr</a:t>
            </a:r>
          </a:p>
        </p:txBody>
      </p:sp>
      <p:sp>
        <p:nvSpPr>
          <p:cNvPr id="10" name="Metin kutusu 9">
            <a:extLst>
              <a:ext uri="{FF2B5EF4-FFF2-40B4-BE49-F238E27FC236}">
                <a16:creationId xmlns:a16="http://schemas.microsoft.com/office/drawing/2014/main" id="{CAB52191-809B-4A45-A6EC-0A07E17BB640}"/>
              </a:ext>
            </a:extLst>
          </p:cNvPr>
          <p:cNvSpPr txBox="1"/>
          <p:nvPr/>
        </p:nvSpPr>
        <p:spPr>
          <a:xfrm>
            <a:off x="3546140" y="6537474"/>
            <a:ext cx="2051720" cy="307777"/>
          </a:xfrm>
          <a:prstGeom prst="rect">
            <a:avLst/>
          </a:prstGeom>
          <a:noFill/>
        </p:spPr>
        <p:txBody>
          <a:bodyPr wrap="square" rtlCol="0">
            <a:spAutoFit/>
          </a:bodyPr>
          <a:lstStyle/>
          <a:p>
            <a:pPr algn="ctr"/>
            <a:r>
              <a:rPr lang="tr-TR" sz="1400" b="1" dirty="0"/>
              <a:t>www.bakis.com.tr</a:t>
            </a:r>
          </a:p>
        </p:txBody>
      </p:sp>
      <p:pic>
        <p:nvPicPr>
          <p:cNvPr id="7" name="Resim 6">
            <a:extLst>
              <a:ext uri="{FF2B5EF4-FFF2-40B4-BE49-F238E27FC236}">
                <a16:creationId xmlns:a16="http://schemas.microsoft.com/office/drawing/2014/main" id="{EFAACC10-1A61-404D-99DC-CCD018F60072}"/>
              </a:ext>
            </a:extLst>
          </p:cNvPr>
          <p:cNvPicPr>
            <a:picLocks noChangeAspect="1"/>
          </p:cNvPicPr>
          <p:nvPr/>
        </p:nvPicPr>
        <p:blipFill>
          <a:blip r:embed="rId3"/>
          <a:stretch>
            <a:fillRect/>
          </a:stretch>
        </p:blipFill>
        <p:spPr>
          <a:xfrm>
            <a:off x="539552" y="3914880"/>
            <a:ext cx="1780186" cy="1627773"/>
          </a:xfrm>
          <a:prstGeom prst="rect">
            <a:avLst/>
          </a:prstGeom>
        </p:spPr>
      </p:pic>
      <p:pic>
        <p:nvPicPr>
          <p:cNvPr id="8" name="Resim 7">
            <a:extLst>
              <a:ext uri="{FF2B5EF4-FFF2-40B4-BE49-F238E27FC236}">
                <a16:creationId xmlns:a16="http://schemas.microsoft.com/office/drawing/2014/main" id="{3545B831-A7FD-4F47-A88E-3386148C082C}"/>
              </a:ext>
            </a:extLst>
          </p:cNvPr>
          <p:cNvPicPr>
            <a:picLocks noChangeAspect="1"/>
          </p:cNvPicPr>
          <p:nvPr/>
        </p:nvPicPr>
        <p:blipFill>
          <a:blip r:embed="rId4"/>
          <a:stretch>
            <a:fillRect/>
          </a:stretch>
        </p:blipFill>
        <p:spPr>
          <a:xfrm>
            <a:off x="6370268" y="3885433"/>
            <a:ext cx="2700762" cy="162777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AADB5543-7355-4CB1-8F34-28B177A34070}"/>
              </a:ext>
            </a:extLst>
          </p:cNvPr>
          <p:cNvSpPr>
            <a:spLocks noGrp="1"/>
          </p:cNvSpPr>
          <p:nvPr>
            <p:ph type="title"/>
          </p:nvPr>
        </p:nvSpPr>
        <p:spPr>
          <a:xfrm>
            <a:off x="457200" y="274638"/>
            <a:ext cx="8229600" cy="439737"/>
          </a:xfrm>
        </p:spPr>
        <p:txBody>
          <a:bodyPr rtlCol="0">
            <a:noAutofit/>
          </a:bodyPr>
          <a:lstStyle/>
          <a:p>
            <a:pPr eaLnBrk="1" fontAlgn="auto" hangingPunct="1">
              <a:spcAft>
                <a:spcPts val="0"/>
              </a:spcAft>
              <a:defRPr/>
            </a:pPr>
            <a:r>
              <a:rPr lang="tr-TR" sz="3200" b="1" dirty="0">
                <a:solidFill>
                  <a:srgbClr val="C00000"/>
                </a:solidFill>
                <a:effectLst>
                  <a:outerShdw blurRad="38100" dist="38100" dir="2700000" algn="tl">
                    <a:srgbClr val="000000">
                      <a:alpha val="43137"/>
                    </a:srgbClr>
                  </a:outerShdw>
                </a:effectLst>
              </a:rPr>
              <a:t>KESİNLEŞMİŞ ALACAKLAR (md.2) </a:t>
            </a:r>
          </a:p>
        </p:txBody>
      </p:sp>
      <p:graphicFrame>
        <p:nvGraphicFramePr>
          <p:cNvPr id="7" name="6 Tablo">
            <a:extLst>
              <a:ext uri="{FF2B5EF4-FFF2-40B4-BE49-F238E27FC236}">
                <a16:creationId xmlns:a16="http://schemas.microsoft.com/office/drawing/2014/main" id="{21A242F0-3B9A-4800-8322-BBF325A8012A}"/>
              </a:ext>
            </a:extLst>
          </p:cNvPr>
          <p:cNvGraphicFramePr>
            <a:graphicFrameLocks noGrp="1"/>
          </p:cNvGraphicFramePr>
          <p:nvPr>
            <p:extLst>
              <p:ext uri="{D42A27DB-BD31-4B8C-83A1-F6EECF244321}">
                <p14:modId xmlns:p14="http://schemas.microsoft.com/office/powerpoint/2010/main" val="770118574"/>
              </p:ext>
            </p:extLst>
          </p:nvPr>
        </p:nvGraphicFramePr>
        <p:xfrm>
          <a:off x="285750" y="1285875"/>
          <a:ext cx="8501063" cy="4071938"/>
        </p:xfrm>
        <a:graphic>
          <a:graphicData uri="http://schemas.openxmlformats.org/drawingml/2006/table">
            <a:tbl>
              <a:tblPr/>
              <a:tblGrid>
                <a:gridCol w="2959100">
                  <a:extLst>
                    <a:ext uri="{9D8B030D-6E8A-4147-A177-3AD203B41FA5}">
                      <a16:colId xmlns:a16="http://schemas.microsoft.com/office/drawing/2014/main" val="20000"/>
                    </a:ext>
                  </a:extLst>
                </a:gridCol>
                <a:gridCol w="2878138">
                  <a:extLst>
                    <a:ext uri="{9D8B030D-6E8A-4147-A177-3AD203B41FA5}">
                      <a16:colId xmlns:a16="http://schemas.microsoft.com/office/drawing/2014/main" val="20001"/>
                    </a:ext>
                  </a:extLst>
                </a:gridCol>
                <a:gridCol w="2663825">
                  <a:extLst>
                    <a:ext uri="{9D8B030D-6E8A-4147-A177-3AD203B41FA5}">
                      <a16:colId xmlns:a16="http://schemas.microsoft.com/office/drawing/2014/main" val="20002"/>
                    </a:ext>
                  </a:extLst>
                </a:gridCol>
              </a:tblGrid>
              <a:tr h="1196975">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800" b="1" i="0" u="none" strike="noStrike" cap="none" normalizeH="0" baseline="0" dirty="0">
                          <a:ln>
                            <a:noFill/>
                          </a:ln>
                          <a:solidFill>
                            <a:srgbClr val="FFFFFF"/>
                          </a:solidFill>
                          <a:effectLst/>
                          <a:latin typeface="Calibri" pitchFamily="34" charset="0"/>
                          <a:cs typeface="Times New Roman" pitchFamily="18" charset="0"/>
                        </a:rPr>
                        <a:t>Kapsama Giren Alacak</a:t>
                      </a:r>
                      <a:endParaRPr kumimoji="0" lang="tr-TR" sz="3600" b="0" i="0" u="none" strike="noStrike" cap="none" normalizeH="0" baseline="0" dirty="0">
                        <a:ln>
                          <a:noFill/>
                        </a:ln>
                        <a:solidFill>
                          <a:schemeClr val="tx1"/>
                        </a:solidFill>
                        <a:effectLst/>
                        <a:latin typeface="Times New Roman" pitchFamily="18" charset="0"/>
                        <a:cs typeface="Times New Roman" pitchFamily="18" charset="0"/>
                      </a:endParaRPr>
                    </a:p>
                  </a:txBody>
                  <a:tcPr marL="63195" marR="63195" marT="0" marB="0" anchor="ctr" horzOverflow="overflow">
                    <a:lnL>
                      <a:noFill/>
                    </a:lnL>
                    <a:lnR>
                      <a:noFill/>
                    </a:lnR>
                    <a:lnT>
                      <a:noFill/>
                    </a:lnT>
                    <a:lnB>
                      <a:noFill/>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800" b="1" i="0" u="none" strike="noStrike" cap="none" normalizeH="0" baseline="0">
                          <a:ln>
                            <a:noFill/>
                          </a:ln>
                          <a:solidFill>
                            <a:srgbClr val="FFFFFF"/>
                          </a:solidFill>
                          <a:effectLst/>
                          <a:latin typeface="Calibri" pitchFamily="34" charset="0"/>
                          <a:cs typeface="Times New Roman" pitchFamily="18" charset="0"/>
                        </a:rPr>
                        <a:t>Asgari Ödeme Şartı</a:t>
                      </a:r>
                      <a:endParaRPr kumimoji="0" lang="tr-TR" sz="3600" b="0" i="0" u="none" strike="noStrike" cap="none" normalizeH="0" baseline="0">
                        <a:ln>
                          <a:noFill/>
                        </a:ln>
                        <a:solidFill>
                          <a:schemeClr val="tx1"/>
                        </a:solidFill>
                        <a:effectLst/>
                        <a:latin typeface="Times New Roman" pitchFamily="18" charset="0"/>
                        <a:cs typeface="Times New Roman" pitchFamily="18" charset="0"/>
                      </a:endParaRPr>
                    </a:p>
                  </a:txBody>
                  <a:tcPr marL="63195" marR="63195" marT="0" marB="0" anchor="ctr" horzOverflow="overflow">
                    <a:lnL>
                      <a:noFill/>
                    </a:lnL>
                    <a:lnR>
                      <a:noFill/>
                    </a:lnR>
                    <a:lnT>
                      <a:noFill/>
                    </a:lnT>
                    <a:lnB>
                      <a:noFill/>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800" b="1" i="0" u="none" strike="noStrike" cap="none" normalizeH="0" baseline="0">
                          <a:ln>
                            <a:noFill/>
                          </a:ln>
                          <a:solidFill>
                            <a:srgbClr val="FFFFFF"/>
                          </a:solidFill>
                          <a:effectLst/>
                          <a:latin typeface="Calibri" pitchFamily="34" charset="0"/>
                          <a:cs typeface="Times New Roman" pitchFamily="18" charset="0"/>
                        </a:rPr>
                        <a:t>Tahsilinden Vazgeçilen Kısım</a:t>
                      </a:r>
                      <a:endParaRPr kumimoji="0" lang="tr-TR" sz="3600" b="0" i="0" u="none" strike="noStrike" cap="none" normalizeH="0" baseline="0">
                        <a:ln>
                          <a:noFill/>
                        </a:ln>
                        <a:solidFill>
                          <a:schemeClr val="tx1"/>
                        </a:solidFill>
                        <a:effectLst/>
                        <a:latin typeface="Times New Roman" pitchFamily="18" charset="0"/>
                        <a:cs typeface="Times New Roman" pitchFamily="18" charset="0"/>
                      </a:endParaRPr>
                    </a:p>
                  </a:txBody>
                  <a:tcPr marL="63195" marR="63195" marT="0" marB="0" anchor="ctr" horzOverflow="overflow">
                    <a:lnL>
                      <a:noFill/>
                    </a:lnL>
                    <a:lnR>
                      <a:noFill/>
                    </a:lnR>
                    <a:lnT>
                      <a:noFill/>
                    </a:lnT>
                    <a:lnB>
                      <a:noFill/>
                    </a:lnB>
                    <a:lnTlToBr>
                      <a:noFill/>
                    </a:lnTlToBr>
                    <a:lnBlToTr>
                      <a:noFill/>
                    </a:lnBlToTr>
                    <a:solidFill>
                      <a:srgbClr val="953735"/>
                    </a:solidFill>
                  </a:tcPr>
                </a:tc>
                <a:extLst>
                  <a:ext uri="{0D108BD9-81ED-4DB2-BD59-A6C34878D82A}">
                    <a16:rowId xmlns:a16="http://schemas.microsoft.com/office/drawing/2014/main" val="10000"/>
                  </a:ext>
                </a:extLst>
              </a:tr>
              <a:tr h="2874963">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2400" b="1" i="0" u="none" strike="noStrike" cap="none" normalizeH="0" baseline="0" dirty="0">
                          <a:ln>
                            <a:noFill/>
                          </a:ln>
                          <a:solidFill>
                            <a:srgbClr val="002060"/>
                          </a:solidFill>
                          <a:effectLst/>
                          <a:latin typeface="Calibri" pitchFamily="34" charset="0"/>
                          <a:cs typeface="Times New Roman" pitchFamily="18" charset="0"/>
                        </a:rPr>
                        <a:t>İDARİ PARA CEZALARI</a:t>
                      </a:r>
                      <a:endParaRPr kumimoji="0" lang="tr-TR" sz="2800" b="1"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B9CDE5"/>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2000" b="0" i="0" u="none" strike="noStrike" cap="none" normalizeH="0" baseline="0" dirty="0">
                          <a:ln>
                            <a:noFill/>
                          </a:ln>
                          <a:solidFill>
                            <a:schemeClr val="tx1"/>
                          </a:solidFill>
                          <a:effectLst/>
                          <a:latin typeface="Calibri" pitchFamily="34" charset="0"/>
                          <a:cs typeface="Times New Roman" pitchFamily="18" charset="0"/>
                        </a:rPr>
                        <a:t>Cezaların Aslının </a:t>
                      </a:r>
                      <a:r>
                        <a:rPr kumimoji="0" lang="tr-TR" sz="2000" b="1" i="0" u="none" strike="noStrike" cap="none" normalizeH="0" baseline="0" dirty="0">
                          <a:ln>
                            <a:noFill/>
                          </a:ln>
                          <a:solidFill>
                            <a:schemeClr val="tx1"/>
                          </a:solidFill>
                          <a:effectLst/>
                          <a:latin typeface="Calibri" pitchFamily="34" charset="0"/>
                          <a:cs typeface="Times New Roman" pitchFamily="18" charset="0"/>
                        </a:rPr>
                        <a:t>Tamamı</a:t>
                      </a:r>
                      <a:r>
                        <a:rPr kumimoji="0" lang="tr-TR" sz="2000" b="0" i="0" u="none" strike="noStrike" cap="none" normalizeH="0" baseline="0" dirty="0">
                          <a:ln>
                            <a:noFill/>
                          </a:ln>
                          <a:solidFill>
                            <a:schemeClr val="tx1"/>
                          </a:solidFill>
                          <a:effectLst/>
                          <a:latin typeface="Calibri" pitchFamily="34" charset="0"/>
                          <a:cs typeface="Times New Roman" pitchFamily="18" charset="0"/>
                        </a:rPr>
                        <a:t> ile Kanunun yayımlandığı tarihe kadar </a:t>
                      </a:r>
                      <a:r>
                        <a:rPr kumimoji="0" lang="tr-TR" sz="2000" b="0" i="0" u="none" strike="noStrike" cap="none" normalizeH="0" baseline="0" dirty="0" err="1">
                          <a:ln>
                            <a:noFill/>
                          </a:ln>
                          <a:solidFill>
                            <a:schemeClr val="tx1"/>
                          </a:solidFill>
                          <a:effectLst/>
                          <a:latin typeface="Calibri" pitchFamily="34" charset="0"/>
                          <a:cs typeface="Times New Roman" pitchFamily="18" charset="0"/>
                        </a:rPr>
                        <a:t>Yİ</a:t>
                      </a:r>
                      <a:r>
                        <a:rPr kumimoji="0" lang="tr-TR" sz="2000" b="0" i="0" u="none" strike="noStrike" cap="none" normalizeH="0" baseline="0" dirty="0">
                          <a:ln>
                            <a:noFill/>
                          </a:ln>
                          <a:solidFill>
                            <a:schemeClr val="tx1"/>
                          </a:solidFill>
                          <a:effectLst/>
                          <a:latin typeface="Calibri" pitchFamily="34" charset="0"/>
                          <a:cs typeface="Times New Roman" pitchFamily="18" charset="0"/>
                        </a:rPr>
                        <a:t> ÜFE aylık değişim oranları esas alınarak hesaplanacak tutar</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2000" b="0" i="0" u="none" strike="noStrike" cap="none" normalizeH="0" baseline="0" dirty="0">
                          <a:ln>
                            <a:noFill/>
                          </a:ln>
                          <a:solidFill>
                            <a:schemeClr val="tx1"/>
                          </a:solidFill>
                          <a:effectLst/>
                          <a:latin typeface="Calibri" pitchFamily="34" charset="0"/>
                          <a:cs typeface="Times New Roman" pitchFamily="18" charset="0"/>
                        </a:rPr>
                        <a:t>Gecikme zammı tutarının tamamı</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FCD5B5"/>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27252975-314C-4A13-8436-A486E0E091A5}"/>
              </a:ext>
            </a:extLst>
          </p:cNvPr>
          <p:cNvSpPr>
            <a:spLocks noGrp="1"/>
          </p:cNvSpPr>
          <p:nvPr>
            <p:ph type="title"/>
          </p:nvPr>
        </p:nvSpPr>
        <p:spPr>
          <a:xfrm>
            <a:off x="457200" y="274638"/>
            <a:ext cx="8229600" cy="439737"/>
          </a:xfrm>
        </p:spPr>
        <p:txBody>
          <a:bodyPr rtlCol="0">
            <a:noAutofit/>
          </a:bodyPr>
          <a:lstStyle/>
          <a:p>
            <a:pPr eaLnBrk="1" fontAlgn="auto" hangingPunct="1">
              <a:spcAft>
                <a:spcPts val="0"/>
              </a:spcAft>
              <a:defRPr/>
            </a:pPr>
            <a:r>
              <a:rPr lang="tr-TR" sz="3200" b="1" dirty="0">
                <a:solidFill>
                  <a:srgbClr val="C00000"/>
                </a:solidFill>
                <a:effectLst>
                  <a:outerShdw blurRad="38100" dist="38100" dir="2700000" algn="tl">
                    <a:srgbClr val="000000">
                      <a:alpha val="43137"/>
                    </a:srgbClr>
                  </a:outerShdw>
                </a:effectLst>
              </a:rPr>
              <a:t>KESİNLEŞMİŞ ALACAKLAR (md.2)  </a:t>
            </a:r>
          </a:p>
        </p:txBody>
      </p:sp>
      <p:graphicFrame>
        <p:nvGraphicFramePr>
          <p:cNvPr id="7" name="6 Tablo">
            <a:extLst>
              <a:ext uri="{FF2B5EF4-FFF2-40B4-BE49-F238E27FC236}">
                <a16:creationId xmlns:a16="http://schemas.microsoft.com/office/drawing/2014/main" id="{9A9151FD-5BC9-4E9C-B891-350FB6BAD892}"/>
              </a:ext>
            </a:extLst>
          </p:cNvPr>
          <p:cNvGraphicFramePr>
            <a:graphicFrameLocks noGrp="1"/>
          </p:cNvGraphicFramePr>
          <p:nvPr>
            <p:extLst>
              <p:ext uri="{D42A27DB-BD31-4B8C-83A1-F6EECF244321}">
                <p14:modId xmlns:p14="http://schemas.microsoft.com/office/powerpoint/2010/main" val="3990035048"/>
              </p:ext>
            </p:extLst>
          </p:nvPr>
        </p:nvGraphicFramePr>
        <p:xfrm>
          <a:off x="285750" y="1285875"/>
          <a:ext cx="8501063" cy="4071938"/>
        </p:xfrm>
        <a:graphic>
          <a:graphicData uri="http://schemas.openxmlformats.org/drawingml/2006/table">
            <a:tbl>
              <a:tblPr/>
              <a:tblGrid>
                <a:gridCol w="2959100">
                  <a:extLst>
                    <a:ext uri="{9D8B030D-6E8A-4147-A177-3AD203B41FA5}">
                      <a16:colId xmlns:a16="http://schemas.microsoft.com/office/drawing/2014/main" val="20000"/>
                    </a:ext>
                  </a:extLst>
                </a:gridCol>
                <a:gridCol w="2878138">
                  <a:extLst>
                    <a:ext uri="{9D8B030D-6E8A-4147-A177-3AD203B41FA5}">
                      <a16:colId xmlns:a16="http://schemas.microsoft.com/office/drawing/2014/main" val="20001"/>
                    </a:ext>
                  </a:extLst>
                </a:gridCol>
                <a:gridCol w="2663825">
                  <a:extLst>
                    <a:ext uri="{9D8B030D-6E8A-4147-A177-3AD203B41FA5}">
                      <a16:colId xmlns:a16="http://schemas.microsoft.com/office/drawing/2014/main" val="20002"/>
                    </a:ext>
                  </a:extLst>
                </a:gridCol>
              </a:tblGrid>
              <a:tr h="1196975">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800" b="1" i="0" u="none" strike="noStrike" cap="none" normalizeH="0" baseline="0" dirty="0">
                          <a:ln>
                            <a:noFill/>
                          </a:ln>
                          <a:solidFill>
                            <a:srgbClr val="FFFFFF"/>
                          </a:solidFill>
                          <a:effectLst/>
                          <a:latin typeface="Calibri" pitchFamily="34" charset="0"/>
                          <a:cs typeface="Times New Roman" pitchFamily="18" charset="0"/>
                        </a:rPr>
                        <a:t>Kapsama Giren Alacak</a:t>
                      </a:r>
                      <a:endParaRPr kumimoji="0" lang="tr-TR" sz="3600" b="0" i="0" u="none" strike="noStrike" cap="none" normalizeH="0" baseline="0" dirty="0">
                        <a:ln>
                          <a:noFill/>
                        </a:ln>
                        <a:solidFill>
                          <a:schemeClr val="tx1"/>
                        </a:solidFill>
                        <a:effectLst/>
                        <a:latin typeface="Times New Roman" pitchFamily="18" charset="0"/>
                        <a:cs typeface="Times New Roman" pitchFamily="18" charset="0"/>
                      </a:endParaRPr>
                    </a:p>
                  </a:txBody>
                  <a:tcPr marL="63195" marR="63195" marT="0" marB="0" anchor="ctr" horzOverflow="overflow">
                    <a:lnL>
                      <a:noFill/>
                    </a:lnL>
                    <a:lnR>
                      <a:noFill/>
                    </a:lnR>
                    <a:lnT>
                      <a:noFill/>
                    </a:lnT>
                    <a:lnB>
                      <a:noFill/>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800" b="1" i="0" u="none" strike="noStrike" cap="none" normalizeH="0" baseline="0">
                          <a:ln>
                            <a:noFill/>
                          </a:ln>
                          <a:solidFill>
                            <a:srgbClr val="FFFFFF"/>
                          </a:solidFill>
                          <a:effectLst/>
                          <a:latin typeface="Calibri" pitchFamily="34" charset="0"/>
                          <a:cs typeface="Times New Roman" pitchFamily="18" charset="0"/>
                        </a:rPr>
                        <a:t>Asgari Ödeme Şartı</a:t>
                      </a:r>
                      <a:endParaRPr kumimoji="0" lang="tr-TR" sz="3600" b="0" i="0" u="none" strike="noStrike" cap="none" normalizeH="0" baseline="0">
                        <a:ln>
                          <a:noFill/>
                        </a:ln>
                        <a:solidFill>
                          <a:schemeClr val="tx1"/>
                        </a:solidFill>
                        <a:effectLst/>
                        <a:latin typeface="Times New Roman" pitchFamily="18" charset="0"/>
                        <a:cs typeface="Times New Roman" pitchFamily="18" charset="0"/>
                      </a:endParaRPr>
                    </a:p>
                  </a:txBody>
                  <a:tcPr marL="63195" marR="63195" marT="0" marB="0" anchor="ctr" horzOverflow="overflow">
                    <a:lnL>
                      <a:noFill/>
                    </a:lnL>
                    <a:lnR>
                      <a:noFill/>
                    </a:lnR>
                    <a:lnT>
                      <a:noFill/>
                    </a:lnT>
                    <a:lnB>
                      <a:noFill/>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800" b="1" i="0" u="none" strike="noStrike" cap="none" normalizeH="0" baseline="0">
                          <a:ln>
                            <a:noFill/>
                          </a:ln>
                          <a:solidFill>
                            <a:srgbClr val="FFFFFF"/>
                          </a:solidFill>
                          <a:effectLst/>
                          <a:latin typeface="Calibri" pitchFamily="34" charset="0"/>
                          <a:cs typeface="Times New Roman" pitchFamily="18" charset="0"/>
                        </a:rPr>
                        <a:t>Tahsilinden Vazgeçilen Kısım</a:t>
                      </a:r>
                      <a:endParaRPr kumimoji="0" lang="tr-TR" sz="3600" b="0" i="0" u="none" strike="noStrike" cap="none" normalizeH="0" baseline="0">
                        <a:ln>
                          <a:noFill/>
                        </a:ln>
                        <a:solidFill>
                          <a:schemeClr val="tx1"/>
                        </a:solidFill>
                        <a:effectLst/>
                        <a:latin typeface="Times New Roman" pitchFamily="18" charset="0"/>
                        <a:cs typeface="Times New Roman" pitchFamily="18" charset="0"/>
                      </a:endParaRPr>
                    </a:p>
                  </a:txBody>
                  <a:tcPr marL="63195" marR="63195" marT="0" marB="0" anchor="ctr" horzOverflow="overflow">
                    <a:lnL>
                      <a:noFill/>
                    </a:lnL>
                    <a:lnR>
                      <a:noFill/>
                    </a:lnR>
                    <a:lnT>
                      <a:noFill/>
                    </a:lnT>
                    <a:lnB>
                      <a:noFill/>
                    </a:lnB>
                    <a:lnTlToBr>
                      <a:noFill/>
                    </a:lnTlToBr>
                    <a:lnBlToTr>
                      <a:noFill/>
                    </a:lnBlToTr>
                    <a:solidFill>
                      <a:srgbClr val="953735"/>
                    </a:solidFill>
                  </a:tcPr>
                </a:tc>
                <a:extLst>
                  <a:ext uri="{0D108BD9-81ED-4DB2-BD59-A6C34878D82A}">
                    <a16:rowId xmlns:a16="http://schemas.microsoft.com/office/drawing/2014/main" val="10000"/>
                  </a:ext>
                </a:extLst>
              </a:tr>
              <a:tr h="2874963">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2000" b="1" i="0" u="none" strike="noStrike" cap="none" normalizeH="0" baseline="0">
                          <a:ln>
                            <a:noFill/>
                          </a:ln>
                          <a:solidFill>
                            <a:srgbClr val="002060"/>
                          </a:solidFill>
                          <a:effectLst/>
                          <a:latin typeface="Calibri" pitchFamily="34" charset="0"/>
                          <a:cs typeface="Times New Roman" pitchFamily="18" charset="0"/>
                        </a:rPr>
                        <a:t>BORCUN SADECE VERGİ ASLINA BAĞLI CEZALAR VE BU CEZALARA İLİŞKİN GECİKME ZAMLARINDAN İBARET OLDUĞU ALACAKLAR</a:t>
                      </a:r>
                      <a:endParaRPr kumimoji="0" lang="tr-TR" sz="2400" b="1"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B9CDE5"/>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2000" b="0" i="0" u="none" strike="noStrike" cap="none" normalizeH="0" baseline="0" dirty="0">
                          <a:ln>
                            <a:noFill/>
                          </a:ln>
                          <a:solidFill>
                            <a:schemeClr val="tx1"/>
                          </a:solidFill>
                          <a:effectLst/>
                          <a:latin typeface="Calibri" pitchFamily="34" charset="0"/>
                          <a:cs typeface="Times New Roman" pitchFamily="18" charset="0"/>
                        </a:rPr>
                        <a:t>Kanunun yayımlandığı tarihe kadar </a:t>
                      </a:r>
                      <a:r>
                        <a:rPr kumimoji="0" lang="tr-TR" sz="2000" b="0" i="0" u="none" strike="noStrike" cap="none" normalizeH="0" baseline="0" dirty="0" err="1">
                          <a:ln>
                            <a:noFill/>
                          </a:ln>
                          <a:solidFill>
                            <a:schemeClr val="tx1"/>
                          </a:solidFill>
                          <a:effectLst/>
                          <a:latin typeface="Calibri" pitchFamily="34" charset="0"/>
                          <a:cs typeface="Times New Roman" pitchFamily="18" charset="0"/>
                        </a:rPr>
                        <a:t>Yİ</a:t>
                      </a:r>
                      <a:r>
                        <a:rPr kumimoji="0" lang="tr-TR" sz="2000" b="0" i="0" u="none" strike="noStrike" cap="none" normalizeH="0" baseline="0" dirty="0">
                          <a:ln>
                            <a:noFill/>
                          </a:ln>
                          <a:solidFill>
                            <a:schemeClr val="tx1"/>
                          </a:solidFill>
                          <a:effectLst/>
                          <a:latin typeface="Calibri" pitchFamily="34" charset="0"/>
                          <a:cs typeface="Times New Roman" pitchFamily="18" charset="0"/>
                        </a:rPr>
                        <a:t> ÜFE aylık değişim oranı esas alınarak hesaplanan tutar</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2000" b="0" i="0" u="none" strike="noStrike" cap="none" normalizeH="0" baseline="0" dirty="0">
                          <a:ln>
                            <a:noFill/>
                          </a:ln>
                          <a:solidFill>
                            <a:schemeClr val="tx1"/>
                          </a:solidFill>
                          <a:effectLst/>
                          <a:latin typeface="Calibri" pitchFamily="34" charset="0"/>
                          <a:cs typeface="Times New Roman" pitchFamily="18" charset="0"/>
                        </a:rPr>
                        <a:t>Söz konusu cezaların ve bu cezalara uygulanan gecikme zammının tamamı</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FCD5B5"/>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a:extLst>
              <a:ext uri="{FF2B5EF4-FFF2-40B4-BE49-F238E27FC236}">
                <a16:creationId xmlns:a16="http://schemas.microsoft.com/office/drawing/2014/main" id="{45ADE126-0A24-4724-A9EE-89F9877A8922}"/>
              </a:ext>
            </a:extLst>
          </p:cNvPr>
          <p:cNvSpPr txBox="1"/>
          <p:nvPr/>
        </p:nvSpPr>
        <p:spPr>
          <a:xfrm>
            <a:off x="323850" y="981075"/>
            <a:ext cx="8569325" cy="2538413"/>
          </a:xfrm>
          <a:prstGeom prst="rect">
            <a:avLst/>
          </a:prstGeom>
          <a:noFill/>
        </p:spPr>
        <p:txBody>
          <a:bodyPr>
            <a:spAutoFit/>
          </a:bodyPr>
          <a:lstStyle/>
          <a:p>
            <a:pPr algn="ctr" fontAlgn="auto">
              <a:spcBef>
                <a:spcPts val="0"/>
              </a:spcBef>
              <a:spcAft>
                <a:spcPts val="1800"/>
              </a:spcAft>
              <a:defRPr/>
            </a:pPr>
            <a:r>
              <a:rPr lang="tr-TR" sz="4800" b="1" dirty="0">
                <a:solidFill>
                  <a:srgbClr val="FF0000"/>
                </a:solidFill>
                <a:latin typeface="+mn-lt"/>
              </a:rPr>
              <a:t>KESİNLEŞMEMİŞ VEYA DAVA SAFHASINDA OLAN ALACAKLAR</a:t>
            </a:r>
          </a:p>
          <a:p>
            <a:pPr algn="ctr" fontAlgn="auto">
              <a:spcBef>
                <a:spcPts val="0"/>
              </a:spcBef>
              <a:spcAft>
                <a:spcPts val="1800"/>
              </a:spcAft>
              <a:defRPr/>
            </a:pPr>
            <a:r>
              <a:rPr lang="tr-TR" sz="4800" b="1" dirty="0">
                <a:solidFill>
                  <a:srgbClr val="FF0000"/>
                </a:solidFill>
                <a:latin typeface="+mn-lt"/>
              </a:rPr>
              <a:t>(MD.3)</a:t>
            </a:r>
          </a:p>
        </p:txBody>
      </p:sp>
      <p:pic>
        <p:nvPicPr>
          <p:cNvPr id="20483" name="Picture 6" descr="kesinleşmemiş ceza ile ilgili görsel sonucu">
            <a:extLst>
              <a:ext uri="{FF2B5EF4-FFF2-40B4-BE49-F238E27FC236}">
                <a16:creationId xmlns:a16="http://schemas.microsoft.com/office/drawing/2014/main" id="{9668069F-0D80-4FBE-ADF2-F9D217FD7F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3605213"/>
            <a:ext cx="5473700" cy="325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84EB9794-6F0C-4612-9D30-D9A82E68274D}"/>
              </a:ext>
            </a:extLst>
          </p:cNvPr>
          <p:cNvSpPr>
            <a:spLocks noGrp="1"/>
          </p:cNvSpPr>
          <p:nvPr>
            <p:ph type="title"/>
          </p:nvPr>
        </p:nvSpPr>
        <p:spPr>
          <a:xfrm>
            <a:off x="457200" y="274638"/>
            <a:ext cx="8229600" cy="439737"/>
          </a:xfrm>
        </p:spPr>
        <p:txBody>
          <a:bodyPr rtlCol="0">
            <a:noAutofit/>
          </a:bodyPr>
          <a:lstStyle/>
          <a:p>
            <a:pPr eaLnBrk="1" fontAlgn="auto" hangingPunct="1">
              <a:spcAft>
                <a:spcPts val="0"/>
              </a:spcAft>
              <a:defRPr/>
            </a:pPr>
            <a:r>
              <a:rPr lang="tr-TR" sz="4000" b="1" u="sng" dirty="0">
                <a:solidFill>
                  <a:srgbClr val="C00000"/>
                </a:solidFill>
                <a:effectLst>
                  <a:outerShdw blurRad="38100" dist="38100" dir="2700000" algn="tl">
                    <a:srgbClr val="000000">
                      <a:alpha val="43137"/>
                    </a:srgbClr>
                  </a:outerShdw>
                </a:effectLst>
              </a:rPr>
              <a:t>KESİNLEŞMEMİŞ</a:t>
            </a:r>
            <a:r>
              <a:rPr lang="tr-TR" sz="4000" b="1" dirty="0">
                <a:solidFill>
                  <a:srgbClr val="C00000"/>
                </a:solidFill>
                <a:effectLst>
                  <a:outerShdw blurRad="38100" dist="38100" dir="2700000" algn="tl">
                    <a:srgbClr val="000000">
                      <a:alpha val="43137"/>
                    </a:srgbClr>
                  </a:outerShdw>
                </a:effectLst>
              </a:rPr>
              <a:t> ALACAKLAR (md.3)  </a:t>
            </a:r>
          </a:p>
        </p:txBody>
      </p:sp>
      <p:sp>
        <p:nvSpPr>
          <p:cNvPr id="21507" name="Rectangle 1">
            <a:extLst>
              <a:ext uri="{FF2B5EF4-FFF2-40B4-BE49-F238E27FC236}">
                <a16:creationId xmlns:a16="http://schemas.microsoft.com/office/drawing/2014/main" id="{D5242BDC-3EF5-4979-95D4-B19893F7FD8E}"/>
              </a:ext>
            </a:extLst>
          </p:cNvPr>
          <p:cNvSpPr>
            <a:spLocks noChangeArrowheads="1"/>
          </p:cNvSpPr>
          <p:nvPr/>
        </p:nvSpPr>
        <p:spPr bwMode="auto">
          <a:xfrm rot="10800000" flipV="1">
            <a:off x="428625" y="1055688"/>
            <a:ext cx="82867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5085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tr-TR" altLang="tr-TR" sz="2000">
                <a:solidFill>
                  <a:srgbClr val="000000"/>
                </a:solidFill>
                <a:ea typeface="Times New Roman" panose="02020603050405020304" pitchFamily="18" charset="0"/>
                <a:cs typeface="Arial" panose="020B0604020202020204" pitchFamily="34" charset="0"/>
              </a:rPr>
              <a:t>Kanunun 3 üncü maddesinde Kanunun yayımlandığı tarih itibariyle kesinleşmemiş veya dava safhasında bulunan amme alacaklarının yapılandırılması ile ilgili hükümlere yer verilmiştir. </a:t>
            </a:r>
            <a:endParaRPr lang="tr-TR" altLang="tr-TR">
              <a:latin typeface="Arial" panose="020B0604020202020204" pitchFamily="34" charset="0"/>
              <a:ea typeface="Times New Roman" panose="02020603050405020304" pitchFamily="18" charset="0"/>
              <a:cs typeface="Arial" panose="020B0604020202020204" pitchFamily="34" charset="0"/>
            </a:endParaRPr>
          </a:p>
        </p:txBody>
      </p:sp>
      <p:sp>
        <p:nvSpPr>
          <p:cNvPr id="21508" name="Rectangle 2">
            <a:extLst>
              <a:ext uri="{FF2B5EF4-FFF2-40B4-BE49-F238E27FC236}">
                <a16:creationId xmlns:a16="http://schemas.microsoft.com/office/drawing/2014/main" id="{60309E45-7938-417A-8209-4E9D00181331}"/>
              </a:ext>
            </a:extLst>
          </p:cNvPr>
          <p:cNvSpPr>
            <a:spLocks noChangeArrowheads="1"/>
          </p:cNvSpPr>
          <p:nvPr/>
        </p:nvSpPr>
        <p:spPr bwMode="auto">
          <a:xfrm>
            <a:off x="357188" y="2286000"/>
            <a:ext cx="8358187" cy="394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tr-TR" altLang="tr-TR" sz="2000" b="1" dirty="0">
                <a:solidFill>
                  <a:srgbClr val="000000"/>
                </a:solidFill>
                <a:ea typeface="Times New Roman" panose="02020603050405020304" pitchFamily="18" charset="0"/>
                <a:cs typeface="Arial" panose="020B0604020202020204" pitchFamily="34" charset="0"/>
              </a:rPr>
              <a:t>Kanunun yayımlandığı tarih itibarıyla </a:t>
            </a:r>
            <a:r>
              <a:rPr lang="tr-TR" altLang="tr-TR" sz="2000" b="1" dirty="0" err="1">
                <a:solidFill>
                  <a:srgbClr val="000000"/>
                </a:solidFill>
                <a:ea typeface="Times New Roman" panose="02020603050405020304" pitchFamily="18" charset="0"/>
                <a:cs typeface="Arial" panose="020B0604020202020204" pitchFamily="34" charset="0"/>
              </a:rPr>
              <a:t>ikmalen</a:t>
            </a:r>
            <a:r>
              <a:rPr lang="tr-TR" altLang="tr-TR" sz="2000" b="1" dirty="0">
                <a:solidFill>
                  <a:srgbClr val="000000"/>
                </a:solidFill>
                <a:ea typeface="Times New Roman" panose="02020603050405020304" pitchFamily="18" charset="0"/>
                <a:cs typeface="Arial" panose="020B0604020202020204" pitchFamily="34" charset="0"/>
              </a:rPr>
              <a:t>, </a:t>
            </a:r>
            <a:r>
              <a:rPr lang="tr-TR" altLang="tr-TR" sz="2000" b="1" dirty="0" err="1">
                <a:solidFill>
                  <a:srgbClr val="000000"/>
                </a:solidFill>
                <a:ea typeface="Times New Roman" panose="02020603050405020304" pitchFamily="18" charset="0"/>
                <a:cs typeface="Arial" panose="020B0604020202020204" pitchFamily="34" charset="0"/>
              </a:rPr>
              <a:t>re’sen</a:t>
            </a:r>
            <a:r>
              <a:rPr lang="tr-TR" altLang="tr-TR" sz="2000" b="1" dirty="0">
                <a:solidFill>
                  <a:srgbClr val="000000"/>
                </a:solidFill>
                <a:ea typeface="Times New Roman" panose="02020603050405020304" pitchFamily="18" charset="0"/>
                <a:cs typeface="Arial" panose="020B0604020202020204" pitchFamily="34" charset="0"/>
              </a:rPr>
              <a:t> veya idarece yapılmış vergi tarhiyatları ile gümrük vergilerine ilişkin tahakkuklarda;</a:t>
            </a:r>
          </a:p>
          <a:p>
            <a:pPr algn="just" eaLnBrk="1" hangingPunct="1">
              <a:spcBef>
                <a:spcPct val="0"/>
              </a:spcBef>
              <a:buFontTx/>
              <a:buNone/>
            </a:pPr>
            <a:endParaRPr lang="tr-TR" altLang="tr-TR" sz="2000" b="1"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algn="just">
              <a:spcBef>
                <a:spcPct val="0"/>
              </a:spcBef>
              <a:spcAft>
                <a:spcPts val="1200"/>
              </a:spcAft>
              <a:buFontTx/>
              <a:buChar char="•"/>
            </a:pPr>
            <a:r>
              <a:rPr lang="tr-TR" altLang="tr-TR" sz="2000" dirty="0">
                <a:solidFill>
                  <a:srgbClr val="000000"/>
                </a:solidFill>
                <a:ea typeface="Times New Roman" panose="02020603050405020304" pitchFamily="18" charset="0"/>
                <a:cs typeface="Arial" panose="020B0604020202020204" pitchFamily="34" charset="0"/>
              </a:rPr>
              <a:t>Dava açma süresi </a:t>
            </a:r>
            <a:r>
              <a:rPr lang="tr-TR" altLang="tr-TR" sz="2000" b="1" dirty="0">
                <a:solidFill>
                  <a:srgbClr val="000000"/>
                </a:solidFill>
                <a:ea typeface="Times New Roman" panose="02020603050405020304" pitchFamily="18" charset="0"/>
                <a:cs typeface="Arial" panose="020B0604020202020204" pitchFamily="34" charset="0"/>
              </a:rPr>
              <a:t>geçmemiş</a:t>
            </a:r>
            <a:r>
              <a:rPr lang="tr-TR" altLang="tr-TR" sz="2000" dirty="0">
                <a:solidFill>
                  <a:srgbClr val="000000"/>
                </a:solidFill>
                <a:ea typeface="Times New Roman" panose="02020603050405020304" pitchFamily="18" charset="0"/>
                <a:cs typeface="Arial" panose="020B0604020202020204" pitchFamily="34" charset="0"/>
              </a:rPr>
              <a:t> alacaklar, </a:t>
            </a:r>
            <a:endParaRPr lang="tr-TR" altLang="tr-TR"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algn="just">
              <a:spcBef>
                <a:spcPct val="0"/>
              </a:spcBef>
              <a:spcAft>
                <a:spcPts val="1200"/>
              </a:spcAft>
              <a:buFontTx/>
              <a:buChar char="•"/>
            </a:pPr>
            <a:r>
              <a:rPr lang="tr-TR" altLang="tr-TR" sz="2000" dirty="0">
                <a:solidFill>
                  <a:srgbClr val="000000"/>
                </a:solidFill>
                <a:ea typeface="Times New Roman" panose="02020603050405020304" pitchFamily="18" charset="0"/>
                <a:cs typeface="Arial" panose="020B0604020202020204" pitchFamily="34" charset="0"/>
              </a:rPr>
              <a:t>Uzlaşma hükümlerinden yararlanılmak üzere başvuruda bulunulmuş, uzlaşma günü verilmemiş veya uzlaşma günü gelmemiş ya da uzlaşma sağlanamamış ancak, dava açma süresi geçmemiş alacaklar,</a:t>
            </a:r>
            <a:endParaRPr lang="tr-TR" altLang="tr-TR"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algn="just">
              <a:spcBef>
                <a:spcPct val="0"/>
              </a:spcBef>
              <a:spcAft>
                <a:spcPts val="1200"/>
              </a:spcAft>
              <a:buFontTx/>
              <a:buChar char="•"/>
            </a:pPr>
            <a:r>
              <a:rPr lang="tr-TR" altLang="tr-TR" sz="2000" dirty="0">
                <a:solidFill>
                  <a:srgbClr val="000000"/>
                </a:solidFill>
                <a:ea typeface="Times New Roman" panose="02020603050405020304" pitchFamily="18" charset="0"/>
                <a:cs typeface="Arial" panose="020B0604020202020204" pitchFamily="34" charset="0"/>
              </a:rPr>
              <a:t>İlk derece yargı mercileri nezdinde dava açılmış alacaklar,</a:t>
            </a:r>
            <a:endParaRPr lang="tr-TR" altLang="tr-TR"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algn="just">
              <a:spcBef>
                <a:spcPct val="0"/>
              </a:spcBef>
              <a:spcAft>
                <a:spcPts val="1200"/>
              </a:spcAft>
              <a:buFontTx/>
              <a:buChar char="•"/>
            </a:pPr>
            <a:r>
              <a:rPr lang="tr-TR" altLang="tr-TR" sz="2000" dirty="0">
                <a:solidFill>
                  <a:srgbClr val="000000"/>
                </a:solidFill>
                <a:ea typeface="Times New Roman" panose="02020603050405020304" pitchFamily="18" charset="0"/>
                <a:cs typeface="Arial" panose="020B0604020202020204" pitchFamily="34" charset="0"/>
              </a:rPr>
              <a:t>Bölge İdare Mahkemeleri veya Danıştay nezdinde istinaf veya temyiz süreleri geçmemiş ya da </a:t>
            </a:r>
            <a:r>
              <a:rPr lang="tr-TR" altLang="tr-TR" sz="2000" dirty="0" err="1">
                <a:solidFill>
                  <a:srgbClr val="000000"/>
                </a:solidFill>
                <a:ea typeface="Times New Roman" panose="02020603050405020304" pitchFamily="18" charset="0"/>
                <a:cs typeface="Arial" panose="020B0604020202020204" pitchFamily="34" charset="0"/>
              </a:rPr>
              <a:t>istinasf</a:t>
            </a:r>
            <a:r>
              <a:rPr lang="tr-TR" altLang="tr-TR" sz="2000" dirty="0">
                <a:solidFill>
                  <a:srgbClr val="000000"/>
                </a:solidFill>
                <a:ea typeface="Times New Roman" panose="02020603050405020304" pitchFamily="18" charset="0"/>
                <a:cs typeface="Arial" panose="020B0604020202020204" pitchFamily="34" charset="0"/>
              </a:rPr>
              <a:t>/itiraz veya temyize başvurulmuş, karar düzeltme talep süresi geçmemiş veya karar düzeltme yoluna başvurulmuş olan alacaklar.</a:t>
            </a:r>
            <a:endParaRPr lang="tr-TR" altLang="tr-TR" dirty="0">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F23BCC6F-0482-4530-A9F5-4BFD3F62E2DA}"/>
              </a:ext>
            </a:extLst>
          </p:cNvPr>
          <p:cNvSpPr>
            <a:spLocks noGrp="1"/>
          </p:cNvSpPr>
          <p:nvPr>
            <p:ph type="title"/>
          </p:nvPr>
        </p:nvSpPr>
        <p:spPr>
          <a:xfrm>
            <a:off x="457200" y="274638"/>
            <a:ext cx="8229600" cy="296862"/>
          </a:xfrm>
        </p:spPr>
        <p:txBody>
          <a:bodyPr rtlCol="0">
            <a:noAutofit/>
          </a:bodyPr>
          <a:lstStyle/>
          <a:p>
            <a:pPr eaLnBrk="1" fontAlgn="auto" hangingPunct="1">
              <a:spcAft>
                <a:spcPts val="0"/>
              </a:spcAft>
              <a:defRPr/>
            </a:pPr>
            <a:r>
              <a:rPr lang="tr-TR" sz="2400" b="1" u="sng" dirty="0">
                <a:solidFill>
                  <a:srgbClr val="C00000"/>
                </a:solidFill>
                <a:effectLst>
                  <a:outerShdw blurRad="38100" dist="38100" dir="2700000" algn="tl">
                    <a:srgbClr val="000000">
                      <a:alpha val="43137"/>
                    </a:srgbClr>
                  </a:outerShdw>
                </a:effectLst>
              </a:rPr>
              <a:t>KESİNLEŞMEMİŞ</a:t>
            </a:r>
            <a:r>
              <a:rPr lang="tr-TR" sz="2400" b="1" dirty="0">
                <a:solidFill>
                  <a:srgbClr val="C00000"/>
                </a:solidFill>
                <a:effectLst>
                  <a:outerShdw blurRad="38100" dist="38100" dir="2700000" algn="tl">
                    <a:srgbClr val="000000">
                      <a:alpha val="43137"/>
                    </a:srgbClr>
                  </a:outerShdw>
                </a:effectLst>
              </a:rPr>
              <a:t> ALACAKLAR (md.3)  </a:t>
            </a:r>
          </a:p>
        </p:txBody>
      </p:sp>
      <p:sp>
        <p:nvSpPr>
          <p:cNvPr id="22531" name="Rectangle 1">
            <a:extLst>
              <a:ext uri="{FF2B5EF4-FFF2-40B4-BE49-F238E27FC236}">
                <a16:creationId xmlns:a16="http://schemas.microsoft.com/office/drawing/2014/main" id="{F207E854-E3D8-4210-9B93-7BB10F9607ED}"/>
              </a:ext>
            </a:extLst>
          </p:cNvPr>
          <p:cNvSpPr>
            <a:spLocks noChangeArrowheads="1"/>
          </p:cNvSpPr>
          <p:nvPr/>
        </p:nvSpPr>
        <p:spPr bwMode="auto">
          <a:xfrm rot="10800000" flipV="1">
            <a:off x="428625" y="1012825"/>
            <a:ext cx="828675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5085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800" b="1">
                <a:solidFill>
                  <a:srgbClr val="002060"/>
                </a:solidFill>
              </a:rPr>
              <a:t>İLK DERECE MAHKEMESİNDE DAVA AÇILMIŞ VEYA DAVA AÇMA SÜRESİ GEÇMEMİŞ VERGİLER (Md. 3/1)</a:t>
            </a:r>
            <a:endParaRPr lang="tr-TR" altLang="tr-TR" sz="4000">
              <a:solidFill>
                <a:srgbClr val="002060"/>
              </a:solidFill>
              <a:latin typeface="Arial" panose="020B0604020202020204" pitchFamily="34" charset="0"/>
            </a:endParaRPr>
          </a:p>
        </p:txBody>
      </p:sp>
      <p:graphicFrame>
        <p:nvGraphicFramePr>
          <p:cNvPr id="5" name="4 Tablo">
            <a:extLst>
              <a:ext uri="{FF2B5EF4-FFF2-40B4-BE49-F238E27FC236}">
                <a16:creationId xmlns:a16="http://schemas.microsoft.com/office/drawing/2014/main" id="{1BC92592-03E2-4024-B4F8-38214E25F944}"/>
              </a:ext>
            </a:extLst>
          </p:cNvPr>
          <p:cNvGraphicFramePr>
            <a:graphicFrameLocks noGrp="1"/>
          </p:cNvGraphicFramePr>
          <p:nvPr>
            <p:extLst>
              <p:ext uri="{D42A27DB-BD31-4B8C-83A1-F6EECF244321}">
                <p14:modId xmlns:p14="http://schemas.microsoft.com/office/powerpoint/2010/main" val="528209496"/>
              </p:ext>
            </p:extLst>
          </p:nvPr>
        </p:nvGraphicFramePr>
        <p:xfrm>
          <a:off x="428625" y="2214563"/>
          <a:ext cx="8215313" cy="3286125"/>
        </p:xfrm>
        <a:graphic>
          <a:graphicData uri="http://schemas.openxmlformats.org/drawingml/2006/table">
            <a:tbl>
              <a:tblPr/>
              <a:tblGrid>
                <a:gridCol w="4114800">
                  <a:extLst>
                    <a:ext uri="{9D8B030D-6E8A-4147-A177-3AD203B41FA5}">
                      <a16:colId xmlns:a16="http://schemas.microsoft.com/office/drawing/2014/main" val="20000"/>
                    </a:ext>
                  </a:extLst>
                </a:gridCol>
                <a:gridCol w="4100513">
                  <a:extLst>
                    <a:ext uri="{9D8B030D-6E8A-4147-A177-3AD203B41FA5}">
                      <a16:colId xmlns:a16="http://schemas.microsoft.com/office/drawing/2014/main" val="20001"/>
                    </a:ext>
                  </a:extLst>
                </a:gridCol>
              </a:tblGrid>
              <a:tr h="657225">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000" b="1" i="0" u="none" strike="noStrike" cap="none" normalizeH="0" baseline="0">
                          <a:ln>
                            <a:noFill/>
                          </a:ln>
                          <a:solidFill>
                            <a:srgbClr val="FFFFFF"/>
                          </a:solidFill>
                          <a:effectLst/>
                          <a:latin typeface="Calibri" pitchFamily="34" charset="0"/>
                          <a:cs typeface="Times New Roman" pitchFamily="18" charset="0"/>
                        </a:rPr>
                        <a:t>Asgari Ödeme Şartı</a:t>
                      </a:r>
                      <a:endParaRPr kumimoji="0" lang="tr-TR" sz="2800" b="0" i="0" u="none" strike="noStrike" cap="none" normalizeH="0" baseline="0">
                        <a:ln>
                          <a:noFill/>
                        </a:ln>
                        <a:solidFill>
                          <a:schemeClr val="tx1"/>
                        </a:solidFill>
                        <a:effectLst/>
                        <a:latin typeface="Times New Roman" pitchFamily="18" charset="0"/>
                        <a:cs typeface="Times New Roman" pitchFamily="18" charset="0"/>
                      </a:endParaRPr>
                    </a:p>
                  </a:txBody>
                  <a:tcPr marL="65250" marR="65250" marT="0" marB="0" anchor="ctr" horzOverflow="overflow">
                    <a:lnL>
                      <a:noFill/>
                    </a:lnL>
                    <a:lnR>
                      <a:noFill/>
                    </a:lnR>
                    <a:lnT>
                      <a:noFill/>
                    </a:lnT>
                    <a:lnB>
                      <a:noFill/>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000" b="1" i="0" u="none" strike="noStrike" cap="none" normalizeH="0" baseline="0">
                          <a:ln>
                            <a:noFill/>
                          </a:ln>
                          <a:solidFill>
                            <a:srgbClr val="FFFFFF"/>
                          </a:solidFill>
                          <a:effectLst/>
                          <a:latin typeface="Calibri" pitchFamily="34" charset="0"/>
                          <a:cs typeface="Times New Roman" pitchFamily="18" charset="0"/>
                        </a:rPr>
                        <a:t>Tahsilinden Vazgeçilen Kısım</a:t>
                      </a:r>
                      <a:endParaRPr kumimoji="0" lang="tr-TR" sz="2800" b="0" i="0" u="none" strike="noStrike" cap="none" normalizeH="0" baseline="0">
                        <a:ln>
                          <a:noFill/>
                        </a:ln>
                        <a:solidFill>
                          <a:schemeClr val="tx1"/>
                        </a:solidFill>
                        <a:effectLst/>
                        <a:latin typeface="Times New Roman" pitchFamily="18" charset="0"/>
                        <a:cs typeface="Times New Roman" pitchFamily="18" charset="0"/>
                      </a:endParaRPr>
                    </a:p>
                  </a:txBody>
                  <a:tcPr marL="65250" marR="65250" marT="0" marB="0" anchor="ctr" horzOverflow="overflow">
                    <a:lnL>
                      <a:noFill/>
                    </a:lnL>
                    <a:lnR>
                      <a:noFill/>
                    </a:lnR>
                    <a:lnT>
                      <a:noFill/>
                    </a:lnT>
                    <a:lnB>
                      <a:noFill/>
                    </a:lnB>
                    <a:lnTlToBr>
                      <a:noFill/>
                    </a:lnTlToBr>
                    <a:lnBlToTr>
                      <a:noFill/>
                    </a:lnBlToTr>
                    <a:solidFill>
                      <a:srgbClr val="00B050"/>
                    </a:solidFill>
                  </a:tcPr>
                </a:tc>
                <a:extLst>
                  <a:ext uri="{0D108BD9-81ED-4DB2-BD59-A6C34878D82A}">
                    <a16:rowId xmlns:a16="http://schemas.microsoft.com/office/drawing/2014/main" val="10000"/>
                  </a:ext>
                </a:extLst>
              </a:tr>
              <a:tr h="2628900">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2000" b="0" i="0" u="none" strike="noStrike" cap="none" normalizeH="0" baseline="0" dirty="0">
                          <a:ln>
                            <a:noFill/>
                          </a:ln>
                          <a:solidFill>
                            <a:schemeClr val="tx1"/>
                          </a:solidFill>
                          <a:effectLst/>
                          <a:latin typeface="Calibri" pitchFamily="34" charset="0"/>
                          <a:cs typeface="Times New Roman" pitchFamily="18" charset="0"/>
                        </a:rPr>
                        <a:t>Vergilerin/gümrük vergilerinin </a:t>
                      </a:r>
                      <a:r>
                        <a:rPr kumimoji="0" lang="tr-TR" sz="2000" b="1" i="0" u="none" strike="noStrike" cap="none" normalizeH="0" baseline="0" dirty="0">
                          <a:ln>
                            <a:noFill/>
                          </a:ln>
                          <a:solidFill>
                            <a:schemeClr val="tx1"/>
                          </a:solidFill>
                          <a:effectLst/>
                          <a:latin typeface="Calibri" pitchFamily="34" charset="0"/>
                          <a:cs typeface="Times New Roman" pitchFamily="18" charset="0"/>
                        </a:rPr>
                        <a:t>% 50 </a:t>
                      </a:r>
                      <a:r>
                        <a:rPr kumimoji="0" lang="tr-TR" sz="2000" b="0" i="0" u="none" strike="noStrike" cap="none" normalizeH="0" baseline="0" dirty="0">
                          <a:ln>
                            <a:noFill/>
                          </a:ln>
                          <a:solidFill>
                            <a:schemeClr val="tx1"/>
                          </a:solidFill>
                          <a:effectLst/>
                          <a:latin typeface="Calibri" pitchFamily="34" charset="0"/>
                          <a:cs typeface="Times New Roman" pitchFamily="18" charset="0"/>
                        </a:rPr>
                        <a:t>si ile Kanunun yayımlandığı tarihe kadar </a:t>
                      </a:r>
                      <a:r>
                        <a:rPr kumimoji="0" lang="tr-TR" sz="2000" b="0" i="0" u="none" strike="noStrike" cap="none" normalizeH="0" baseline="0" dirty="0" err="1">
                          <a:ln>
                            <a:noFill/>
                          </a:ln>
                          <a:solidFill>
                            <a:schemeClr val="tx1"/>
                          </a:solidFill>
                          <a:effectLst/>
                          <a:latin typeface="Calibri" pitchFamily="34" charset="0"/>
                          <a:cs typeface="Times New Roman" pitchFamily="18" charset="0"/>
                        </a:rPr>
                        <a:t>Yİ</a:t>
                      </a:r>
                      <a:r>
                        <a:rPr kumimoji="0" lang="tr-TR" sz="2000" b="0" i="0" u="none" strike="noStrike" cap="none" normalizeH="0" baseline="0" dirty="0">
                          <a:ln>
                            <a:noFill/>
                          </a:ln>
                          <a:solidFill>
                            <a:schemeClr val="tx1"/>
                          </a:solidFill>
                          <a:effectLst/>
                          <a:latin typeface="Calibri" pitchFamily="34" charset="0"/>
                          <a:cs typeface="Times New Roman" pitchFamily="18" charset="0"/>
                        </a:rPr>
                        <a:t> ÜFE aylık oranı esas alınarak bu tutar üzerinden hesaplanacak tutar</a:t>
                      </a:r>
                      <a:endParaRPr kumimoji="0" lang="tr-TR" sz="2800" b="0" i="0" u="none" strike="noStrike" cap="none" normalizeH="0" baseline="0" dirty="0">
                        <a:ln>
                          <a:noFill/>
                        </a:ln>
                        <a:solidFill>
                          <a:schemeClr val="tx1"/>
                        </a:solidFill>
                        <a:effectLst/>
                        <a:latin typeface="Times New Roman" pitchFamily="18" charset="0"/>
                        <a:cs typeface="Times New Roman" pitchFamily="18" charset="0"/>
                      </a:endParaRPr>
                    </a:p>
                  </a:txBody>
                  <a:tcPr marL="65250" marR="65250" marT="0" marB="0" anchor="ctr" horzOverflow="overflow">
                    <a:lnL>
                      <a:noFill/>
                    </a:lnL>
                    <a:lnR>
                      <a:noFill/>
                    </a:lnR>
                    <a:lnT>
                      <a:noFill/>
                    </a:lnT>
                    <a:lnB>
                      <a:noFill/>
                    </a:lnB>
                    <a:lnTlToBr>
                      <a:noFill/>
                    </a:lnTlToBr>
                    <a:lnBlToTr>
                      <a:noFill/>
                    </a:lnBlToTr>
                    <a:solidFill>
                      <a:srgbClr val="95B3D7"/>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2000" b="0" i="0" u="none" strike="noStrike" cap="none" normalizeH="0" baseline="0" dirty="0">
                          <a:ln>
                            <a:noFill/>
                          </a:ln>
                          <a:solidFill>
                            <a:schemeClr val="tx1"/>
                          </a:solidFill>
                          <a:effectLst/>
                          <a:latin typeface="Calibri" pitchFamily="34" charset="0"/>
                          <a:cs typeface="Times New Roman" pitchFamily="18" charset="0"/>
                        </a:rPr>
                        <a:t>Vergilerin/gümrük vergilerinin </a:t>
                      </a:r>
                      <a:r>
                        <a:rPr kumimoji="0" lang="tr-TR" sz="2000" b="1" i="0" u="none" strike="noStrike" cap="none" normalizeH="0" baseline="0" dirty="0">
                          <a:ln>
                            <a:noFill/>
                          </a:ln>
                          <a:solidFill>
                            <a:schemeClr val="tx1"/>
                          </a:solidFill>
                          <a:effectLst/>
                          <a:latin typeface="Calibri" pitchFamily="34" charset="0"/>
                          <a:cs typeface="Times New Roman" pitchFamily="18" charset="0"/>
                        </a:rPr>
                        <a:t>% 50</a:t>
                      </a:r>
                      <a:r>
                        <a:rPr kumimoji="0" lang="tr-TR" sz="2000" b="0" i="0" u="none" strike="noStrike" cap="none" normalizeH="0" baseline="0" dirty="0">
                          <a:ln>
                            <a:noFill/>
                          </a:ln>
                          <a:solidFill>
                            <a:schemeClr val="tx1"/>
                          </a:solidFill>
                          <a:effectLst/>
                          <a:latin typeface="Calibri" pitchFamily="34" charset="0"/>
                          <a:cs typeface="Times New Roman" pitchFamily="18" charset="0"/>
                        </a:rPr>
                        <a:t>’si ile bunlara bağlı faiz, gecikme faizi, gecikme zammı ve asla bağlı olarak kesilen vergi cezaları/idari para cezaları ile bu cezalara bağlı gecikme zamlarının tamamı</a:t>
                      </a:r>
                      <a:endParaRPr kumimoji="0" lang="tr-TR" sz="2800" b="0" i="0" u="none" strike="noStrike" cap="none" normalizeH="0" baseline="0" dirty="0">
                        <a:ln>
                          <a:noFill/>
                        </a:ln>
                        <a:solidFill>
                          <a:schemeClr val="tx1"/>
                        </a:solidFill>
                        <a:effectLst/>
                        <a:latin typeface="Times New Roman" pitchFamily="18" charset="0"/>
                        <a:cs typeface="Times New Roman" pitchFamily="18" charset="0"/>
                      </a:endParaRPr>
                    </a:p>
                  </a:txBody>
                  <a:tcPr marL="65250" marR="65250" marT="0" marB="0" anchor="ctr" horzOverflow="overflow">
                    <a:lnL>
                      <a:noFill/>
                    </a:lnL>
                    <a:lnR>
                      <a:noFill/>
                    </a:lnR>
                    <a:lnT>
                      <a:noFill/>
                    </a:lnT>
                    <a:lnB>
                      <a:noFill/>
                    </a:lnB>
                    <a:lnTlToBr>
                      <a:noFill/>
                    </a:lnTlToBr>
                    <a:lnBlToTr>
                      <a:noFill/>
                    </a:lnBlToTr>
                    <a:solidFill>
                      <a:srgbClr val="C3D69B"/>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84BF277A-CFF4-4867-8F91-9FDCA32A59F3}"/>
              </a:ext>
            </a:extLst>
          </p:cNvPr>
          <p:cNvSpPr>
            <a:spLocks noGrp="1"/>
          </p:cNvSpPr>
          <p:nvPr>
            <p:ph type="title"/>
          </p:nvPr>
        </p:nvSpPr>
        <p:spPr>
          <a:xfrm>
            <a:off x="457200" y="274638"/>
            <a:ext cx="8229600" cy="296862"/>
          </a:xfrm>
        </p:spPr>
        <p:txBody>
          <a:bodyPr rtlCol="0">
            <a:noAutofit/>
          </a:bodyPr>
          <a:lstStyle/>
          <a:p>
            <a:pPr eaLnBrk="1" fontAlgn="auto" hangingPunct="1">
              <a:spcAft>
                <a:spcPts val="0"/>
              </a:spcAft>
              <a:defRPr/>
            </a:pPr>
            <a:r>
              <a:rPr lang="tr-TR" sz="2400" b="1" u="sng" dirty="0">
                <a:solidFill>
                  <a:srgbClr val="C00000"/>
                </a:solidFill>
                <a:effectLst>
                  <a:outerShdw blurRad="38100" dist="38100" dir="2700000" algn="tl">
                    <a:srgbClr val="000000">
                      <a:alpha val="43137"/>
                    </a:srgbClr>
                  </a:outerShdw>
                </a:effectLst>
              </a:rPr>
              <a:t>KESİNLEŞMEMİŞ</a:t>
            </a:r>
            <a:r>
              <a:rPr lang="tr-TR" sz="2400" b="1" dirty="0">
                <a:solidFill>
                  <a:srgbClr val="C00000"/>
                </a:solidFill>
                <a:effectLst>
                  <a:outerShdw blurRad="38100" dist="38100" dir="2700000" algn="tl">
                    <a:srgbClr val="000000">
                      <a:alpha val="43137"/>
                    </a:srgbClr>
                  </a:outerShdw>
                </a:effectLst>
              </a:rPr>
              <a:t> ALACAKLAR (md.3)  </a:t>
            </a:r>
          </a:p>
        </p:txBody>
      </p:sp>
      <p:sp>
        <p:nvSpPr>
          <p:cNvPr id="23555" name="Rectangle 1">
            <a:extLst>
              <a:ext uri="{FF2B5EF4-FFF2-40B4-BE49-F238E27FC236}">
                <a16:creationId xmlns:a16="http://schemas.microsoft.com/office/drawing/2014/main" id="{038B6FD2-7A40-44E2-9B11-D826BFE2E56C}"/>
              </a:ext>
            </a:extLst>
          </p:cNvPr>
          <p:cNvSpPr>
            <a:spLocks noChangeArrowheads="1"/>
          </p:cNvSpPr>
          <p:nvPr/>
        </p:nvSpPr>
        <p:spPr bwMode="auto">
          <a:xfrm rot="10800000" flipV="1">
            <a:off x="428625" y="560656"/>
            <a:ext cx="828675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5085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000" b="1" dirty="0">
                <a:solidFill>
                  <a:srgbClr val="002060"/>
                </a:solidFill>
              </a:rPr>
              <a:t>İSTİNAF VEYA TEMYİZ SÜRELERİ GEÇMEMİŞ YA DA İTİRAZ/İSTİNAF VEYA TEMYİZ YOLUNA BAŞVURULMUŞ YA DA KARAR DÜZELTME TALEP SÜRESİ GEÇMEMİŞ VEYA KARAR DÜZELTME YOLUNA BAŞVURULMUŞ ALACAKLAR (MD. 3/2)</a:t>
            </a:r>
            <a:endParaRPr lang="tr-TR" altLang="tr-TR" dirty="0">
              <a:solidFill>
                <a:srgbClr val="002060"/>
              </a:solidFill>
              <a:latin typeface="Arial" panose="020B0604020202020204" pitchFamily="34" charset="0"/>
            </a:endParaRPr>
          </a:p>
        </p:txBody>
      </p:sp>
      <p:graphicFrame>
        <p:nvGraphicFramePr>
          <p:cNvPr id="6" name="5 Tablo">
            <a:extLst>
              <a:ext uri="{FF2B5EF4-FFF2-40B4-BE49-F238E27FC236}">
                <a16:creationId xmlns:a16="http://schemas.microsoft.com/office/drawing/2014/main" id="{60B15C04-547F-4E9C-A139-5F79465D2B3F}"/>
              </a:ext>
            </a:extLst>
          </p:cNvPr>
          <p:cNvGraphicFramePr>
            <a:graphicFrameLocks noGrp="1"/>
          </p:cNvGraphicFramePr>
          <p:nvPr>
            <p:extLst>
              <p:ext uri="{D42A27DB-BD31-4B8C-83A1-F6EECF244321}">
                <p14:modId xmlns:p14="http://schemas.microsoft.com/office/powerpoint/2010/main" val="1697162705"/>
              </p:ext>
            </p:extLst>
          </p:nvPr>
        </p:nvGraphicFramePr>
        <p:xfrm>
          <a:off x="214313" y="1785938"/>
          <a:ext cx="8715375" cy="4538663"/>
        </p:xfrm>
        <a:graphic>
          <a:graphicData uri="http://schemas.openxmlformats.org/drawingml/2006/table">
            <a:tbl>
              <a:tblPr/>
              <a:tblGrid>
                <a:gridCol w="2932112">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gridCol w="2887663">
                  <a:extLst>
                    <a:ext uri="{9D8B030D-6E8A-4147-A177-3AD203B41FA5}">
                      <a16:colId xmlns:a16="http://schemas.microsoft.com/office/drawing/2014/main" val="20002"/>
                    </a:ext>
                  </a:extLst>
                </a:gridCol>
              </a:tblGrid>
              <a:tr h="357188">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dirty="0">
                          <a:ln>
                            <a:noFill/>
                          </a:ln>
                          <a:solidFill>
                            <a:schemeClr val="bg1"/>
                          </a:solidFill>
                          <a:effectLst/>
                          <a:latin typeface="Calibri" pitchFamily="34" charset="0"/>
                          <a:cs typeface="Times New Roman" pitchFamily="18" charset="0"/>
                        </a:rPr>
                        <a:t>ALACAĞIN DURUMU</a:t>
                      </a:r>
                    </a:p>
                  </a:txBody>
                  <a:tcPr marL="53630" marR="53630" marT="0" marB="0" anchor="ctr" horzOverflow="overflow">
                    <a:lnL>
                      <a:noFill/>
                    </a:lnL>
                    <a:lnR>
                      <a:noFill/>
                    </a:lnR>
                    <a:lnT>
                      <a:noFill/>
                    </a:lnT>
                    <a:lnB>
                      <a:noFill/>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a:ln>
                            <a:noFill/>
                          </a:ln>
                          <a:solidFill>
                            <a:schemeClr val="bg1"/>
                          </a:solidFill>
                          <a:effectLst/>
                          <a:latin typeface="Calibri" pitchFamily="34" charset="0"/>
                          <a:cs typeface="Times New Roman" pitchFamily="18" charset="0"/>
                        </a:rPr>
                        <a:t>ASGARİ ÖDEME ŞARTI</a:t>
                      </a:r>
                    </a:p>
                  </a:txBody>
                  <a:tcPr marL="53630" marR="53630" marT="0" marB="0" anchor="ctr" horzOverflow="overflow">
                    <a:lnL>
                      <a:noFill/>
                    </a:lnL>
                    <a:lnR>
                      <a:noFill/>
                    </a:lnR>
                    <a:lnT>
                      <a:noFill/>
                    </a:lnT>
                    <a:lnB>
                      <a:noFill/>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a:ln>
                            <a:noFill/>
                          </a:ln>
                          <a:solidFill>
                            <a:schemeClr val="bg1"/>
                          </a:solidFill>
                          <a:effectLst/>
                          <a:latin typeface="Calibri" pitchFamily="34" charset="0"/>
                          <a:cs typeface="Times New Roman" pitchFamily="18" charset="0"/>
                        </a:rPr>
                        <a:t>TAHSİLİNDEN VAZGEÇİLEN KISIM</a:t>
                      </a:r>
                    </a:p>
                  </a:txBody>
                  <a:tcPr marL="53630" marR="53630" marT="0" marB="0" anchor="ctr" horzOverflow="overflow">
                    <a:lnL>
                      <a:noFill/>
                    </a:lnL>
                    <a:lnR>
                      <a:noFill/>
                    </a:lnR>
                    <a:lnT>
                      <a:noFill/>
                    </a:lnT>
                    <a:lnB>
                      <a:noFill/>
                    </a:lnB>
                    <a:lnTlToBr>
                      <a:noFill/>
                    </a:lnTlToBr>
                    <a:lnBlToTr>
                      <a:noFill/>
                    </a:lnBlToTr>
                    <a:solidFill>
                      <a:srgbClr val="984807"/>
                    </a:solidFill>
                  </a:tcPr>
                </a:tc>
                <a:extLst>
                  <a:ext uri="{0D108BD9-81ED-4DB2-BD59-A6C34878D82A}">
                    <a16:rowId xmlns:a16="http://schemas.microsoft.com/office/drawing/2014/main" val="10000"/>
                  </a:ext>
                </a:extLst>
              </a:tr>
              <a:tr h="1393825">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a:ln>
                            <a:noFill/>
                          </a:ln>
                          <a:solidFill>
                            <a:schemeClr val="tx1"/>
                          </a:solidFill>
                          <a:effectLst/>
                          <a:latin typeface="Calibri" pitchFamily="34" charset="0"/>
                          <a:cs typeface="Times New Roman" pitchFamily="18" charset="0"/>
                        </a:rPr>
                        <a:t>VERİLMİŞ EN SON KARARIN TERKİN KARARI OLMASI HALİNDE</a:t>
                      </a:r>
                    </a:p>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a:ln>
                            <a:noFill/>
                          </a:ln>
                          <a:solidFill>
                            <a:schemeClr val="tx1"/>
                          </a:solidFill>
                          <a:effectLst/>
                          <a:latin typeface="Calibri" pitchFamily="34" charset="0"/>
                          <a:cs typeface="Times New Roman" pitchFamily="18" charset="0"/>
                        </a:rPr>
                        <a:t>( MD. 3/2-a )</a:t>
                      </a:r>
                    </a:p>
                  </a:txBody>
                  <a:tcPr marL="53630" marR="53630" marT="0" marB="0" anchor="ctr" horzOverflow="overflow">
                    <a:lnL>
                      <a:noFill/>
                    </a:lnL>
                    <a:lnR>
                      <a:noFill/>
                    </a:lnR>
                    <a:lnT>
                      <a:noFill/>
                    </a:lnT>
                    <a:lnB>
                      <a:noFill/>
                    </a:lnB>
                    <a:lnTlToBr>
                      <a:noFill/>
                    </a:lnTlToBr>
                    <a:lnBlToTr>
                      <a:noFill/>
                    </a:lnBlToTr>
                    <a:solidFill>
                      <a:srgbClr val="C6D9F1"/>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400" b="0" i="0" u="none" strike="noStrike" cap="none" normalizeH="0" baseline="0" dirty="0">
                          <a:ln>
                            <a:noFill/>
                          </a:ln>
                          <a:solidFill>
                            <a:schemeClr val="tx1"/>
                          </a:solidFill>
                          <a:effectLst/>
                          <a:latin typeface="Calibri" pitchFamily="34" charset="0"/>
                          <a:cs typeface="Times New Roman" pitchFamily="18" charset="0"/>
                        </a:rPr>
                        <a:t>Vergilerin </a:t>
                      </a:r>
                      <a:r>
                        <a:rPr kumimoji="0" lang="tr-TR" sz="1400" b="1" i="0" u="none" strike="noStrike" cap="none" normalizeH="0" baseline="0" dirty="0">
                          <a:ln>
                            <a:noFill/>
                          </a:ln>
                          <a:solidFill>
                            <a:schemeClr val="tx1"/>
                          </a:solidFill>
                          <a:effectLst/>
                          <a:latin typeface="Calibri" pitchFamily="34" charset="0"/>
                          <a:cs typeface="Times New Roman" pitchFamily="18" charset="0"/>
                        </a:rPr>
                        <a:t>% 10’u</a:t>
                      </a:r>
                      <a:r>
                        <a:rPr kumimoji="0" lang="tr-TR" sz="1400" b="0" i="0" u="none" strike="noStrike" cap="none" normalizeH="0" baseline="0" dirty="0">
                          <a:ln>
                            <a:noFill/>
                          </a:ln>
                          <a:solidFill>
                            <a:schemeClr val="tx1"/>
                          </a:solidFill>
                          <a:effectLst/>
                          <a:latin typeface="Calibri" pitchFamily="34" charset="0"/>
                          <a:cs typeface="Times New Roman" pitchFamily="18" charset="0"/>
                        </a:rPr>
                        <a:t> ile Kanunun yayımlandığı tarihe kadar </a:t>
                      </a:r>
                      <a:r>
                        <a:rPr kumimoji="0" lang="tr-TR" sz="1400" b="0" i="0" u="none" strike="noStrike" cap="none" normalizeH="0" baseline="0" dirty="0" err="1">
                          <a:ln>
                            <a:noFill/>
                          </a:ln>
                          <a:solidFill>
                            <a:schemeClr val="tx1"/>
                          </a:solidFill>
                          <a:effectLst/>
                          <a:latin typeface="Calibri" pitchFamily="34" charset="0"/>
                          <a:cs typeface="Times New Roman" pitchFamily="18" charset="0"/>
                        </a:rPr>
                        <a:t>Yİ</a:t>
                      </a:r>
                      <a:r>
                        <a:rPr kumimoji="0" lang="tr-TR" sz="1400" b="0" i="0" u="none" strike="noStrike" cap="none" normalizeH="0" baseline="0" dirty="0">
                          <a:ln>
                            <a:noFill/>
                          </a:ln>
                          <a:solidFill>
                            <a:schemeClr val="tx1"/>
                          </a:solidFill>
                          <a:effectLst/>
                          <a:latin typeface="Calibri" pitchFamily="34" charset="0"/>
                          <a:cs typeface="Times New Roman" pitchFamily="18" charset="0"/>
                        </a:rPr>
                        <a:t> ÜFE aylık oranı esas alınarak bu tutar üzerinden hesaplanacak tutar</a:t>
                      </a:r>
                    </a:p>
                  </a:txBody>
                  <a:tcPr marL="53630" marR="53630" marT="0" marB="0" anchor="ctr" horzOverflow="overflow">
                    <a:lnL>
                      <a:noFill/>
                    </a:lnL>
                    <a:lnR>
                      <a:noFill/>
                    </a:lnR>
                    <a:lnT>
                      <a:noFill/>
                    </a:lnT>
                    <a:lnB>
                      <a:noFill/>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400" b="0" i="0" u="none" strike="noStrike" cap="none" normalizeH="0" baseline="0" dirty="0">
                          <a:ln>
                            <a:noFill/>
                          </a:ln>
                          <a:solidFill>
                            <a:schemeClr val="tx1"/>
                          </a:solidFill>
                          <a:effectLst/>
                          <a:latin typeface="Calibri" pitchFamily="34" charset="0"/>
                          <a:cs typeface="Times New Roman" pitchFamily="18" charset="0"/>
                        </a:rPr>
                        <a:t>Vergilerin % 90’ı ile bunlara bağlı faiz, gecikme faizi, gecikme zammı ve asla bağlı olarak kesilen vergi cezaları/idari para cezaları ile bu cezalara bağlı gecikme zamlarının tamamı</a:t>
                      </a:r>
                    </a:p>
                  </a:txBody>
                  <a:tcPr marL="53630" marR="53630" marT="0" marB="0" anchor="ctr" horzOverflow="overflow">
                    <a:lnL>
                      <a:noFill/>
                    </a:lnL>
                    <a:lnR>
                      <a:noFill/>
                    </a:lnR>
                    <a:lnT>
                      <a:noFill/>
                    </a:lnT>
                    <a:lnB>
                      <a:noFill/>
                    </a:lnB>
                    <a:lnTlToBr>
                      <a:noFill/>
                    </a:lnTlToBr>
                    <a:lnBlToTr>
                      <a:noFill/>
                    </a:lnBlToTr>
                    <a:solidFill>
                      <a:srgbClr val="FCD5B5"/>
                    </a:solidFill>
                  </a:tcPr>
                </a:tc>
                <a:extLst>
                  <a:ext uri="{0D108BD9-81ED-4DB2-BD59-A6C34878D82A}">
                    <a16:rowId xmlns:a16="http://schemas.microsoft.com/office/drawing/2014/main" val="10001"/>
                  </a:ext>
                </a:extLst>
              </a:tr>
              <a:tr h="1393825">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dirty="0">
                          <a:ln>
                            <a:noFill/>
                          </a:ln>
                          <a:solidFill>
                            <a:schemeClr val="tx1"/>
                          </a:solidFill>
                          <a:effectLst/>
                          <a:latin typeface="Calibri" pitchFamily="34" charset="0"/>
                          <a:cs typeface="Times New Roman" pitchFamily="18" charset="0"/>
                        </a:rPr>
                        <a:t>VERİLMİŞ EN SON KARARIN TASDİK VEYA </a:t>
                      </a:r>
                      <a:r>
                        <a:rPr kumimoji="0" lang="tr-TR" sz="1600" b="1" i="0" u="none" strike="noStrike" cap="none" normalizeH="0" baseline="0" dirty="0" err="1">
                          <a:ln>
                            <a:noFill/>
                          </a:ln>
                          <a:solidFill>
                            <a:schemeClr val="tx1"/>
                          </a:solidFill>
                          <a:effectLst/>
                          <a:latin typeface="Calibri" pitchFamily="34" charset="0"/>
                          <a:cs typeface="Times New Roman" pitchFamily="18" charset="0"/>
                        </a:rPr>
                        <a:t>TADİLEN</a:t>
                      </a:r>
                      <a:r>
                        <a:rPr kumimoji="0" lang="tr-TR" sz="1600" b="1" i="0" u="none" strike="noStrike" cap="none" normalizeH="0" baseline="0" dirty="0">
                          <a:ln>
                            <a:noFill/>
                          </a:ln>
                          <a:solidFill>
                            <a:schemeClr val="tx1"/>
                          </a:solidFill>
                          <a:effectLst/>
                          <a:latin typeface="Calibri" pitchFamily="34" charset="0"/>
                          <a:cs typeface="Times New Roman" pitchFamily="18" charset="0"/>
                        </a:rPr>
                        <a:t> TASDİK KARARI OLMASI HALİNDE</a:t>
                      </a:r>
                    </a:p>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dirty="0">
                          <a:ln>
                            <a:noFill/>
                          </a:ln>
                          <a:solidFill>
                            <a:schemeClr val="tx1"/>
                          </a:solidFill>
                          <a:effectLst/>
                          <a:latin typeface="Calibri" pitchFamily="34" charset="0"/>
                          <a:cs typeface="Times New Roman" pitchFamily="18" charset="0"/>
                        </a:rPr>
                        <a:t>( MD. 3/2-b )</a:t>
                      </a:r>
                    </a:p>
                  </a:txBody>
                  <a:tcPr marL="53630" marR="53630" marT="0" marB="0" anchor="ctr" horzOverflow="overflow">
                    <a:lnL>
                      <a:noFill/>
                    </a:lnL>
                    <a:lnR>
                      <a:noFill/>
                    </a:lnR>
                    <a:lnT>
                      <a:noFill/>
                    </a:lnT>
                    <a:lnB>
                      <a:noFill/>
                    </a:lnB>
                    <a:lnTlToBr>
                      <a:noFill/>
                    </a:lnTlToBr>
                    <a:lnBlToTr>
                      <a:noFill/>
                    </a:lnBlToTr>
                    <a:solidFill>
                      <a:srgbClr val="8EB4E3"/>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400" b="0" i="0" u="none" strike="noStrike" cap="none" normalizeH="0" baseline="0" dirty="0">
                          <a:ln>
                            <a:noFill/>
                          </a:ln>
                          <a:solidFill>
                            <a:schemeClr val="tx1"/>
                          </a:solidFill>
                          <a:effectLst/>
                          <a:latin typeface="Calibri" pitchFamily="34" charset="0"/>
                          <a:cs typeface="Times New Roman" pitchFamily="18" charset="0"/>
                        </a:rPr>
                        <a:t>Tasdik edilen vergilerin tamamı ile Kanunun yayımlandığı tarihe kadar </a:t>
                      </a:r>
                      <a:r>
                        <a:rPr kumimoji="0" lang="tr-TR" sz="1400" b="0" i="0" u="none" strike="noStrike" cap="none" normalizeH="0" baseline="0" dirty="0" err="1">
                          <a:ln>
                            <a:noFill/>
                          </a:ln>
                          <a:solidFill>
                            <a:schemeClr val="tx1"/>
                          </a:solidFill>
                          <a:effectLst/>
                          <a:latin typeface="Calibri" pitchFamily="34" charset="0"/>
                          <a:cs typeface="Times New Roman" pitchFamily="18" charset="0"/>
                        </a:rPr>
                        <a:t>Yİ</a:t>
                      </a:r>
                      <a:r>
                        <a:rPr kumimoji="0" lang="tr-TR" sz="1400" b="0" i="0" u="none" strike="noStrike" cap="none" normalizeH="0" baseline="0" dirty="0">
                          <a:ln>
                            <a:noFill/>
                          </a:ln>
                          <a:solidFill>
                            <a:schemeClr val="tx1"/>
                          </a:solidFill>
                          <a:effectLst/>
                          <a:latin typeface="Calibri" pitchFamily="34" charset="0"/>
                          <a:cs typeface="Times New Roman" pitchFamily="18" charset="0"/>
                        </a:rPr>
                        <a:t> ÜFE aylık oranı esas alınarak bu tutar üzerinden hesaplanacak tutar</a:t>
                      </a:r>
                    </a:p>
                  </a:txBody>
                  <a:tcPr marL="53630" marR="53630" marT="0" marB="0" anchor="ctr" horzOverflow="overflow">
                    <a:lnL>
                      <a:noFill/>
                    </a:lnL>
                    <a:lnR>
                      <a:noFill/>
                    </a:lnR>
                    <a:lnT>
                      <a:noFill/>
                    </a:lnT>
                    <a:lnB>
                      <a:noFill/>
                    </a:lnB>
                    <a:lnTlToBr>
                      <a:noFill/>
                    </a:lnTlToBr>
                    <a:lnBlToTr>
                      <a:noFill/>
                    </a:lnBlToTr>
                    <a:solidFill>
                      <a:srgbClr val="C3D69B"/>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400" b="0" i="0" u="none" strike="noStrike" cap="none" normalizeH="0" baseline="0">
                          <a:ln>
                            <a:noFill/>
                          </a:ln>
                          <a:solidFill>
                            <a:schemeClr val="tx1"/>
                          </a:solidFill>
                          <a:effectLst/>
                          <a:latin typeface="Calibri" pitchFamily="34" charset="0"/>
                          <a:cs typeface="Times New Roman" pitchFamily="18" charset="0"/>
                        </a:rPr>
                        <a:t>Tasdik edilen vergilere bağlı faiz, gecikme faizi, gecikme zammı ve asla bağlı olarak kesilen vergi cezaları/idari para cezaları ile bu cezalara bağlı gecikme zamlarının tamamı</a:t>
                      </a:r>
                    </a:p>
                  </a:txBody>
                  <a:tcPr marL="53630" marR="53630" marT="0" marB="0" anchor="ctr" horzOverflow="overflow">
                    <a:lnL>
                      <a:noFill/>
                    </a:lnL>
                    <a:lnR>
                      <a:noFill/>
                    </a:lnR>
                    <a:lnT>
                      <a:noFill/>
                    </a:lnT>
                    <a:lnB>
                      <a:noFill/>
                    </a:lnB>
                    <a:lnTlToBr>
                      <a:noFill/>
                    </a:lnTlToBr>
                    <a:lnBlToTr>
                      <a:noFill/>
                    </a:lnBlToTr>
                    <a:solidFill>
                      <a:srgbClr val="FAC090"/>
                    </a:solidFill>
                  </a:tcPr>
                </a:tc>
                <a:extLst>
                  <a:ext uri="{0D108BD9-81ED-4DB2-BD59-A6C34878D82A}">
                    <a16:rowId xmlns:a16="http://schemas.microsoft.com/office/drawing/2014/main" val="10002"/>
                  </a:ext>
                </a:extLst>
              </a:tr>
              <a:tr h="1393825">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a:ln>
                            <a:noFill/>
                          </a:ln>
                          <a:solidFill>
                            <a:schemeClr val="tx1"/>
                          </a:solidFill>
                          <a:effectLst/>
                          <a:latin typeface="Calibri" pitchFamily="34" charset="0"/>
                          <a:cs typeface="Times New Roman" pitchFamily="18" charset="0"/>
                        </a:rPr>
                        <a:t>VERİLMİŞ EN SON KARARIN BOZMA KARARI OLMASI HALİNDE</a:t>
                      </a:r>
                    </a:p>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a:ln>
                            <a:noFill/>
                          </a:ln>
                          <a:solidFill>
                            <a:schemeClr val="tx1"/>
                          </a:solidFill>
                          <a:effectLst/>
                          <a:latin typeface="Calibri" pitchFamily="34" charset="0"/>
                          <a:cs typeface="Times New Roman" pitchFamily="18" charset="0"/>
                        </a:rPr>
                        <a:t>( MD. 3/2-b )</a:t>
                      </a:r>
                    </a:p>
                  </a:txBody>
                  <a:tcPr marL="53630" marR="53630" marT="0" marB="0" anchor="ctr" horzOverflow="overflow">
                    <a:lnL>
                      <a:noFill/>
                    </a:lnL>
                    <a:lnR>
                      <a:noFill/>
                    </a:lnR>
                    <a:lnT>
                      <a:noFill/>
                    </a:lnT>
                    <a:lnB>
                      <a:noFill/>
                    </a:lnB>
                    <a:lnTlToBr>
                      <a:noFill/>
                    </a:lnTlToBr>
                    <a:lnBlToTr>
                      <a:noFill/>
                    </a:lnBlToTr>
                    <a:solidFill>
                      <a:srgbClr val="C6D9F1"/>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400" b="0" i="0" u="none" strike="noStrike" cap="none" normalizeH="0" baseline="0" dirty="0">
                          <a:ln>
                            <a:noFill/>
                          </a:ln>
                          <a:solidFill>
                            <a:schemeClr val="tx1"/>
                          </a:solidFill>
                          <a:effectLst/>
                          <a:latin typeface="Calibri" pitchFamily="34" charset="0"/>
                          <a:cs typeface="Times New Roman" pitchFamily="18" charset="0"/>
                        </a:rPr>
                        <a:t>Vergilerin </a:t>
                      </a:r>
                      <a:r>
                        <a:rPr kumimoji="0" lang="tr-TR" sz="1400" b="1" i="0" u="none" strike="noStrike" cap="none" normalizeH="0" baseline="0" dirty="0">
                          <a:ln>
                            <a:noFill/>
                          </a:ln>
                          <a:solidFill>
                            <a:schemeClr val="tx1"/>
                          </a:solidFill>
                          <a:effectLst/>
                          <a:latin typeface="Calibri" pitchFamily="34" charset="0"/>
                          <a:cs typeface="Times New Roman" pitchFamily="18" charset="0"/>
                        </a:rPr>
                        <a:t>% 50 </a:t>
                      </a:r>
                      <a:r>
                        <a:rPr kumimoji="0" lang="tr-TR" sz="1400" b="0" i="0" u="none" strike="noStrike" cap="none" normalizeH="0" baseline="0" dirty="0">
                          <a:ln>
                            <a:noFill/>
                          </a:ln>
                          <a:solidFill>
                            <a:schemeClr val="tx1"/>
                          </a:solidFill>
                          <a:effectLst/>
                          <a:latin typeface="Calibri" pitchFamily="34" charset="0"/>
                          <a:cs typeface="Times New Roman" pitchFamily="18" charset="0"/>
                        </a:rPr>
                        <a:t>si ile Kanunun yayımlandığı tarihe kadar ÜFE aylık oranı esas alınarak bu tutar üzerinden hesaplanacak tutar</a:t>
                      </a:r>
                    </a:p>
                  </a:txBody>
                  <a:tcPr marL="53630" marR="53630" marT="0" marB="0" anchor="ctr" horzOverflow="overflow">
                    <a:lnL>
                      <a:noFill/>
                    </a:lnL>
                    <a:lnR>
                      <a:noFill/>
                    </a:lnR>
                    <a:lnT>
                      <a:noFill/>
                    </a:lnT>
                    <a:lnB>
                      <a:noFill/>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400" b="0" i="0" u="none" strike="noStrike" cap="none" normalizeH="0" baseline="0" dirty="0">
                          <a:ln>
                            <a:noFill/>
                          </a:ln>
                          <a:solidFill>
                            <a:schemeClr val="tx1"/>
                          </a:solidFill>
                          <a:effectLst/>
                          <a:latin typeface="Calibri" pitchFamily="34" charset="0"/>
                          <a:cs typeface="Times New Roman" pitchFamily="18" charset="0"/>
                        </a:rPr>
                        <a:t>Vergilerin % 50’si ile bunlara bağlı faiz, gecikme faizi, gecikme zammı ve asla bağlı olarak kesilen vergi cezaları/idari para cezaları ile bu cezalara bağlı gecikme zamlarının tamamı</a:t>
                      </a:r>
                    </a:p>
                  </a:txBody>
                  <a:tcPr marL="53630" marR="53630" marT="0" marB="0" anchor="ctr" horzOverflow="overflow">
                    <a:lnL>
                      <a:noFill/>
                    </a:lnL>
                    <a:lnR>
                      <a:noFill/>
                    </a:lnR>
                    <a:lnT>
                      <a:noFill/>
                    </a:lnT>
                    <a:lnB>
                      <a:noFill/>
                    </a:lnB>
                    <a:lnTlToBr>
                      <a:noFill/>
                    </a:lnTlToBr>
                    <a:lnBlToTr>
                      <a:noFill/>
                    </a:lnBlToTr>
                    <a:solidFill>
                      <a:srgbClr val="FCD5B5"/>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1AA687E3-F557-4E53-9DF6-3D769077E503}"/>
              </a:ext>
            </a:extLst>
          </p:cNvPr>
          <p:cNvSpPr>
            <a:spLocks noGrp="1"/>
          </p:cNvSpPr>
          <p:nvPr>
            <p:ph type="title"/>
          </p:nvPr>
        </p:nvSpPr>
        <p:spPr>
          <a:xfrm>
            <a:off x="457200" y="274638"/>
            <a:ext cx="8229600" cy="296862"/>
          </a:xfrm>
        </p:spPr>
        <p:txBody>
          <a:bodyPr rtlCol="0">
            <a:noAutofit/>
          </a:bodyPr>
          <a:lstStyle/>
          <a:p>
            <a:pPr eaLnBrk="1" fontAlgn="auto" hangingPunct="1">
              <a:spcAft>
                <a:spcPts val="0"/>
              </a:spcAft>
              <a:defRPr/>
            </a:pPr>
            <a:r>
              <a:rPr lang="tr-TR" sz="2400" b="1" u="sng" dirty="0">
                <a:solidFill>
                  <a:srgbClr val="C00000"/>
                </a:solidFill>
                <a:effectLst>
                  <a:outerShdw blurRad="38100" dist="38100" dir="2700000" algn="tl">
                    <a:srgbClr val="000000">
                      <a:alpha val="43137"/>
                    </a:srgbClr>
                  </a:outerShdw>
                </a:effectLst>
              </a:rPr>
              <a:t>KESİNLEŞMEMİŞ</a:t>
            </a:r>
            <a:r>
              <a:rPr lang="tr-TR" sz="2400" b="1" dirty="0">
                <a:solidFill>
                  <a:srgbClr val="C00000"/>
                </a:solidFill>
                <a:effectLst>
                  <a:outerShdw blurRad="38100" dist="38100" dir="2700000" algn="tl">
                    <a:srgbClr val="000000">
                      <a:alpha val="43137"/>
                    </a:srgbClr>
                  </a:outerShdw>
                </a:effectLst>
              </a:rPr>
              <a:t> ALACAKLAR (md.3)  </a:t>
            </a:r>
          </a:p>
        </p:txBody>
      </p:sp>
      <p:sp>
        <p:nvSpPr>
          <p:cNvPr id="24579" name="Rectangle 1">
            <a:extLst>
              <a:ext uri="{FF2B5EF4-FFF2-40B4-BE49-F238E27FC236}">
                <a16:creationId xmlns:a16="http://schemas.microsoft.com/office/drawing/2014/main" id="{F9A3C32F-693A-44E3-9C1B-D417B63A6D0A}"/>
              </a:ext>
            </a:extLst>
          </p:cNvPr>
          <p:cNvSpPr>
            <a:spLocks noChangeArrowheads="1"/>
          </p:cNvSpPr>
          <p:nvPr/>
        </p:nvSpPr>
        <p:spPr bwMode="auto">
          <a:xfrm rot="10800000" flipV="1">
            <a:off x="428625" y="714375"/>
            <a:ext cx="82867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5085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000" b="1">
                <a:solidFill>
                  <a:srgbClr val="002060"/>
                </a:solidFill>
              </a:rPr>
              <a:t>İTİRAZ VEYA TEMYİZ SÜRELERİ GEÇMEMİŞ YA DA İTİRAZ VEYA TEMYİZ YOLUNA BAŞVURULMUŞ YA DA KARAR DÜZELTME TALEP SÜRESİ GEÇMEMİŞ VEYA KARAR DÜZELTME YOLUNA BAŞVURULMUŞ ALACAKLAR (MD. 3/2)</a:t>
            </a:r>
            <a:endParaRPr lang="tr-TR" altLang="tr-TR">
              <a:solidFill>
                <a:srgbClr val="002060"/>
              </a:solidFill>
              <a:latin typeface="Arial" panose="020B0604020202020204" pitchFamily="34" charset="0"/>
            </a:endParaRPr>
          </a:p>
        </p:txBody>
      </p:sp>
      <p:graphicFrame>
        <p:nvGraphicFramePr>
          <p:cNvPr id="6" name="5 Tablo">
            <a:extLst>
              <a:ext uri="{FF2B5EF4-FFF2-40B4-BE49-F238E27FC236}">
                <a16:creationId xmlns:a16="http://schemas.microsoft.com/office/drawing/2014/main" id="{34B2F53D-2DD5-4932-9ADE-CABF968ED43F}"/>
              </a:ext>
            </a:extLst>
          </p:cNvPr>
          <p:cNvGraphicFramePr>
            <a:graphicFrameLocks noGrp="1"/>
          </p:cNvGraphicFramePr>
          <p:nvPr/>
        </p:nvGraphicFramePr>
        <p:xfrm>
          <a:off x="214313" y="1785938"/>
          <a:ext cx="8715375" cy="4573588"/>
        </p:xfrm>
        <a:graphic>
          <a:graphicData uri="http://schemas.openxmlformats.org/drawingml/2006/table">
            <a:tbl>
              <a:tblPr/>
              <a:tblGrid>
                <a:gridCol w="2932112">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gridCol w="2887663">
                  <a:extLst>
                    <a:ext uri="{9D8B030D-6E8A-4147-A177-3AD203B41FA5}">
                      <a16:colId xmlns:a16="http://schemas.microsoft.com/office/drawing/2014/main" val="20002"/>
                    </a:ext>
                  </a:extLst>
                </a:gridCol>
              </a:tblGrid>
              <a:tr h="463550">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dirty="0">
                          <a:ln>
                            <a:noFill/>
                          </a:ln>
                          <a:solidFill>
                            <a:schemeClr val="bg1"/>
                          </a:solidFill>
                          <a:effectLst/>
                          <a:latin typeface="Calibri" pitchFamily="34" charset="0"/>
                          <a:cs typeface="Times New Roman" pitchFamily="18" charset="0"/>
                        </a:rPr>
                        <a:t>ALACAĞIN DURUMU</a:t>
                      </a:r>
                    </a:p>
                  </a:txBody>
                  <a:tcPr marL="53630" marR="53630" marT="0" marB="0" anchor="ctr" horzOverflow="overflow">
                    <a:lnL>
                      <a:noFill/>
                    </a:lnL>
                    <a:lnR>
                      <a:noFill/>
                    </a:lnR>
                    <a:lnT>
                      <a:noFill/>
                    </a:lnT>
                    <a:lnB>
                      <a:noFill/>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a:ln>
                            <a:noFill/>
                          </a:ln>
                          <a:solidFill>
                            <a:schemeClr val="bg1"/>
                          </a:solidFill>
                          <a:effectLst/>
                          <a:latin typeface="Calibri" pitchFamily="34" charset="0"/>
                          <a:cs typeface="Times New Roman" pitchFamily="18" charset="0"/>
                        </a:rPr>
                        <a:t>ASGARİ ÖDEME ŞARTI</a:t>
                      </a:r>
                    </a:p>
                  </a:txBody>
                  <a:tcPr marL="53630" marR="53630" marT="0" marB="0" anchor="ctr" horzOverflow="overflow">
                    <a:lnL>
                      <a:noFill/>
                    </a:lnL>
                    <a:lnR>
                      <a:noFill/>
                    </a:lnR>
                    <a:lnT>
                      <a:noFill/>
                    </a:lnT>
                    <a:lnB>
                      <a:noFill/>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a:ln>
                            <a:noFill/>
                          </a:ln>
                          <a:solidFill>
                            <a:schemeClr val="bg1"/>
                          </a:solidFill>
                          <a:effectLst/>
                          <a:latin typeface="Calibri" pitchFamily="34" charset="0"/>
                          <a:cs typeface="Times New Roman" pitchFamily="18" charset="0"/>
                        </a:rPr>
                        <a:t>TAHSİLİNDEN VAZGEÇİLEN KISIM</a:t>
                      </a:r>
                    </a:p>
                  </a:txBody>
                  <a:tcPr marL="53630" marR="53630" marT="0" marB="0" anchor="ctr" horzOverflow="overflow">
                    <a:lnL>
                      <a:noFill/>
                    </a:lnL>
                    <a:lnR>
                      <a:noFill/>
                    </a:lnR>
                    <a:lnT>
                      <a:noFill/>
                    </a:lnT>
                    <a:lnB>
                      <a:noFill/>
                    </a:lnB>
                    <a:lnTlToBr>
                      <a:noFill/>
                    </a:lnTlToBr>
                    <a:lnBlToTr>
                      <a:noFill/>
                    </a:lnBlToTr>
                    <a:solidFill>
                      <a:srgbClr val="984807"/>
                    </a:solidFill>
                  </a:tcPr>
                </a:tc>
                <a:extLst>
                  <a:ext uri="{0D108BD9-81ED-4DB2-BD59-A6C34878D82A}">
                    <a16:rowId xmlns:a16="http://schemas.microsoft.com/office/drawing/2014/main" val="10000"/>
                  </a:ext>
                </a:extLst>
              </a:tr>
              <a:tr h="1897063">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a:ln>
                            <a:noFill/>
                          </a:ln>
                          <a:solidFill>
                            <a:schemeClr val="tx1"/>
                          </a:solidFill>
                          <a:effectLst/>
                          <a:latin typeface="Calibri" pitchFamily="34" charset="0"/>
                          <a:cs typeface="Times New Roman" pitchFamily="18" charset="0"/>
                        </a:rPr>
                        <a:t>VERİLMİŞ EN SON KARARIN KISMEN ONAMA KISMEN BOZMA KARARI OLMASI HALİNDE, ONANAN KISIM İÇİN</a:t>
                      </a:r>
                      <a:endParaRPr kumimoji="0" lang="tr-TR" sz="18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a:ln>
                            <a:noFill/>
                          </a:ln>
                          <a:solidFill>
                            <a:schemeClr val="tx1"/>
                          </a:solidFill>
                          <a:effectLst/>
                          <a:latin typeface="Calibri" pitchFamily="34" charset="0"/>
                          <a:cs typeface="Times New Roman" pitchFamily="18" charset="0"/>
                        </a:rPr>
                        <a:t>( MD. 3/2-b )</a:t>
                      </a:r>
                      <a:endParaRPr kumimoji="0" lang="tr-TR" sz="1800" b="1"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6D9F1"/>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0" i="0" u="none" strike="noStrike" cap="none" normalizeH="0" baseline="0" dirty="0">
                          <a:ln>
                            <a:noFill/>
                          </a:ln>
                          <a:solidFill>
                            <a:schemeClr val="tx1"/>
                          </a:solidFill>
                          <a:effectLst/>
                          <a:latin typeface="Calibri" pitchFamily="34" charset="0"/>
                          <a:cs typeface="Times New Roman" pitchFamily="18" charset="0"/>
                        </a:rPr>
                        <a:t>Onanan vergilerin/gümrük vergilerinin  tamamı ile Kanunun yayımlandığı tarihe kadar ÜFE aylık oranı esas alınarak bu tutar üzerinden hesaplanacak tutar</a:t>
                      </a: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0" i="0" u="none" strike="noStrike" cap="none" normalizeH="0" baseline="0">
                          <a:ln>
                            <a:noFill/>
                          </a:ln>
                          <a:solidFill>
                            <a:schemeClr val="tx1"/>
                          </a:solidFill>
                          <a:effectLst/>
                          <a:latin typeface="Calibri" pitchFamily="34" charset="0"/>
                          <a:cs typeface="Times New Roman" pitchFamily="18" charset="0"/>
                        </a:rPr>
                        <a:t>Onanan vergilerin/gümrük vergilerine bağlı faiz, gecikme faizi, gecikme zammı ve asla bağlı olarak kesilen vergi cezaları/idari para cezaları ile bu cezalara bağlı gecikme zamlarının tamamı</a:t>
                      </a: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FCD5B5"/>
                    </a:solidFill>
                  </a:tcPr>
                </a:tc>
                <a:extLst>
                  <a:ext uri="{0D108BD9-81ED-4DB2-BD59-A6C34878D82A}">
                    <a16:rowId xmlns:a16="http://schemas.microsoft.com/office/drawing/2014/main" val="10001"/>
                  </a:ext>
                </a:extLst>
              </a:tr>
              <a:tr h="2212975">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a:ln>
                            <a:noFill/>
                          </a:ln>
                          <a:solidFill>
                            <a:schemeClr val="tx1"/>
                          </a:solidFill>
                          <a:effectLst/>
                          <a:latin typeface="Calibri" pitchFamily="34" charset="0"/>
                          <a:cs typeface="Times New Roman" pitchFamily="18" charset="0"/>
                        </a:rPr>
                        <a:t>VERİLMİŞ EN SON KARARIN KISMEN ONAMAİ KISMEN BOZMA KARARI OLMASI HALİNDE, BOZULAN KISIM İÇİN</a:t>
                      </a:r>
                      <a:endParaRPr kumimoji="0" lang="tr-TR" sz="18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a:ln>
                            <a:noFill/>
                          </a:ln>
                          <a:solidFill>
                            <a:schemeClr val="tx1"/>
                          </a:solidFill>
                          <a:effectLst/>
                          <a:latin typeface="Calibri" pitchFamily="34" charset="0"/>
                          <a:cs typeface="Times New Roman" pitchFamily="18" charset="0"/>
                        </a:rPr>
                        <a:t> ( MD. 3/2-b )</a:t>
                      </a:r>
                      <a:endParaRPr kumimoji="0" lang="tr-TR" sz="1800" b="1"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8EB4E3"/>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0" i="0" u="none" strike="noStrike" cap="none" normalizeH="0" baseline="0" dirty="0">
                          <a:ln>
                            <a:noFill/>
                          </a:ln>
                          <a:solidFill>
                            <a:schemeClr val="tx1"/>
                          </a:solidFill>
                          <a:effectLst/>
                          <a:latin typeface="Calibri" pitchFamily="34" charset="0"/>
                          <a:cs typeface="Times New Roman" pitchFamily="18" charset="0"/>
                        </a:rPr>
                        <a:t>Bozulan vergilerin/gümrük vergilerinin % 50 si ile ÜFE aylık oranı esas alınarak bu tutar üzerinden hesaplanacak tutar</a:t>
                      </a: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3D69B"/>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0" i="0" u="none" strike="noStrike" cap="none" normalizeH="0" baseline="0">
                          <a:ln>
                            <a:noFill/>
                          </a:ln>
                          <a:solidFill>
                            <a:schemeClr val="tx1"/>
                          </a:solidFill>
                          <a:effectLst/>
                          <a:latin typeface="Calibri" pitchFamily="34" charset="0"/>
                          <a:cs typeface="Times New Roman" pitchFamily="18" charset="0"/>
                        </a:rPr>
                        <a:t>Bozulan vergilerin/gümrük vergilerinin % 50’si ile bunlara bağlı faiz, gecikme faizi, gecikme zammı ve asla bağlı olarak kesilen vergi cezaları/idari para cezaları ile bu cezalara bağlı gecikme zamlarının tamamı</a:t>
                      </a: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FAC090"/>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73CAC841-CA4D-4DAD-A3E6-FD91C97BC6E0}"/>
              </a:ext>
            </a:extLst>
          </p:cNvPr>
          <p:cNvSpPr>
            <a:spLocks noGrp="1"/>
          </p:cNvSpPr>
          <p:nvPr>
            <p:ph type="title"/>
          </p:nvPr>
        </p:nvSpPr>
        <p:spPr>
          <a:xfrm>
            <a:off x="457200" y="274638"/>
            <a:ext cx="8229600" cy="296862"/>
          </a:xfrm>
        </p:spPr>
        <p:txBody>
          <a:bodyPr rtlCol="0">
            <a:noAutofit/>
          </a:bodyPr>
          <a:lstStyle/>
          <a:p>
            <a:pPr eaLnBrk="1" fontAlgn="auto" hangingPunct="1">
              <a:spcAft>
                <a:spcPts val="0"/>
              </a:spcAft>
              <a:defRPr/>
            </a:pPr>
            <a:r>
              <a:rPr lang="tr-TR" sz="2400" b="1" u="sng" dirty="0">
                <a:solidFill>
                  <a:srgbClr val="C00000"/>
                </a:solidFill>
                <a:effectLst>
                  <a:outerShdw blurRad="38100" dist="38100" dir="2700000" algn="tl">
                    <a:srgbClr val="000000">
                      <a:alpha val="43137"/>
                    </a:srgbClr>
                  </a:outerShdw>
                </a:effectLst>
              </a:rPr>
              <a:t>KESİNLEŞMEMİŞ</a:t>
            </a:r>
            <a:r>
              <a:rPr lang="tr-TR" sz="2400" b="1" dirty="0">
                <a:solidFill>
                  <a:srgbClr val="C00000"/>
                </a:solidFill>
                <a:effectLst>
                  <a:outerShdw blurRad="38100" dist="38100" dir="2700000" algn="tl">
                    <a:srgbClr val="000000">
                      <a:alpha val="43137"/>
                    </a:srgbClr>
                  </a:outerShdw>
                </a:effectLst>
              </a:rPr>
              <a:t> ALACAKLAR (md.3)  </a:t>
            </a:r>
          </a:p>
        </p:txBody>
      </p:sp>
      <p:sp>
        <p:nvSpPr>
          <p:cNvPr id="25603" name="Rectangle 1">
            <a:extLst>
              <a:ext uri="{FF2B5EF4-FFF2-40B4-BE49-F238E27FC236}">
                <a16:creationId xmlns:a16="http://schemas.microsoft.com/office/drawing/2014/main" id="{CB6B05A6-D53A-4FEF-B3AE-69146D898B3F}"/>
              </a:ext>
            </a:extLst>
          </p:cNvPr>
          <p:cNvSpPr>
            <a:spLocks noChangeArrowheads="1"/>
          </p:cNvSpPr>
          <p:nvPr/>
        </p:nvSpPr>
        <p:spPr bwMode="auto">
          <a:xfrm rot="10800000" flipV="1">
            <a:off x="428625" y="723900"/>
            <a:ext cx="8286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5085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000" b="1">
                <a:solidFill>
                  <a:schemeClr val="tx2"/>
                </a:solidFill>
              </a:rPr>
              <a:t>SADECE VERGİ CEZALARINA İLİŞKİN DAVA AÇILMIŞ OLMASI HALİNDE;</a:t>
            </a:r>
            <a:endParaRPr lang="tr-TR" altLang="tr-TR">
              <a:solidFill>
                <a:schemeClr val="tx2"/>
              </a:solidFill>
              <a:latin typeface="Arial" panose="020B0604020202020204" pitchFamily="34" charset="0"/>
            </a:endParaRPr>
          </a:p>
        </p:txBody>
      </p:sp>
      <p:graphicFrame>
        <p:nvGraphicFramePr>
          <p:cNvPr id="6" name="5 Tablo">
            <a:extLst>
              <a:ext uri="{FF2B5EF4-FFF2-40B4-BE49-F238E27FC236}">
                <a16:creationId xmlns:a16="http://schemas.microsoft.com/office/drawing/2014/main" id="{E2810A49-50FF-499F-AD94-AB39CE99D949}"/>
              </a:ext>
            </a:extLst>
          </p:cNvPr>
          <p:cNvGraphicFramePr>
            <a:graphicFrameLocks noGrp="1"/>
          </p:cNvGraphicFramePr>
          <p:nvPr/>
        </p:nvGraphicFramePr>
        <p:xfrm>
          <a:off x="214313" y="1285875"/>
          <a:ext cx="8715375" cy="5143500"/>
        </p:xfrm>
        <a:graphic>
          <a:graphicData uri="http://schemas.openxmlformats.org/drawingml/2006/table">
            <a:tbl>
              <a:tblPr/>
              <a:tblGrid>
                <a:gridCol w="4929187">
                  <a:extLst>
                    <a:ext uri="{9D8B030D-6E8A-4147-A177-3AD203B41FA5}">
                      <a16:colId xmlns:a16="http://schemas.microsoft.com/office/drawing/2014/main" val="20000"/>
                    </a:ext>
                  </a:extLst>
                </a:gridCol>
                <a:gridCol w="1785938">
                  <a:extLst>
                    <a:ext uri="{9D8B030D-6E8A-4147-A177-3AD203B41FA5}">
                      <a16:colId xmlns:a16="http://schemas.microsoft.com/office/drawing/2014/main" val="20001"/>
                    </a:ext>
                  </a:extLst>
                </a:gridCol>
                <a:gridCol w="2000250">
                  <a:extLst>
                    <a:ext uri="{9D8B030D-6E8A-4147-A177-3AD203B41FA5}">
                      <a16:colId xmlns:a16="http://schemas.microsoft.com/office/drawing/2014/main" val="20002"/>
                    </a:ext>
                  </a:extLst>
                </a:gridCol>
              </a:tblGrid>
              <a:tr h="548708">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1800" b="1" i="0" u="none" strike="noStrike" cap="none" normalizeH="0" baseline="0">
                          <a:ln>
                            <a:noFill/>
                          </a:ln>
                          <a:solidFill>
                            <a:schemeClr val="bg1"/>
                          </a:solidFill>
                          <a:effectLst/>
                          <a:latin typeface="Calibri" pitchFamily="34" charset="0"/>
                          <a:cs typeface="Times New Roman" pitchFamily="18" charset="0"/>
                        </a:rPr>
                        <a:t>ALACAĞIN DURUMU</a:t>
                      </a:r>
                    </a:p>
                  </a:txBody>
                  <a:tcPr marL="53630" marR="53630" marT="0" marB="0" anchor="ctr" horzOverflow="overflow">
                    <a:lnL>
                      <a:noFill/>
                    </a:lnL>
                    <a:lnR>
                      <a:noFill/>
                    </a:lnR>
                    <a:lnT>
                      <a:noFill/>
                    </a:lnT>
                    <a:lnB>
                      <a:noFill/>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1800" b="1" i="0" u="none" strike="noStrike" cap="none" normalizeH="0" baseline="0">
                          <a:ln>
                            <a:noFill/>
                          </a:ln>
                          <a:solidFill>
                            <a:schemeClr val="bg1"/>
                          </a:solidFill>
                          <a:effectLst/>
                          <a:latin typeface="Calibri" pitchFamily="34" charset="0"/>
                          <a:cs typeface="Times New Roman" pitchFamily="18" charset="0"/>
                        </a:rPr>
                        <a:t>ASGARİ ÖDEME ŞARTI</a:t>
                      </a:r>
                    </a:p>
                  </a:txBody>
                  <a:tcPr marL="53630" marR="53630" marT="0" marB="0" anchor="ctr" horzOverflow="overflow">
                    <a:lnL>
                      <a:noFill/>
                    </a:lnL>
                    <a:lnR>
                      <a:noFill/>
                    </a:lnR>
                    <a:lnT>
                      <a:noFill/>
                    </a:lnT>
                    <a:lnB>
                      <a:noFill/>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1800" b="1" i="0" u="none" strike="noStrike" cap="none" normalizeH="0" baseline="0">
                          <a:ln>
                            <a:noFill/>
                          </a:ln>
                          <a:solidFill>
                            <a:schemeClr val="bg1"/>
                          </a:solidFill>
                          <a:effectLst/>
                          <a:latin typeface="Calibri" pitchFamily="34" charset="0"/>
                          <a:cs typeface="Times New Roman" pitchFamily="18" charset="0"/>
                        </a:rPr>
                        <a:t>TAHSİLİNDEN VAZGEÇİLEN KISIM</a:t>
                      </a:r>
                    </a:p>
                  </a:txBody>
                  <a:tcPr marL="53630" marR="53630" marT="0" marB="0" anchor="ctr" horzOverflow="overflow">
                    <a:lnL>
                      <a:noFill/>
                    </a:lnL>
                    <a:lnR>
                      <a:noFill/>
                    </a:lnR>
                    <a:lnT>
                      <a:noFill/>
                    </a:lnT>
                    <a:lnB>
                      <a:noFill/>
                    </a:lnB>
                    <a:lnTlToBr>
                      <a:noFill/>
                    </a:lnTlToBr>
                    <a:lnBlToTr>
                      <a:noFill/>
                    </a:lnBlToTr>
                    <a:solidFill>
                      <a:srgbClr val="984807"/>
                    </a:solidFill>
                  </a:tcPr>
                </a:tc>
                <a:extLst>
                  <a:ext uri="{0D108BD9-81ED-4DB2-BD59-A6C34878D82A}">
                    <a16:rowId xmlns:a16="http://schemas.microsoft.com/office/drawing/2014/main" val="10000"/>
                  </a:ext>
                </a:extLst>
              </a:tr>
              <a:tr h="1378120">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a:ln>
                            <a:noFill/>
                          </a:ln>
                          <a:solidFill>
                            <a:schemeClr val="tx1"/>
                          </a:solidFill>
                          <a:effectLst/>
                          <a:latin typeface="Calibri" pitchFamily="34" charset="0"/>
                          <a:cs typeface="Times New Roman" pitchFamily="18" charset="0"/>
                        </a:rPr>
                        <a:t>Asla bağlı olmaksızın kesilen vergi cezalarından/gümrük yükümlülüğüyle ilgili idari para cezalarından vergi mahkemelerinde açılan dava safhasında olanlarda;</a:t>
                      </a:r>
                      <a:endParaRPr kumimoji="0" lang="tr-TR" sz="1800" b="1"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6D9F1"/>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1800" b="0" i="0" u="none" strike="noStrike" cap="none" normalizeH="0" baseline="0">
                          <a:ln>
                            <a:noFill/>
                          </a:ln>
                          <a:solidFill>
                            <a:schemeClr val="tx1"/>
                          </a:solidFill>
                          <a:effectLst/>
                          <a:latin typeface="Calibri" pitchFamily="34" charset="0"/>
                          <a:cs typeface="Times New Roman" pitchFamily="18" charset="0"/>
                        </a:rPr>
                        <a:t>Cezanın % 25’i</a:t>
                      </a:r>
                      <a:endParaRPr kumimoji="0" lang="tr-TR" sz="20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D7E4BD"/>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1800" b="0" i="0" u="none" strike="noStrike" cap="none" normalizeH="0" baseline="0">
                          <a:ln>
                            <a:noFill/>
                          </a:ln>
                          <a:solidFill>
                            <a:schemeClr val="tx1"/>
                          </a:solidFill>
                          <a:effectLst/>
                          <a:latin typeface="Calibri" pitchFamily="34" charset="0"/>
                          <a:cs typeface="Times New Roman" pitchFamily="18" charset="0"/>
                        </a:rPr>
                        <a:t>Cezanın % 75’i</a:t>
                      </a:r>
                      <a:endParaRPr kumimoji="0" lang="tr-TR" sz="20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FCD5B5"/>
                    </a:solidFill>
                  </a:tcPr>
                </a:tc>
                <a:extLst>
                  <a:ext uri="{0D108BD9-81ED-4DB2-BD59-A6C34878D82A}">
                    <a16:rowId xmlns:a16="http://schemas.microsoft.com/office/drawing/2014/main" val="10001"/>
                  </a:ext>
                </a:extLst>
              </a:tr>
              <a:tr h="1608336">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a:ln>
                            <a:noFill/>
                          </a:ln>
                          <a:solidFill>
                            <a:schemeClr val="tx1"/>
                          </a:solidFill>
                          <a:effectLst/>
                          <a:latin typeface="Calibri" pitchFamily="34" charset="0"/>
                          <a:cs typeface="Times New Roman" pitchFamily="18" charset="0"/>
                        </a:rPr>
                        <a:t>Vergi aslına bağlı olmaksızın kesilen ve yargı tarafından terkin  kararı verilmiş olan vergi cezaları / gümrük yükümlülüğü ile ilgili idari para cezalarında (Md. 3/3-b )</a:t>
                      </a:r>
                      <a:endParaRPr kumimoji="0" lang="tr-TR" sz="1800" b="1"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1800" b="0" i="0" u="none" strike="noStrike" cap="none" normalizeH="0" baseline="0">
                          <a:ln>
                            <a:noFill/>
                          </a:ln>
                          <a:solidFill>
                            <a:schemeClr val="tx1"/>
                          </a:solidFill>
                          <a:effectLst/>
                          <a:latin typeface="Calibri" pitchFamily="34" charset="0"/>
                          <a:cs typeface="Times New Roman" pitchFamily="18" charset="0"/>
                        </a:rPr>
                        <a:t>Cezanın % 10’u</a:t>
                      </a:r>
                      <a:endParaRPr kumimoji="0" lang="tr-TR" sz="20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3D69B"/>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1800" b="0" i="0" u="none" strike="noStrike" cap="none" normalizeH="0" baseline="0">
                          <a:ln>
                            <a:noFill/>
                          </a:ln>
                          <a:solidFill>
                            <a:schemeClr val="tx1"/>
                          </a:solidFill>
                          <a:effectLst/>
                          <a:latin typeface="Calibri" pitchFamily="34" charset="0"/>
                          <a:cs typeface="Times New Roman" pitchFamily="18" charset="0"/>
                        </a:rPr>
                        <a:t>Cezanın % 90’ı</a:t>
                      </a:r>
                      <a:endParaRPr kumimoji="0" lang="tr-TR" sz="20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FAC090"/>
                    </a:solidFill>
                  </a:tcPr>
                </a:tc>
                <a:extLst>
                  <a:ext uri="{0D108BD9-81ED-4DB2-BD59-A6C34878D82A}">
                    <a16:rowId xmlns:a16="http://schemas.microsoft.com/office/drawing/2014/main" val="10002"/>
                  </a:ext>
                </a:extLst>
              </a:tr>
              <a:tr h="1608336">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a:ln>
                            <a:noFill/>
                          </a:ln>
                          <a:solidFill>
                            <a:schemeClr val="tx1"/>
                          </a:solidFill>
                          <a:effectLst/>
                          <a:latin typeface="Calibri" pitchFamily="34" charset="0"/>
                          <a:cs typeface="Times New Roman" pitchFamily="18" charset="0"/>
                        </a:rPr>
                        <a:t>Vergi aslına bağlı olmaksızın kesilen ve yargı tarafından tasdik kararı verilmiş olan vergi cezaları / gümrük yükümlülüğü ile ilgili idari para cezaları (Md. 3/3-b )</a:t>
                      </a:r>
                      <a:endParaRPr kumimoji="0" lang="tr-TR" sz="1800" b="1"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6D9F1"/>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1800" b="0" i="0" u="none" strike="noStrike" cap="none" normalizeH="0" baseline="0">
                          <a:ln>
                            <a:noFill/>
                          </a:ln>
                          <a:solidFill>
                            <a:schemeClr val="tx1"/>
                          </a:solidFill>
                          <a:effectLst/>
                          <a:latin typeface="Calibri" pitchFamily="34" charset="0"/>
                          <a:cs typeface="Times New Roman" pitchFamily="18" charset="0"/>
                        </a:rPr>
                        <a:t>Cezanın % 25’i</a:t>
                      </a:r>
                      <a:endParaRPr kumimoji="0" lang="tr-TR" sz="20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D7E4BD"/>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1800" b="0" i="0" u="none" strike="noStrike" cap="none" normalizeH="0" baseline="0">
                          <a:ln>
                            <a:noFill/>
                          </a:ln>
                          <a:solidFill>
                            <a:schemeClr val="tx1"/>
                          </a:solidFill>
                          <a:effectLst/>
                          <a:latin typeface="Calibri" pitchFamily="34" charset="0"/>
                          <a:cs typeface="Times New Roman" pitchFamily="18" charset="0"/>
                        </a:rPr>
                        <a:t>Cezanın % 75’i</a:t>
                      </a:r>
                      <a:endParaRPr kumimoji="0" lang="tr-TR" sz="20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FCD5B5"/>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DADB19D2-00F0-4689-BE3C-09C5E995AA4D}"/>
              </a:ext>
            </a:extLst>
          </p:cNvPr>
          <p:cNvSpPr>
            <a:spLocks noGrp="1"/>
          </p:cNvSpPr>
          <p:nvPr>
            <p:ph type="title"/>
          </p:nvPr>
        </p:nvSpPr>
        <p:spPr>
          <a:xfrm>
            <a:off x="457200" y="274638"/>
            <a:ext cx="8229600" cy="296862"/>
          </a:xfrm>
        </p:spPr>
        <p:txBody>
          <a:bodyPr rtlCol="0">
            <a:noAutofit/>
          </a:bodyPr>
          <a:lstStyle/>
          <a:p>
            <a:pPr eaLnBrk="1" fontAlgn="auto" hangingPunct="1">
              <a:spcAft>
                <a:spcPts val="0"/>
              </a:spcAft>
              <a:defRPr/>
            </a:pPr>
            <a:r>
              <a:rPr lang="tr-TR" sz="2400" b="1" u="sng" dirty="0">
                <a:solidFill>
                  <a:srgbClr val="C00000"/>
                </a:solidFill>
                <a:effectLst>
                  <a:outerShdw blurRad="38100" dist="38100" dir="2700000" algn="tl">
                    <a:srgbClr val="000000">
                      <a:alpha val="43137"/>
                    </a:srgbClr>
                  </a:outerShdw>
                </a:effectLst>
              </a:rPr>
              <a:t>KESİNLEŞMEMİŞ</a:t>
            </a:r>
            <a:r>
              <a:rPr lang="tr-TR" sz="2400" b="1" dirty="0">
                <a:solidFill>
                  <a:srgbClr val="C00000"/>
                </a:solidFill>
                <a:effectLst>
                  <a:outerShdw blurRad="38100" dist="38100" dir="2700000" algn="tl">
                    <a:srgbClr val="000000">
                      <a:alpha val="43137"/>
                    </a:srgbClr>
                  </a:outerShdw>
                </a:effectLst>
              </a:rPr>
              <a:t> ALACAKLAR (md.3)  </a:t>
            </a:r>
          </a:p>
        </p:txBody>
      </p:sp>
      <p:sp>
        <p:nvSpPr>
          <p:cNvPr id="26627" name="Rectangle 1">
            <a:extLst>
              <a:ext uri="{FF2B5EF4-FFF2-40B4-BE49-F238E27FC236}">
                <a16:creationId xmlns:a16="http://schemas.microsoft.com/office/drawing/2014/main" id="{2C67257B-DA2B-4E5A-829C-B9AE2E2ACE6A}"/>
              </a:ext>
            </a:extLst>
          </p:cNvPr>
          <p:cNvSpPr>
            <a:spLocks noChangeArrowheads="1"/>
          </p:cNvSpPr>
          <p:nvPr/>
        </p:nvSpPr>
        <p:spPr bwMode="auto">
          <a:xfrm rot="10800000" flipV="1">
            <a:off x="428625" y="692150"/>
            <a:ext cx="82867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5085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400" b="1">
                <a:solidFill>
                  <a:schemeClr val="tx2"/>
                </a:solidFill>
              </a:rPr>
              <a:t>İDARİ PARA CEZALARINDA</a:t>
            </a:r>
            <a:endParaRPr lang="tr-TR" altLang="tr-TR" sz="3600">
              <a:solidFill>
                <a:schemeClr val="tx2"/>
              </a:solidFill>
              <a:latin typeface="Arial" panose="020B0604020202020204" pitchFamily="34" charset="0"/>
            </a:endParaRPr>
          </a:p>
        </p:txBody>
      </p:sp>
      <p:graphicFrame>
        <p:nvGraphicFramePr>
          <p:cNvPr id="6" name="5 Tablo">
            <a:extLst>
              <a:ext uri="{FF2B5EF4-FFF2-40B4-BE49-F238E27FC236}">
                <a16:creationId xmlns:a16="http://schemas.microsoft.com/office/drawing/2014/main" id="{28D5C4EA-ABCB-4D9C-A7BE-CB3B6FFA1EDD}"/>
              </a:ext>
            </a:extLst>
          </p:cNvPr>
          <p:cNvGraphicFramePr>
            <a:graphicFrameLocks noGrp="1"/>
          </p:cNvGraphicFramePr>
          <p:nvPr>
            <p:extLst>
              <p:ext uri="{D42A27DB-BD31-4B8C-83A1-F6EECF244321}">
                <p14:modId xmlns:p14="http://schemas.microsoft.com/office/powerpoint/2010/main" val="2159185138"/>
              </p:ext>
            </p:extLst>
          </p:nvPr>
        </p:nvGraphicFramePr>
        <p:xfrm>
          <a:off x="214313" y="1285875"/>
          <a:ext cx="8715375" cy="5175249"/>
        </p:xfrm>
        <a:graphic>
          <a:graphicData uri="http://schemas.openxmlformats.org/drawingml/2006/table">
            <a:tbl>
              <a:tblPr/>
              <a:tblGrid>
                <a:gridCol w="3143250">
                  <a:extLst>
                    <a:ext uri="{9D8B030D-6E8A-4147-A177-3AD203B41FA5}">
                      <a16:colId xmlns:a16="http://schemas.microsoft.com/office/drawing/2014/main" val="20000"/>
                    </a:ext>
                  </a:extLst>
                </a:gridCol>
                <a:gridCol w="2786062">
                  <a:extLst>
                    <a:ext uri="{9D8B030D-6E8A-4147-A177-3AD203B41FA5}">
                      <a16:colId xmlns:a16="http://schemas.microsoft.com/office/drawing/2014/main" val="20001"/>
                    </a:ext>
                  </a:extLst>
                </a:gridCol>
                <a:gridCol w="2786063">
                  <a:extLst>
                    <a:ext uri="{9D8B030D-6E8A-4147-A177-3AD203B41FA5}">
                      <a16:colId xmlns:a16="http://schemas.microsoft.com/office/drawing/2014/main" val="20002"/>
                    </a:ext>
                  </a:extLst>
                </a:gridCol>
              </a:tblGrid>
              <a:tr h="548640">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1800" b="1" i="0" u="none" strike="noStrike" cap="none" normalizeH="0" baseline="0" dirty="0">
                          <a:ln>
                            <a:noFill/>
                          </a:ln>
                          <a:solidFill>
                            <a:schemeClr val="bg1"/>
                          </a:solidFill>
                          <a:effectLst/>
                          <a:latin typeface="Calibri" pitchFamily="34" charset="0"/>
                          <a:cs typeface="Times New Roman" pitchFamily="18" charset="0"/>
                        </a:rPr>
                        <a:t>ALACAĞIN DURUMU</a:t>
                      </a:r>
                    </a:p>
                  </a:txBody>
                  <a:tcPr marL="53630" marR="53630" marT="0" marB="0" anchor="ctr" horzOverflow="overflow">
                    <a:lnL>
                      <a:noFill/>
                    </a:lnL>
                    <a:lnR>
                      <a:noFill/>
                    </a:lnR>
                    <a:lnT>
                      <a:noFill/>
                    </a:lnT>
                    <a:lnB>
                      <a:noFill/>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1800" b="1" i="0" u="none" strike="noStrike" cap="none" normalizeH="0" baseline="0">
                          <a:ln>
                            <a:noFill/>
                          </a:ln>
                          <a:solidFill>
                            <a:schemeClr val="bg1"/>
                          </a:solidFill>
                          <a:effectLst/>
                          <a:latin typeface="Calibri" pitchFamily="34" charset="0"/>
                          <a:cs typeface="Times New Roman" pitchFamily="18" charset="0"/>
                        </a:rPr>
                        <a:t>ASGARİ ÖDEME ŞARTI</a:t>
                      </a:r>
                    </a:p>
                  </a:txBody>
                  <a:tcPr marL="53630" marR="53630" marT="0" marB="0" anchor="ctr" horzOverflow="overflow">
                    <a:lnL>
                      <a:noFill/>
                    </a:lnL>
                    <a:lnR>
                      <a:noFill/>
                    </a:lnR>
                    <a:lnT>
                      <a:noFill/>
                    </a:lnT>
                    <a:lnB>
                      <a:noFill/>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1800" b="1" i="0" u="none" strike="noStrike" cap="none" normalizeH="0" baseline="0">
                          <a:ln>
                            <a:noFill/>
                          </a:ln>
                          <a:solidFill>
                            <a:schemeClr val="bg1"/>
                          </a:solidFill>
                          <a:effectLst/>
                          <a:latin typeface="Calibri" pitchFamily="34" charset="0"/>
                          <a:cs typeface="Times New Roman" pitchFamily="18" charset="0"/>
                        </a:rPr>
                        <a:t>TAHSİLİNDEN VAZGEÇİLEN KISIM</a:t>
                      </a:r>
                    </a:p>
                  </a:txBody>
                  <a:tcPr marL="53630" marR="53630" marT="0" marB="0" anchor="ctr" horzOverflow="overflow">
                    <a:lnL>
                      <a:noFill/>
                    </a:lnL>
                    <a:lnR>
                      <a:noFill/>
                    </a:lnR>
                    <a:lnT>
                      <a:noFill/>
                    </a:lnT>
                    <a:lnB>
                      <a:noFill/>
                    </a:lnB>
                    <a:lnTlToBr>
                      <a:noFill/>
                    </a:lnTlToBr>
                    <a:lnBlToTr>
                      <a:noFill/>
                    </a:lnBlToTr>
                    <a:solidFill>
                      <a:srgbClr val="984807"/>
                    </a:solidFill>
                  </a:tcPr>
                </a:tc>
                <a:extLst>
                  <a:ext uri="{0D108BD9-81ED-4DB2-BD59-A6C34878D82A}">
                    <a16:rowId xmlns:a16="http://schemas.microsoft.com/office/drawing/2014/main" val="10000"/>
                  </a:ext>
                </a:extLst>
              </a:tr>
              <a:tr h="1377803">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a:ln>
                            <a:noFill/>
                          </a:ln>
                          <a:solidFill>
                            <a:schemeClr val="tx1"/>
                          </a:solidFill>
                          <a:effectLst/>
                          <a:latin typeface="Calibri" pitchFamily="34" charset="0"/>
                          <a:cs typeface="Times New Roman" pitchFamily="18" charset="0"/>
                        </a:rPr>
                        <a:t>İlk derece yargı merciinde ihtilaflı olanlarda, </a:t>
                      </a:r>
                      <a:endParaRPr kumimoji="0" lang="tr-TR" sz="18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a:ln>
                            <a:noFill/>
                          </a:ln>
                          <a:solidFill>
                            <a:schemeClr val="tx1"/>
                          </a:solidFill>
                          <a:effectLst/>
                          <a:latin typeface="Calibri" pitchFamily="34" charset="0"/>
                          <a:cs typeface="Times New Roman" pitchFamily="18" charset="0"/>
                        </a:rPr>
                        <a:t>(Md. 3/4)</a:t>
                      </a:r>
                      <a:endParaRPr kumimoji="0" lang="tr-TR" sz="1800" b="1"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6D9F1"/>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0" i="0" u="none" strike="noStrike" cap="none" normalizeH="0" baseline="0" dirty="0">
                          <a:ln>
                            <a:noFill/>
                          </a:ln>
                          <a:solidFill>
                            <a:schemeClr val="tx1"/>
                          </a:solidFill>
                          <a:effectLst/>
                          <a:latin typeface="Calibri" pitchFamily="34" charset="0"/>
                          <a:cs typeface="Times New Roman" pitchFamily="18" charset="0"/>
                        </a:rPr>
                        <a:t>Cezanın </a:t>
                      </a:r>
                      <a:r>
                        <a:rPr kumimoji="0" lang="tr-TR" sz="1600" b="1" i="0" u="none" strike="noStrike" cap="none" normalizeH="0" baseline="0" dirty="0">
                          <a:ln>
                            <a:noFill/>
                          </a:ln>
                          <a:solidFill>
                            <a:schemeClr val="tx1"/>
                          </a:solidFill>
                          <a:effectLst/>
                          <a:latin typeface="Calibri" pitchFamily="34" charset="0"/>
                          <a:cs typeface="Times New Roman" pitchFamily="18" charset="0"/>
                        </a:rPr>
                        <a:t>% 50’s</a:t>
                      </a:r>
                      <a:r>
                        <a:rPr kumimoji="0" lang="tr-TR" sz="1600" b="0" i="0" u="none" strike="noStrike" cap="none" normalizeH="0" baseline="0" dirty="0">
                          <a:ln>
                            <a:noFill/>
                          </a:ln>
                          <a:solidFill>
                            <a:schemeClr val="tx1"/>
                          </a:solidFill>
                          <a:effectLst/>
                          <a:latin typeface="Calibri" pitchFamily="34" charset="0"/>
                          <a:cs typeface="Times New Roman" pitchFamily="18" charset="0"/>
                        </a:rPr>
                        <a:t>i ile Kanunun yayımlandığı tarihe kadar TEFE/ÜFE aylık oranı esas alınarak bu tutar üzerinden hesaplanacak tutar</a:t>
                      </a: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0" i="0" u="none" strike="noStrike" cap="none" normalizeH="0" baseline="0">
                          <a:ln>
                            <a:noFill/>
                          </a:ln>
                          <a:solidFill>
                            <a:schemeClr val="tx1"/>
                          </a:solidFill>
                          <a:effectLst/>
                          <a:latin typeface="Calibri" pitchFamily="34" charset="0"/>
                          <a:cs typeface="Times New Roman" pitchFamily="18" charset="0"/>
                        </a:rPr>
                        <a:t>Kalan % 50 ceza ile bu cezalara bağlı fer’i alacakların tamamı</a:t>
                      </a: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FCD5B5"/>
                    </a:solidFill>
                  </a:tcPr>
                </a:tc>
                <a:extLst>
                  <a:ext uri="{0D108BD9-81ED-4DB2-BD59-A6C34878D82A}">
                    <a16:rowId xmlns:a16="http://schemas.microsoft.com/office/drawing/2014/main" val="10001"/>
                  </a:ext>
                </a:extLst>
              </a:tr>
              <a:tr h="1640839">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dirty="0">
                          <a:ln>
                            <a:noFill/>
                          </a:ln>
                          <a:solidFill>
                            <a:schemeClr val="tx1"/>
                          </a:solidFill>
                          <a:effectLst/>
                          <a:latin typeface="Calibri" pitchFamily="34" charset="0"/>
                          <a:cs typeface="Times New Roman" pitchFamily="18" charset="0"/>
                        </a:rPr>
                        <a:t>İlk derece yargı merciinin cezayı kaldırdığı ancak itiraz veya temyiz merciinde yargılamanın devam ettiği safhada olanlarda</a:t>
                      </a:r>
                      <a:endParaRPr kumimoji="0" lang="tr-TR" sz="1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dirty="0">
                          <a:ln>
                            <a:noFill/>
                          </a:ln>
                          <a:solidFill>
                            <a:schemeClr val="tx1"/>
                          </a:solidFill>
                          <a:effectLst/>
                          <a:latin typeface="Calibri" pitchFamily="34" charset="0"/>
                          <a:cs typeface="Times New Roman" pitchFamily="18" charset="0"/>
                        </a:rPr>
                        <a:t>(Md.3/4)</a:t>
                      </a:r>
                      <a:endParaRPr kumimoji="0" lang="tr-TR"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8EB4E3"/>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0" i="0" u="none" strike="noStrike" cap="none" normalizeH="0" baseline="0" dirty="0">
                          <a:ln>
                            <a:noFill/>
                          </a:ln>
                          <a:solidFill>
                            <a:schemeClr val="tx1"/>
                          </a:solidFill>
                          <a:effectLst/>
                          <a:latin typeface="Calibri" pitchFamily="34" charset="0"/>
                          <a:cs typeface="Times New Roman" pitchFamily="18" charset="0"/>
                        </a:rPr>
                        <a:t>Cezanın </a:t>
                      </a:r>
                      <a:r>
                        <a:rPr kumimoji="0" lang="tr-TR" sz="1600" b="1" i="0" u="none" strike="noStrike" cap="none" normalizeH="0" baseline="0" dirty="0">
                          <a:ln>
                            <a:noFill/>
                          </a:ln>
                          <a:solidFill>
                            <a:schemeClr val="tx1"/>
                          </a:solidFill>
                          <a:effectLst/>
                          <a:latin typeface="Calibri" pitchFamily="34" charset="0"/>
                          <a:cs typeface="Times New Roman" pitchFamily="18" charset="0"/>
                        </a:rPr>
                        <a:t>% 10’u </a:t>
                      </a:r>
                      <a:r>
                        <a:rPr kumimoji="0" lang="tr-TR" sz="1600" b="0" i="0" u="none" strike="noStrike" cap="none" normalizeH="0" baseline="0" dirty="0">
                          <a:ln>
                            <a:noFill/>
                          </a:ln>
                          <a:solidFill>
                            <a:schemeClr val="tx1"/>
                          </a:solidFill>
                          <a:effectLst/>
                          <a:latin typeface="Calibri" pitchFamily="34" charset="0"/>
                          <a:cs typeface="Times New Roman" pitchFamily="18" charset="0"/>
                        </a:rPr>
                        <a:t>ile Kanunun yayımlandığı tarihe kadar TEFE/ÜFE aylık oranı esas alınarak bu tutar üzerinden hesaplanacak tutar</a:t>
                      </a: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3D69B"/>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0" i="0" u="none" strike="noStrike" cap="none" normalizeH="0" baseline="0" dirty="0">
                          <a:ln>
                            <a:noFill/>
                          </a:ln>
                          <a:solidFill>
                            <a:schemeClr val="tx1"/>
                          </a:solidFill>
                          <a:effectLst/>
                          <a:latin typeface="Calibri" pitchFamily="34" charset="0"/>
                          <a:cs typeface="Times New Roman" pitchFamily="18" charset="0"/>
                        </a:rPr>
                        <a:t>Kalan % 90 ceza ile bu cezalara bağlı </a:t>
                      </a:r>
                      <a:r>
                        <a:rPr kumimoji="0" lang="tr-TR" sz="1600" b="0" i="0" u="none" strike="noStrike" cap="none" normalizeH="0" baseline="0" dirty="0" err="1">
                          <a:ln>
                            <a:noFill/>
                          </a:ln>
                          <a:solidFill>
                            <a:schemeClr val="tx1"/>
                          </a:solidFill>
                          <a:effectLst/>
                          <a:latin typeface="Calibri" pitchFamily="34" charset="0"/>
                          <a:cs typeface="Times New Roman" pitchFamily="18" charset="0"/>
                        </a:rPr>
                        <a:t>fer’i</a:t>
                      </a:r>
                      <a:r>
                        <a:rPr kumimoji="0" lang="tr-TR" sz="1600" b="0" i="0" u="none" strike="noStrike" cap="none" normalizeH="0" baseline="0" dirty="0">
                          <a:ln>
                            <a:noFill/>
                          </a:ln>
                          <a:solidFill>
                            <a:schemeClr val="tx1"/>
                          </a:solidFill>
                          <a:effectLst/>
                          <a:latin typeface="Calibri" pitchFamily="34" charset="0"/>
                          <a:cs typeface="Times New Roman" pitchFamily="18" charset="0"/>
                        </a:rPr>
                        <a:t> alacakların tamamı</a:t>
                      </a: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FAC090"/>
                    </a:solidFill>
                  </a:tcPr>
                </a:tc>
                <a:extLst>
                  <a:ext uri="{0D108BD9-81ED-4DB2-BD59-A6C34878D82A}">
                    <a16:rowId xmlns:a16="http://schemas.microsoft.com/office/drawing/2014/main" val="10002"/>
                  </a:ext>
                </a:extLst>
              </a:tr>
              <a:tr h="1607967">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a:ln>
                            <a:noFill/>
                          </a:ln>
                          <a:solidFill>
                            <a:schemeClr val="tx1"/>
                          </a:solidFill>
                          <a:effectLst/>
                          <a:latin typeface="Calibri" pitchFamily="34" charset="0"/>
                          <a:cs typeface="Times New Roman" pitchFamily="18" charset="0"/>
                        </a:rPr>
                        <a:t>İlk derece yargı merciinin kısmen veya tamamen onayladığı cezalarda</a:t>
                      </a:r>
                      <a:endParaRPr kumimoji="0" lang="tr-TR" sz="18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1" i="0" u="none" strike="noStrike" cap="none" normalizeH="0" baseline="0">
                          <a:ln>
                            <a:noFill/>
                          </a:ln>
                          <a:solidFill>
                            <a:schemeClr val="tx1"/>
                          </a:solidFill>
                          <a:effectLst/>
                          <a:latin typeface="Calibri" pitchFamily="34" charset="0"/>
                          <a:cs typeface="Times New Roman" pitchFamily="18" charset="0"/>
                        </a:rPr>
                        <a:t>(Md. 3/4)</a:t>
                      </a:r>
                      <a:endParaRPr kumimoji="0" lang="tr-TR" sz="1800" b="1"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6D9F1"/>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0" i="0" u="none" strike="noStrike" cap="none" normalizeH="0" baseline="0" dirty="0">
                          <a:ln>
                            <a:noFill/>
                          </a:ln>
                          <a:solidFill>
                            <a:schemeClr val="tx1"/>
                          </a:solidFill>
                          <a:effectLst/>
                          <a:latin typeface="Calibri" pitchFamily="34" charset="0"/>
                          <a:cs typeface="Times New Roman" pitchFamily="18" charset="0"/>
                        </a:rPr>
                        <a:t>Cezanın onaylanan kısmının </a:t>
                      </a:r>
                      <a:r>
                        <a:rPr kumimoji="0" lang="tr-TR" sz="1600" b="1" i="0" u="none" strike="noStrike" cap="none" normalizeH="0" baseline="0" dirty="0">
                          <a:ln>
                            <a:noFill/>
                          </a:ln>
                          <a:solidFill>
                            <a:schemeClr val="tx1"/>
                          </a:solidFill>
                          <a:effectLst/>
                          <a:latin typeface="Calibri" pitchFamily="34" charset="0"/>
                          <a:cs typeface="Times New Roman" pitchFamily="18" charset="0"/>
                        </a:rPr>
                        <a:t>% 50’si</a:t>
                      </a:r>
                      <a:r>
                        <a:rPr kumimoji="0" lang="tr-TR" sz="1600" b="0" i="0" u="none" strike="noStrike" cap="none" normalizeH="0" baseline="0" dirty="0">
                          <a:ln>
                            <a:noFill/>
                          </a:ln>
                          <a:solidFill>
                            <a:schemeClr val="tx1"/>
                          </a:solidFill>
                          <a:effectLst/>
                          <a:latin typeface="Calibri" pitchFamily="34" charset="0"/>
                          <a:cs typeface="Times New Roman" pitchFamily="18" charset="0"/>
                        </a:rPr>
                        <a:t> ile Kanunun yayımlandığı tarihe kadar TEFE/ÜFE aylık oranı esas alınarak bu tutar üzerinden hesaplanacak tutar</a:t>
                      </a: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600" b="0" i="0" u="none" strike="noStrike" cap="none" normalizeH="0" baseline="0" dirty="0">
                          <a:ln>
                            <a:noFill/>
                          </a:ln>
                          <a:solidFill>
                            <a:schemeClr val="tx1"/>
                          </a:solidFill>
                          <a:effectLst/>
                          <a:latin typeface="Calibri" pitchFamily="34" charset="0"/>
                          <a:cs typeface="Times New Roman" pitchFamily="18" charset="0"/>
                        </a:rPr>
                        <a:t>Kalan % 50 ceza ile bu cezalara bağlı fer’i alacakların tamamı</a:t>
                      </a: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FCD5B5"/>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F553FF3D-B09B-4CE8-8957-09281BB699B4}"/>
              </a:ext>
            </a:extLst>
          </p:cNvPr>
          <p:cNvSpPr>
            <a:spLocks noGrp="1"/>
          </p:cNvSpPr>
          <p:nvPr>
            <p:ph type="title"/>
          </p:nvPr>
        </p:nvSpPr>
        <p:spPr>
          <a:xfrm>
            <a:off x="457200" y="274638"/>
            <a:ext cx="8229600" cy="296862"/>
          </a:xfrm>
        </p:spPr>
        <p:txBody>
          <a:bodyPr rtlCol="0">
            <a:noAutofit/>
          </a:bodyPr>
          <a:lstStyle/>
          <a:p>
            <a:pPr eaLnBrk="1" fontAlgn="auto" hangingPunct="1">
              <a:spcAft>
                <a:spcPts val="0"/>
              </a:spcAft>
              <a:defRPr/>
            </a:pPr>
            <a:r>
              <a:rPr lang="tr-TR" sz="2400" b="1" u="sng" dirty="0">
                <a:solidFill>
                  <a:srgbClr val="C00000"/>
                </a:solidFill>
                <a:effectLst>
                  <a:outerShdw blurRad="38100" dist="38100" dir="2700000" algn="tl">
                    <a:srgbClr val="000000">
                      <a:alpha val="43137"/>
                    </a:srgbClr>
                  </a:outerShdw>
                </a:effectLst>
              </a:rPr>
              <a:t>KESİNLEŞMEMİŞ</a:t>
            </a:r>
            <a:r>
              <a:rPr lang="tr-TR" sz="2400" b="1" dirty="0">
                <a:solidFill>
                  <a:srgbClr val="C00000"/>
                </a:solidFill>
                <a:effectLst>
                  <a:outerShdw blurRad="38100" dist="38100" dir="2700000" algn="tl">
                    <a:srgbClr val="000000">
                      <a:alpha val="43137"/>
                    </a:srgbClr>
                  </a:outerShdw>
                </a:effectLst>
              </a:rPr>
              <a:t> ALACAKLAR (md.3)  </a:t>
            </a:r>
          </a:p>
        </p:txBody>
      </p:sp>
      <p:sp>
        <p:nvSpPr>
          <p:cNvPr id="27651" name="Rectangle 1">
            <a:extLst>
              <a:ext uri="{FF2B5EF4-FFF2-40B4-BE49-F238E27FC236}">
                <a16:creationId xmlns:a16="http://schemas.microsoft.com/office/drawing/2014/main" id="{6371E716-6F32-4F15-883C-9370E41D0860}"/>
              </a:ext>
            </a:extLst>
          </p:cNvPr>
          <p:cNvSpPr>
            <a:spLocks noChangeArrowheads="1"/>
          </p:cNvSpPr>
          <p:nvPr/>
        </p:nvSpPr>
        <p:spPr bwMode="auto">
          <a:xfrm rot="10800000" flipV="1">
            <a:off x="214313" y="895350"/>
            <a:ext cx="87153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5085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800" b="1">
                <a:solidFill>
                  <a:schemeClr val="tx2"/>
                </a:solidFill>
              </a:rPr>
              <a:t>KANUNUN YAYIMLANDIĞI TARİH İTİBARIYLA UZLAŞMA (T.S.U.) TALEPLİ ALACAKLAR</a:t>
            </a:r>
            <a:endParaRPr lang="tr-TR" altLang="tr-TR" sz="4000">
              <a:solidFill>
                <a:schemeClr val="tx2"/>
              </a:solidFill>
              <a:latin typeface="Arial" panose="020B0604020202020204" pitchFamily="34" charset="0"/>
            </a:endParaRPr>
          </a:p>
        </p:txBody>
      </p:sp>
      <p:graphicFrame>
        <p:nvGraphicFramePr>
          <p:cNvPr id="5" name="4 Tablo">
            <a:extLst>
              <a:ext uri="{FF2B5EF4-FFF2-40B4-BE49-F238E27FC236}">
                <a16:creationId xmlns:a16="http://schemas.microsoft.com/office/drawing/2014/main" id="{CA383B1C-81B2-4B16-8E3F-EF8036CCA657}"/>
              </a:ext>
            </a:extLst>
          </p:cNvPr>
          <p:cNvGraphicFramePr>
            <a:graphicFrameLocks noGrp="1"/>
          </p:cNvGraphicFramePr>
          <p:nvPr/>
        </p:nvGraphicFramePr>
        <p:xfrm>
          <a:off x="428625" y="2214563"/>
          <a:ext cx="8215313" cy="3286125"/>
        </p:xfrm>
        <a:graphic>
          <a:graphicData uri="http://schemas.openxmlformats.org/drawingml/2006/table">
            <a:tbl>
              <a:tblPr/>
              <a:tblGrid>
                <a:gridCol w="4114800">
                  <a:extLst>
                    <a:ext uri="{9D8B030D-6E8A-4147-A177-3AD203B41FA5}">
                      <a16:colId xmlns:a16="http://schemas.microsoft.com/office/drawing/2014/main" val="20000"/>
                    </a:ext>
                  </a:extLst>
                </a:gridCol>
                <a:gridCol w="4100513">
                  <a:extLst>
                    <a:ext uri="{9D8B030D-6E8A-4147-A177-3AD203B41FA5}">
                      <a16:colId xmlns:a16="http://schemas.microsoft.com/office/drawing/2014/main" val="20001"/>
                    </a:ext>
                  </a:extLst>
                </a:gridCol>
              </a:tblGrid>
              <a:tr h="657225">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000" b="1" i="0" u="none" strike="noStrike" cap="none" normalizeH="0" baseline="0" dirty="0">
                          <a:ln>
                            <a:noFill/>
                          </a:ln>
                          <a:solidFill>
                            <a:srgbClr val="FFFFFF"/>
                          </a:solidFill>
                          <a:effectLst/>
                          <a:latin typeface="Calibri" pitchFamily="34" charset="0"/>
                          <a:cs typeface="Times New Roman" pitchFamily="18" charset="0"/>
                        </a:rPr>
                        <a:t>Asgari Ödeme Şartı</a:t>
                      </a:r>
                      <a:endParaRPr kumimoji="0" lang="tr-TR" sz="2800" b="0" i="0" u="none" strike="noStrike" cap="none" normalizeH="0" baseline="0" dirty="0">
                        <a:ln>
                          <a:noFill/>
                        </a:ln>
                        <a:solidFill>
                          <a:schemeClr val="tx1"/>
                        </a:solidFill>
                        <a:effectLst/>
                        <a:latin typeface="Times New Roman" pitchFamily="18" charset="0"/>
                        <a:cs typeface="Times New Roman" pitchFamily="18" charset="0"/>
                      </a:endParaRPr>
                    </a:p>
                  </a:txBody>
                  <a:tcPr marL="65250" marR="65250" marT="0" marB="0" anchor="ctr" horzOverflow="overflow">
                    <a:lnL>
                      <a:noFill/>
                    </a:lnL>
                    <a:lnR>
                      <a:noFill/>
                    </a:lnR>
                    <a:lnT>
                      <a:noFill/>
                    </a:lnT>
                    <a:lnB>
                      <a:noFill/>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000" b="1" i="0" u="none" strike="noStrike" cap="none" normalizeH="0" baseline="0">
                          <a:ln>
                            <a:noFill/>
                          </a:ln>
                          <a:solidFill>
                            <a:srgbClr val="FFFFFF"/>
                          </a:solidFill>
                          <a:effectLst/>
                          <a:latin typeface="Calibri" pitchFamily="34" charset="0"/>
                          <a:cs typeface="Times New Roman" pitchFamily="18" charset="0"/>
                        </a:rPr>
                        <a:t>Tahsilinden Vazgeçilen Kısım</a:t>
                      </a:r>
                      <a:endParaRPr kumimoji="0" lang="tr-TR" sz="2800" b="0" i="0" u="none" strike="noStrike" cap="none" normalizeH="0" baseline="0">
                        <a:ln>
                          <a:noFill/>
                        </a:ln>
                        <a:solidFill>
                          <a:schemeClr val="tx1"/>
                        </a:solidFill>
                        <a:effectLst/>
                        <a:latin typeface="Times New Roman" pitchFamily="18" charset="0"/>
                        <a:cs typeface="Times New Roman" pitchFamily="18" charset="0"/>
                      </a:endParaRPr>
                    </a:p>
                  </a:txBody>
                  <a:tcPr marL="65250" marR="65250" marT="0" marB="0" anchor="ctr" horzOverflow="overflow">
                    <a:lnL>
                      <a:noFill/>
                    </a:lnL>
                    <a:lnR>
                      <a:noFill/>
                    </a:lnR>
                    <a:lnT>
                      <a:noFill/>
                    </a:lnT>
                    <a:lnB>
                      <a:noFill/>
                    </a:lnB>
                    <a:lnTlToBr>
                      <a:noFill/>
                    </a:lnTlToBr>
                    <a:lnBlToTr>
                      <a:noFill/>
                    </a:lnBlToTr>
                    <a:solidFill>
                      <a:srgbClr val="00B050"/>
                    </a:solidFill>
                  </a:tcPr>
                </a:tc>
                <a:extLst>
                  <a:ext uri="{0D108BD9-81ED-4DB2-BD59-A6C34878D82A}">
                    <a16:rowId xmlns:a16="http://schemas.microsoft.com/office/drawing/2014/main" val="10000"/>
                  </a:ext>
                </a:extLst>
              </a:tr>
              <a:tr h="2628900">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2800" b="0" i="0" u="none" strike="noStrike" cap="none" normalizeH="0" baseline="0" dirty="0">
                          <a:ln>
                            <a:noFill/>
                          </a:ln>
                          <a:solidFill>
                            <a:schemeClr val="tx1"/>
                          </a:solidFill>
                          <a:effectLst/>
                          <a:latin typeface="Calibri" pitchFamily="34" charset="0"/>
                          <a:cs typeface="Times New Roman" pitchFamily="18" charset="0"/>
                        </a:rPr>
                        <a:t>Vergilerin </a:t>
                      </a:r>
                      <a:r>
                        <a:rPr kumimoji="0" lang="tr-TR" sz="2800" b="1" i="0" u="none" strike="noStrike" cap="none" normalizeH="0" baseline="0" dirty="0">
                          <a:ln>
                            <a:noFill/>
                          </a:ln>
                          <a:solidFill>
                            <a:schemeClr val="tx1"/>
                          </a:solidFill>
                          <a:effectLst/>
                          <a:latin typeface="Calibri" pitchFamily="34" charset="0"/>
                          <a:cs typeface="Times New Roman" pitchFamily="18" charset="0"/>
                        </a:rPr>
                        <a:t>% 50 si </a:t>
                      </a:r>
                      <a:r>
                        <a:rPr kumimoji="0" lang="tr-TR" sz="2800" b="0" i="0" u="none" strike="noStrike" cap="none" normalizeH="0" baseline="0" dirty="0">
                          <a:ln>
                            <a:noFill/>
                          </a:ln>
                          <a:solidFill>
                            <a:schemeClr val="tx1"/>
                          </a:solidFill>
                          <a:effectLst/>
                          <a:latin typeface="Calibri" pitchFamily="34" charset="0"/>
                          <a:cs typeface="Times New Roman" pitchFamily="18" charset="0"/>
                        </a:rPr>
                        <a:t>ile</a:t>
                      </a:r>
                      <a:endParaRPr kumimoji="0" lang="tr-TR" sz="32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725"/>
                        </a:spcBef>
                        <a:spcAft>
                          <a:spcPts val="725"/>
                        </a:spcAft>
                        <a:buClrTx/>
                        <a:buSzTx/>
                        <a:buFontTx/>
                        <a:buNone/>
                        <a:tabLst/>
                      </a:pPr>
                      <a:r>
                        <a:rPr kumimoji="0" lang="tr-TR" sz="2800" b="0" i="0" u="none" strike="noStrike" cap="none" normalizeH="0" baseline="0" dirty="0">
                          <a:ln>
                            <a:noFill/>
                          </a:ln>
                          <a:solidFill>
                            <a:schemeClr val="tx1"/>
                          </a:solidFill>
                          <a:effectLst/>
                          <a:latin typeface="Calibri" pitchFamily="34" charset="0"/>
                          <a:cs typeface="Times New Roman" pitchFamily="18" charset="0"/>
                        </a:rPr>
                        <a:t>TEFE/ÜFE aylık oranı esas alınarak bu tutar üzerinden hesaplanacak tutar</a:t>
                      </a:r>
                      <a:endParaRPr kumimoji="0" lang="tr-TR" sz="32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95B3D7"/>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2800" b="0" i="0" u="none" strike="noStrike" cap="none" normalizeH="0" baseline="0" dirty="0">
                          <a:ln>
                            <a:noFill/>
                          </a:ln>
                          <a:solidFill>
                            <a:schemeClr val="tx1"/>
                          </a:solidFill>
                          <a:effectLst/>
                          <a:latin typeface="Calibri" pitchFamily="34" charset="0"/>
                          <a:cs typeface="Times New Roman" pitchFamily="18" charset="0"/>
                        </a:rPr>
                        <a:t>Vergilerin </a:t>
                      </a:r>
                      <a:r>
                        <a:rPr kumimoji="0" lang="tr-TR" sz="2800" b="1" i="0" u="none" strike="noStrike" cap="none" normalizeH="0" baseline="0" dirty="0">
                          <a:ln>
                            <a:noFill/>
                          </a:ln>
                          <a:solidFill>
                            <a:schemeClr val="tx1"/>
                          </a:solidFill>
                          <a:effectLst/>
                          <a:latin typeface="Calibri" pitchFamily="34" charset="0"/>
                          <a:cs typeface="Times New Roman" pitchFamily="18" charset="0"/>
                        </a:rPr>
                        <a:t>% 50’si </a:t>
                      </a:r>
                      <a:r>
                        <a:rPr kumimoji="0" lang="tr-TR" sz="2800" b="0" i="0" u="none" strike="noStrike" cap="none" normalizeH="0" baseline="0" dirty="0">
                          <a:ln>
                            <a:noFill/>
                          </a:ln>
                          <a:solidFill>
                            <a:schemeClr val="tx1"/>
                          </a:solidFill>
                          <a:effectLst/>
                          <a:latin typeface="Calibri" pitchFamily="34" charset="0"/>
                          <a:cs typeface="Times New Roman" pitchFamily="18" charset="0"/>
                        </a:rPr>
                        <a:t>ile bunlara bağlı gecikme faizi, gecikme zammı ve asla bağlı olarak kesilen vergi cezalarının tamamı</a:t>
                      </a:r>
                      <a:endParaRPr kumimoji="0" lang="tr-TR" sz="32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3D69B"/>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Yuvarlatılmış Dikdörtgen">
            <a:extLst>
              <a:ext uri="{FF2B5EF4-FFF2-40B4-BE49-F238E27FC236}">
                <a16:creationId xmlns:a16="http://schemas.microsoft.com/office/drawing/2014/main" id="{12869BA5-ED05-4761-BEF0-AE7F5929B51D}"/>
              </a:ext>
            </a:extLst>
          </p:cNvPr>
          <p:cNvSpPr/>
          <p:nvPr/>
        </p:nvSpPr>
        <p:spPr>
          <a:xfrm>
            <a:off x="755576" y="332656"/>
            <a:ext cx="7848872" cy="5904656"/>
          </a:xfrm>
          <a:prstGeom prst="roundRect">
            <a:avLst>
              <a:gd name="adj" fmla="val 4031"/>
            </a:avLst>
          </a:prstGeom>
          <a:solidFill>
            <a:srgbClr val="0070C0"/>
          </a:solidFill>
          <a:ln>
            <a:noFill/>
          </a:ln>
          <a:effectLst>
            <a:outerShdw blurRad="50800" dist="38100" dir="10800000" algn="r" rotWithShape="0">
              <a:prstClr val="black">
                <a:alpha val="40000"/>
              </a:prstClr>
            </a:outerShdw>
          </a:effectLst>
          <a:scene3d>
            <a:camera prst="orthographicFront"/>
            <a:lightRig rig="threePt" dir="t"/>
          </a:scene3d>
          <a:sp3d>
            <a:bevelT w="228600" h="1193800"/>
            <a:bevelB w="438150" h="0"/>
          </a:sp3d>
        </p:spPr>
        <p:style>
          <a:lnRef idx="2">
            <a:schemeClr val="accent1">
              <a:shade val="50000"/>
            </a:schemeClr>
          </a:lnRef>
          <a:fillRef idx="1">
            <a:schemeClr val="accent1"/>
          </a:fillRef>
          <a:effectRef idx="0">
            <a:schemeClr val="accent1"/>
          </a:effectRef>
          <a:fontRef idx="minor">
            <a:schemeClr val="lt1"/>
          </a:fontRef>
        </p:style>
        <p:txBody>
          <a:bodyPr lIns="432000" rIns="396000" anchor="ctr">
            <a:sp3d>
              <a:bevelT w="0"/>
            </a:sp3d>
          </a:bodyPr>
          <a:lstStyle/>
          <a:p>
            <a:pPr algn="ctr" fontAlgn="auto">
              <a:spcBef>
                <a:spcPts val="0"/>
              </a:spcBef>
              <a:spcAft>
                <a:spcPts val="0"/>
              </a:spcAft>
              <a:defRPr/>
            </a:pPr>
            <a:endParaRPr lang="tr-TR" sz="4000" b="1" dirty="0">
              <a:solidFill>
                <a:schemeClr val="bg1"/>
              </a:solidFill>
              <a:effectLst>
                <a:outerShdw blurRad="38100" dist="38100" dir="2700000" algn="tl">
                  <a:srgbClr val="000000">
                    <a:alpha val="43137"/>
                  </a:srgbClr>
                </a:outerShdw>
              </a:effectLst>
            </a:endParaRPr>
          </a:p>
          <a:p>
            <a:pPr algn="ctr" fontAlgn="auto">
              <a:spcBef>
                <a:spcPts val="0"/>
              </a:spcBef>
              <a:spcAft>
                <a:spcPts val="0"/>
              </a:spcAft>
              <a:defRPr/>
            </a:pPr>
            <a:r>
              <a:rPr lang="tr-TR" sz="4000" b="1" dirty="0">
                <a:solidFill>
                  <a:schemeClr val="bg1"/>
                </a:solidFill>
                <a:effectLst>
                  <a:outerShdw blurRad="38100" dist="38100" dir="2700000" algn="tl">
                    <a:srgbClr val="000000">
                      <a:alpha val="43137"/>
                    </a:srgbClr>
                  </a:outerShdw>
                </a:effectLst>
              </a:rPr>
              <a:t>7326 - BAZI ALACAKLARIN YENİDEN YAPILANDIRILMASI İLE BAZI KANUNLARDA DEĞİŞİKLİK YAPILMASINA İLİŞKİN KANUN</a:t>
            </a:r>
          </a:p>
          <a:p>
            <a:pPr algn="ctr" fontAlgn="auto">
              <a:spcBef>
                <a:spcPts val="0"/>
              </a:spcBef>
              <a:spcAft>
                <a:spcPts val="0"/>
              </a:spcAft>
              <a:defRPr/>
            </a:pPr>
            <a:endParaRPr lang="tr-TR" b="1" dirty="0">
              <a:solidFill>
                <a:schemeClr val="bg1"/>
              </a:solidFill>
              <a:effectLst>
                <a:outerShdw blurRad="38100" dist="38100" dir="2700000" algn="tl">
                  <a:srgbClr val="000000">
                    <a:alpha val="43137"/>
                  </a:srgbClr>
                </a:outerShdw>
              </a:effectLst>
            </a:endParaRPr>
          </a:p>
          <a:p>
            <a:pPr algn="ctr" fontAlgn="auto">
              <a:spcBef>
                <a:spcPts val="0"/>
              </a:spcBef>
              <a:spcAft>
                <a:spcPts val="0"/>
              </a:spcAft>
              <a:defRPr/>
            </a:pPr>
            <a:endParaRPr lang="tr-TR" b="1" dirty="0">
              <a:solidFill>
                <a:schemeClr val="bg1"/>
              </a:solidFill>
              <a:effectLst>
                <a:outerShdw blurRad="38100" dist="38100" dir="2700000" algn="tl">
                  <a:srgbClr val="000000">
                    <a:alpha val="43137"/>
                  </a:srgbClr>
                </a:outerShdw>
              </a:effectLst>
            </a:endParaRPr>
          </a:p>
          <a:p>
            <a:pPr algn="ctr" fontAlgn="auto">
              <a:spcBef>
                <a:spcPts val="0"/>
              </a:spcBef>
              <a:spcAft>
                <a:spcPts val="0"/>
              </a:spcAft>
              <a:defRPr/>
            </a:pPr>
            <a:endParaRPr lang="tr-TR" b="1" dirty="0">
              <a:solidFill>
                <a:schemeClr val="bg1"/>
              </a:solidFill>
              <a:effectLst>
                <a:outerShdw blurRad="38100" dist="38100" dir="2700000" algn="tl">
                  <a:srgbClr val="000000">
                    <a:alpha val="43137"/>
                  </a:srgbClr>
                </a:outerShdw>
              </a:effectLst>
            </a:endParaRPr>
          </a:p>
          <a:p>
            <a:pPr fontAlgn="auto">
              <a:spcBef>
                <a:spcPts val="0"/>
              </a:spcBef>
              <a:spcAft>
                <a:spcPts val="0"/>
              </a:spcAft>
              <a:defRPr/>
            </a:pPr>
            <a:r>
              <a:rPr lang="tr-TR" b="1" u="sng" dirty="0">
                <a:solidFill>
                  <a:srgbClr val="FFFF00"/>
                </a:solidFill>
              </a:rPr>
              <a:t>Resmi Gazete ;</a:t>
            </a:r>
          </a:p>
          <a:p>
            <a:pPr fontAlgn="auto">
              <a:spcBef>
                <a:spcPts val="0"/>
              </a:spcBef>
              <a:spcAft>
                <a:spcPts val="0"/>
              </a:spcAft>
              <a:defRPr/>
            </a:pPr>
            <a:endParaRPr lang="tr-TR" b="1" u="sng" dirty="0">
              <a:solidFill>
                <a:srgbClr val="FFFF00"/>
              </a:solidFill>
            </a:endParaRPr>
          </a:p>
          <a:p>
            <a:pPr fontAlgn="auto">
              <a:spcBef>
                <a:spcPts val="0"/>
              </a:spcBef>
              <a:spcAft>
                <a:spcPts val="0"/>
              </a:spcAft>
              <a:defRPr/>
            </a:pPr>
            <a:r>
              <a:rPr lang="tr-TR" b="1" dirty="0">
                <a:solidFill>
                  <a:srgbClr val="FFFF00"/>
                </a:solidFill>
              </a:rPr>
              <a:t>Tarih : 9/6/2021</a:t>
            </a:r>
          </a:p>
          <a:p>
            <a:pPr fontAlgn="auto">
              <a:spcBef>
                <a:spcPts val="0"/>
              </a:spcBef>
              <a:spcAft>
                <a:spcPts val="0"/>
              </a:spcAft>
              <a:defRPr/>
            </a:pPr>
            <a:r>
              <a:rPr lang="tr-TR" b="1" dirty="0">
                <a:solidFill>
                  <a:srgbClr val="FFFF00"/>
                </a:solidFill>
              </a:rPr>
              <a:t>Sayı : 31506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Başlık">
            <a:extLst>
              <a:ext uri="{FF2B5EF4-FFF2-40B4-BE49-F238E27FC236}">
                <a16:creationId xmlns:a16="http://schemas.microsoft.com/office/drawing/2014/main" id="{25EBE9B5-D7E8-483E-94AF-7E25685DB1FE}"/>
              </a:ext>
            </a:extLst>
          </p:cNvPr>
          <p:cNvSpPr>
            <a:spLocks noGrp="1"/>
          </p:cNvSpPr>
          <p:nvPr>
            <p:ph type="title"/>
          </p:nvPr>
        </p:nvSpPr>
        <p:spPr>
          <a:xfrm>
            <a:off x="142875" y="274638"/>
            <a:ext cx="8786813" cy="1143000"/>
          </a:xfrm>
        </p:spPr>
        <p:txBody>
          <a:bodyPr/>
          <a:lstStyle/>
          <a:p>
            <a:pPr eaLnBrk="1" hangingPunct="1"/>
            <a:r>
              <a:rPr lang="tr-TR" altLang="tr-TR" sz="3200" b="1">
                <a:solidFill>
                  <a:srgbClr val="C00000"/>
                </a:solidFill>
              </a:rPr>
              <a:t>KESİNLEŞMİŞ VE KESİNLEŞMEMİŞ ALACAKLARIN YAPILANDIRILMASI İLE İLGİLİ ORTAK HÜKÜMLER</a:t>
            </a:r>
          </a:p>
        </p:txBody>
      </p:sp>
      <p:sp>
        <p:nvSpPr>
          <p:cNvPr id="3" name="2 Yuvarlatılmış Dikdörtgen">
            <a:extLst>
              <a:ext uri="{FF2B5EF4-FFF2-40B4-BE49-F238E27FC236}">
                <a16:creationId xmlns:a16="http://schemas.microsoft.com/office/drawing/2014/main" id="{DD5D5282-53D0-4A45-AC9A-8DD23DD94320}"/>
              </a:ext>
            </a:extLst>
          </p:cNvPr>
          <p:cNvSpPr/>
          <p:nvPr/>
        </p:nvSpPr>
        <p:spPr>
          <a:xfrm>
            <a:off x="500034" y="1428736"/>
            <a:ext cx="8072494" cy="1000132"/>
          </a:xfrm>
          <a:prstGeom prst="roundRect">
            <a:avLst/>
          </a:prstGeom>
          <a:solidFill>
            <a:schemeClr val="accent2">
              <a:lumMod val="20000"/>
              <a:lumOff val="80000"/>
            </a:schemeClr>
          </a:solidFill>
          <a:ln>
            <a:noFill/>
          </a:ln>
          <a:effectLst>
            <a:glow rad="228600">
              <a:schemeClr val="accent6">
                <a:satMod val="175000"/>
                <a:alpha val="40000"/>
              </a:schemeClr>
            </a:glow>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indent="449263" algn="just">
              <a:defRPr/>
            </a:pPr>
            <a:r>
              <a:rPr lang="tr-TR">
                <a:solidFill>
                  <a:srgbClr val="000000"/>
                </a:solidFill>
                <a:latin typeface="Arial" pitchFamily="34" charset="0"/>
                <a:cs typeface="Times New Roman" pitchFamily="18" charset="0"/>
              </a:rPr>
              <a:t>Kanun hükümlerinden yararlanmak isteyen borçluların; Kanunun yayımlandığı tarihi izleyen ikinci ayın sonuna kadar ilgili idareye başvuruda Bulunmaları gerekmektedir.</a:t>
            </a:r>
            <a:endParaRPr lang="tr-TR">
              <a:solidFill>
                <a:srgbClr val="FFFFFF"/>
              </a:solidFill>
            </a:endParaRPr>
          </a:p>
        </p:txBody>
      </p:sp>
      <p:sp>
        <p:nvSpPr>
          <p:cNvPr id="7" name="6 Yuvarlatılmış Dikdörtgen">
            <a:extLst>
              <a:ext uri="{FF2B5EF4-FFF2-40B4-BE49-F238E27FC236}">
                <a16:creationId xmlns:a16="http://schemas.microsoft.com/office/drawing/2014/main" id="{CB0F3B24-03FE-4DFF-A103-54D93A2A3BBA}"/>
              </a:ext>
            </a:extLst>
          </p:cNvPr>
          <p:cNvSpPr/>
          <p:nvPr/>
        </p:nvSpPr>
        <p:spPr>
          <a:xfrm>
            <a:off x="500034" y="2643182"/>
            <a:ext cx="8072494" cy="1285884"/>
          </a:xfrm>
          <a:prstGeom prst="roundRect">
            <a:avLst/>
          </a:prstGeom>
          <a:solidFill>
            <a:schemeClr val="accent2">
              <a:lumMod val="20000"/>
              <a:lumOff val="80000"/>
            </a:schemeClr>
          </a:solidFill>
          <a:ln>
            <a:noFill/>
          </a:ln>
          <a:effectLst>
            <a:glow rad="228600">
              <a:schemeClr val="accent6">
                <a:satMod val="175000"/>
                <a:alpha val="40000"/>
              </a:schemeClr>
            </a:glow>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indent="449263" algn="just">
              <a:defRPr/>
            </a:pPr>
            <a:r>
              <a:rPr lang="tr-TR">
                <a:solidFill>
                  <a:srgbClr val="000000"/>
                </a:solidFill>
                <a:latin typeface="Arial" pitchFamily="34" charset="0"/>
                <a:cs typeface="Times New Roman" pitchFamily="18" charset="0"/>
              </a:rPr>
              <a:t>Kanun kapsamında hesaplanan toplam tutarın başvuru süresinde tamamen veya  ilk taksiti Kanunun yayımlandığı tarihi izleyen üçüncü aydan başlamak üzere ikişer aylık dönemler halinde azami onsekiz eşit taksitte ödenmesi gerekir.</a:t>
            </a:r>
          </a:p>
        </p:txBody>
      </p:sp>
      <p:sp>
        <p:nvSpPr>
          <p:cNvPr id="6" name="5 Katlanmış Nesne">
            <a:extLst>
              <a:ext uri="{FF2B5EF4-FFF2-40B4-BE49-F238E27FC236}">
                <a16:creationId xmlns:a16="http://schemas.microsoft.com/office/drawing/2014/main" id="{7BB93825-73F0-4339-A02D-BD55C09B7621}"/>
              </a:ext>
            </a:extLst>
          </p:cNvPr>
          <p:cNvSpPr/>
          <p:nvPr/>
        </p:nvSpPr>
        <p:spPr>
          <a:xfrm rot="21374998">
            <a:off x="1096068" y="3892085"/>
            <a:ext cx="7643813" cy="2714625"/>
          </a:xfrm>
          <a:prstGeom prst="foldedCorner">
            <a:avLst/>
          </a:prstGeom>
          <a:solidFill>
            <a:srgbClr val="FFFF00"/>
          </a:solidFill>
          <a:effectLst>
            <a:outerShdw blurRad="114300" dist="38100" dir="10800000" sx="101000" sy="101000" algn="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ct val="120000"/>
              </a:lnSpc>
              <a:spcBef>
                <a:spcPts val="0"/>
              </a:spcBef>
              <a:spcAft>
                <a:spcPts val="0"/>
              </a:spcAft>
              <a:defRPr/>
            </a:pPr>
            <a:endParaRPr lang="tr-TR" dirty="0">
              <a:solidFill>
                <a:schemeClr val="accent1">
                  <a:lumMod val="50000"/>
                </a:schemeClr>
              </a:solidFill>
            </a:endParaRPr>
          </a:p>
          <a:p>
            <a:pPr fontAlgn="auto">
              <a:lnSpc>
                <a:spcPct val="120000"/>
              </a:lnSpc>
              <a:spcBef>
                <a:spcPts val="0"/>
              </a:spcBef>
              <a:spcAft>
                <a:spcPts val="0"/>
              </a:spcAft>
              <a:defRPr/>
            </a:pPr>
            <a:endParaRPr lang="tr-TR" dirty="0">
              <a:solidFill>
                <a:schemeClr val="accent1">
                  <a:lumMod val="50000"/>
                </a:schemeClr>
              </a:solidFill>
            </a:endParaRPr>
          </a:p>
          <a:p>
            <a:pPr fontAlgn="auto">
              <a:lnSpc>
                <a:spcPct val="120000"/>
              </a:lnSpc>
              <a:spcBef>
                <a:spcPts val="0"/>
              </a:spcBef>
              <a:spcAft>
                <a:spcPts val="0"/>
              </a:spcAft>
              <a:defRPr/>
            </a:pPr>
            <a:r>
              <a:rPr lang="tr-TR" dirty="0">
                <a:solidFill>
                  <a:schemeClr val="accent1">
                    <a:lumMod val="50000"/>
                  </a:schemeClr>
                </a:solidFill>
              </a:rPr>
              <a:t>Taksitle yapılacak ödemelerde Kanun maddesine göre hesaplanan tutar; </a:t>
            </a:r>
          </a:p>
          <a:p>
            <a:pPr fontAlgn="auto">
              <a:lnSpc>
                <a:spcPct val="120000"/>
              </a:lnSpc>
              <a:spcBef>
                <a:spcPts val="0"/>
              </a:spcBef>
              <a:spcAft>
                <a:spcPts val="0"/>
              </a:spcAft>
              <a:defRPr/>
            </a:pPr>
            <a:r>
              <a:rPr lang="tr-TR" dirty="0">
                <a:solidFill>
                  <a:schemeClr val="accent1">
                    <a:lumMod val="50000"/>
                  </a:schemeClr>
                </a:solidFill>
              </a:rPr>
              <a:t>1) </a:t>
            </a:r>
            <a:r>
              <a:rPr lang="tr-TR" b="1" dirty="0">
                <a:solidFill>
                  <a:schemeClr val="accent1">
                    <a:lumMod val="50000"/>
                  </a:schemeClr>
                </a:solidFill>
              </a:rPr>
              <a:t>12 ay </a:t>
            </a:r>
            <a:r>
              <a:rPr lang="tr-TR" dirty="0">
                <a:solidFill>
                  <a:schemeClr val="accent1">
                    <a:lumMod val="50000"/>
                  </a:schemeClr>
                </a:solidFill>
              </a:rPr>
              <a:t>( 6 taksit) için…..…1,09, </a:t>
            </a:r>
          </a:p>
          <a:p>
            <a:pPr fontAlgn="auto">
              <a:lnSpc>
                <a:spcPct val="120000"/>
              </a:lnSpc>
              <a:spcBef>
                <a:spcPts val="0"/>
              </a:spcBef>
              <a:spcAft>
                <a:spcPts val="0"/>
              </a:spcAft>
              <a:defRPr/>
            </a:pPr>
            <a:r>
              <a:rPr lang="tr-TR" dirty="0">
                <a:solidFill>
                  <a:schemeClr val="accent1">
                    <a:lumMod val="50000"/>
                  </a:schemeClr>
                </a:solidFill>
              </a:rPr>
              <a:t>2) </a:t>
            </a:r>
            <a:r>
              <a:rPr lang="tr-TR" b="1" dirty="0">
                <a:solidFill>
                  <a:schemeClr val="accent1">
                    <a:lumMod val="50000"/>
                  </a:schemeClr>
                </a:solidFill>
              </a:rPr>
              <a:t>18 ay </a:t>
            </a:r>
            <a:r>
              <a:rPr lang="tr-TR" dirty="0">
                <a:solidFill>
                  <a:schemeClr val="accent1">
                    <a:lumMod val="50000"/>
                  </a:schemeClr>
                </a:solidFill>
              </a:rPr>
              <a:t>(9 taksit) için…..….1,135, </a:t>
            </a:r>
          </a:p>
          <a:p>
            <a:pPr fontAlgn="auto">
              <a:lnSpc>
                <a:spcPct val="120000"/>
              </a:lnSpc>
              <a:spcBef>
                <a:spcPts val="0"/>
              </a:spcBef>
              <a:spcAft>
                <a:spcPts val="0"/>
              </a:spcAft>
              <a:defRPr/>
            </a:pPr>
            <a:r>
              <a:rPr lang="tr-TR" dirty="0">
                <a:solidFill>
                  <a:schemeClr val="accent1">
                    <a:lumMod val="50000"/>
                  </a:schemeClr>
                </a:solidFill>
              </a:rPr>
              <a:t>3) </a:t>
            </a:r>
            <a:r>
              <a:rPr lang="tr-TR" b="1" dirty="0">
                <a:solidFill>
                  <a:schemeClr val="accent1">
                    <a:lumMod val="50000"/>
                  </a:schemeClr>
                </a:solidFill>
              </a:rPr>
              <a:t>24 ay </a:t>
            </a:r>
            <a:r>
              <a:rPr lang="tr-TR" dirty="0">
                <a:solidFill>
                  <a:schemeClr val="accent1">
                    <a:lumMod val="50000"/>
                  </a:schemeClr>
                </a:solidFill>
              </a:rPr>
              <a:t>(12 taksit) için….…1,18, </a:t>
            </a:r>
          </a:p>
          <a:p>
            <a:pPr fontAlgn="auto">
              <a:lnSpc>
                <a:spcPct val="120000"/>
              </a:lnSpc>
              <a:spcBef>
                <a:spcPts val="0"/>
              </a:spcBef>
              <a:spcAft>
                <a:spcPts val="0"/>
              </a:spcAft>
              <a:defRPr/>
            </a:pPr>
            <a:r>
              <a:rPr lang="tr-TR" dirty="0">
                <a:solidFill>
                  <a:schemeClr val="accent1">
                    <a:lumMod val="50000"/>
                  </a:schemeClr>
                </a:solidFill>
              </a:rPr>
              <a:t>4) </a:t>
            </a:r>
            <a:r>
              <a:rPr lang="tr-TR" b="1" dirty="0">
                <a:solidFill>
                  <a:schemeClr val="accent1">
                    <a:lumMod val="50000"/>
                  </a:schemeClr>
                </a:solidFill>
              </a:rPr>
              <a:t>36 ay </a:t>
            </a:r>
            <a:r>
              <a:rPr lang="tr-TR" dirty="0">
                <a:solidFill>
                  <a:schemeClr val="accent1">
                    <a:lumMod val="50000"/>
                  </a:schemeClr>
                </a:solidFill>
              </a:rPr>
              <a:t>(18 taksit) için….…1,27, </a:t>
            </a:r>
          </a:p>
          <a:p>
            <a:pPr fontAlgn="auto">
              <a:lnSpc>
                <a:spcPct val="120000"/>
              </a:lnSpc>
              <a:spcBef>
                <a:spcPts val="0"/>
              </a:spcBef>
              <a:spcAft>
                <a:spcPts val="0"/>
              </a:spcAft>
              <a:defRPr/>
            </a:pPr>
            <a:r>
              <a:rPr lang="tr-TR" dirty="0">
                <a:solidFill>
                  <a:schemeClr val="accent1">
                    <a:lumMod val="50000"/>
                  </a:schemeClr>
                </a:solidFill>
              </a:rPr>
              <a:t>katsayısı ile çarpılır ve bulunan tutar taksit sayısına bölünmek suretiyle ikişer aylık dönemler halinde ödenecek taksit tutarı hesaplanır</a:t>
            </a:r>
          </a:p>
          <a:p>
            <a:pPr algn="ctr" fontAlgn="auto">
              <a:spcBef>
                <a:spcPts val="0"/>
              </a:spcBef>
              <a:spcAft>
                <a:spcPts val="0"/>
              </a:spcAft>
              <a:defRPr/>
            </a:pPr>
            <a:endParaRPr lang="tr-TR" dirty="0">
              <a:solidFill>
                <a:schemeClr val="accent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500"/>
                                        <p:tgtEl>
                                          <p:spTgt spid="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a:extLst>
              <a:ext uri="{FF2B5EF4-FFF2-40B4-BE49-F238E27FC236}">
                <a16:creationId xmlns:a16="http://schemas.microsoft.com/office/drawing/2014/main" id="{A5696812-DD5F-41C3-B74D-9B3ADBAEC361}"/>
              </a:ext>
            </a:extLst>
          </p:cNvPr>
          <p:cNvSpPr>
            <a:spLocks noGrp="1"/>
          </p:cNvSpPr>
          <p:nvPr>
            <p:ph type="title"/>
          </p:nvPr>
        </p:nvSpPr>
        <p:spPr>
          <a:xfrm>
            <a:off x="142875" y="214313"/>
            <a:ext cx="8786813" cy="714375"/>
          </a:xfrm>
        </p:spPr>
        <p:txBody>
          <a:bodyPr/>
          <a:lstStyle/>
          <a:p>
            <a:pPr eaLnBrk="1" hangingPunct="1"/>
            <a:r>
              <a:rPr lang="tr-TR" altLang="tr-TR" sz="2000" b="1">
                <a:solidFill>
                  <a:srgbClr val="C00000"/>
                </a:solidFill>
              </a:rPr>
              <a:t>KESİNLEŞMİŞ VE KESİNLEŞMEMİŞ ALACAKLARIN YAPILANDIRILMASI İLE İLGİLİ ORTAK HÜKÜMLER - II</a:t>
            </a:r>
          </a:p>
        </p:txBody>
      </p:sp>
      <p:sp>
        <p:nvSpPr>
          <p:cNvPr id="3" name="2 Yuvarlatılmış Dikdörtgen">
            <a:extLst>
              <a:ext uri="{FF2B5EF4-FFF2-40B4-BE49-F238E27FC236}">
                <a16:creationId xmlns:a16="http://schemas.microsoft.com/office/drawing/2014/main" id="{E85F9AA5-B6B2-405A-80F7-05C59B646346}"/>
              </a:ext>
            </a:extLst>
          </p:cNvPr>
          <p:cNvSpPr/>
          <p:nvPr/>
        </p:nvSpPr>
        <p:spPr>
          <a:xfrm>
            <a:off x="500034" y="1142984"/>
            <a:ext cx="8072494" cy="1000132"/>
          </a:xfrm>
          <a:prstGeom prst="roundRect">
            <a:avLst/>
          </a:prstGeom>
          <a:solidFill>
            <a:schemeClr val="accent2">
              <a:lumMod val="20000"/>
              <a:lumOff val="80000"/>
            </a:schemeClr>
          </a:solidFill>
          <a:ln>
            <a:noFill/>
          </a:ln>
          <a:effectLst>
            <a:glow rad="228600">
              <a:schemeClr val="accent6">
                <a:satMod val="175000"/>
                <a:alpha val="40000"/>
              </a:schemeClr>
            </a:glow>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indent="449263" algn="just">
              <a:defRPr/>
            </a:pPr>
            <a:r>
              <a:rPr lang="tr-TR">
                <a:solidFill>
                  <a:srgbClr val="000000"/>
                </a:solidFill>
                <a:latin typeface="Arial" pitchFamily="34" charset="0"/>
                <a:cs typeface="Times New Roman" pitchFamily="18" charset="0"/>
              </a:rPr>
              <a:t>Madde hükümlerinden yararlanılması için madde kapsamına giren alacaklara karşı dava açılmaması, açılmış davalardan vazgeçilmesi ve kanun yollarına başvurulmaması şarttır. </a:t>
            </a:r>
          </a:p>
        </p:txBody>
      </p:sp>
      <p:sp>
        <p:nvSpPr>
          <p:cNvPr id="6" name="5 Yuvarlatılmış Dikdörtgen">
            <a:extLst>
              <a:ext uri="{FF2B5EF4-FFF2-40B4-BE49-F238E27FC236}">
                <a16:creationId xmlns:a16="http://schemas.microsoft.com/office/drawing/2014/main" id="{A0195900-D098-4CF7-AB57-BA49753F6DBA}"/>
              </a:ext>
            </a:extLst>
          </p:cNvPr>
          <p:cNvSpPr/>
          <p:nvPr/>
        </p:nvSpPr>
        <p:spPr>
          <a:xfrm>
            <a:off x="500034" y="2276872"/>
            <a:ext cx="8072494" cy="714380"/>
          </a:xfrm>
          <a:prstGeom prst="roundRect">
            <a:avLst/>
          </a:prstGeom>
          <a:solidFill>
            <a:schemeClr val="accent2">
              <a:lumMod val="20000"/>
              <a:lumOff val="80000"/>
            </a:schemeClr>
          </a:solidFill>
          <a:ln>
            <a:noFill/>
          </a:ln>
          <a:effectLst>
            <a:glow rad="228600">
              <a:schemeClr val="accent6">
                <a:satMod val="175000"/>
                <a:alpha val="40000"/>
              </a:schemeClr>
            </a:glow>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indent="449263" algn="just">
              <a:defRPr/>
            </a:pPr>
            <a:r>
              <a:rPr lang="tr-TR" dirty="0">
                <a:solidFill>
                  <a:srgbClr val="000000"/>
                </a:solidFill>
                <a:latin typeface="Arial" pitchFamily="34" charset="0"/>
                <a:cs typeface="Times New Roman" pitchFamily="18" charset="0"/>
              </a:rPr>
              <a:t>Hesaplanan alacak ve </a:t>
            </a:r>
            <a:r>
              <a:rPr lang="tr-TR" dirty="0" err="1">
                <a:solidFill>
                  <a:srgbClr val="000000"/>
                </a:solidFill>
                <a:latin typeface="Arial" pitchFamily="34" charset="0"/>
                <a:cs typeface="Times New Roman" pitchFamily="18" charset="0"/>
              </a:rPr>
              <a:t>Yİ</a:t>
            </a:r>
            <a:r>
              <a:rPr lang="tr-TR" dirty="0">
                <a:solidFill>
                  <a:srgbClr val="000000"/>
                </a:solidFill>
                <a:latin typeface="Arial" pitchFamily="34" charset="0"/>
                <a:cs typeface="Times New Roman" pitchFamily="18" charset="0"/>
              </a:rPr>
              <a:t> ÜFE tutarı kredi kartı ile ödenebilecektir.</a:t>
            </a:r>
          </a:p>
        </p:txBody>
      </p:sp>
      <p:sp>
        <p:nvSpPr>
          <p:cNvPr id="9" name="8 Yuvarlatılmış Dikdörtgen">
            <a:extLst>
              <a:ext uri="{FF2B5EF4-FFF2-40B4-BE49-F238E27FC236}">
                <a16:creationId xmlns:a16="http://schemas.microsoft.com/office/drawing/2014/main" id="{D887CCE1-1393-4C5D-8748-CAEE448C8D15}"/>
              </a:ext>
            </a:extLst>
          </p:cNvPr>
          <p:cNvSpPr/>
          <p:nvPr/>
        </p:nvSpPr>
        <p:spPr>
          <a:xfrm>
            <a:off x="500034" y="3212976"/>
            <a:ext cx="8072494" cy="1000132"/>
          </a:xfrm>
          <a:prstGeom prst="roundRect">
            <a:avLst/>
          </a:prstGeom>
          <a:solidFill>
            <a:schemeClr val="accent2">
              <a:lumMod val="20000"/>
              <a:lumOff val="80000"/>
            </a:schemeClr>
          </a:solidFill>
          <a:ln>
            <a:noFill/>
          </a:ln>
          <a:effectLst>
            <a:glow rad="228600">
              <a:schemeClr val="accent6">
                <a:satMod val="175000"/>
                <a:alpha val="40000"/>
              </a:schemeClr>
            </a:glow>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indent="449263" algn="just">
              <a:defRPr/>
            </a:pPr>
            <a:r>
              <a:rPr lang="tr-TR" dirty="0">
                <a:solidFill>
                  <a:srgbClr val="000000"/>
                </a:solidFill>
                <a:latin typeface="Arial" pitchFamily="34" charset="0"/>
                <a:cs typeface="Times New Roman" pitchFamily="18" charset="0"/>
              </a:rPr>
              <a:t>Vergi dairesinden vergi mevzuatı gereği iade alacağı bulunan borçlular Kanun kapsamında ödenecek olan borca mahsubunu talep edebileceklerdir. Borçluların mahsup talepleri sadece kendi borçlarıyla sınırlı olacaktır.</a:t>
            </a:r>
          </a:p>
        </p:txBody>
      </p:sp>
      <p:sp>
        <p:nvSpPr>
          <p:cNvPr id="8" name="8 Yuvarlatılmış Dikdörtgen">
            <a:extLst>
              <a:ext uri="{FF2B5EF4-FFF2-40B4-BE49-F238E27FC236}">
                <a16:creationId xmlns:a16="http://schemas.microsoft.com/office/drawing/2014/main" id="{68818054-BD3C-4CC3-A932-B152A48FFD2A}"/>
              </a:ext>
            </a:extLst>
          </p:cNvPr>
          <p:cNvSpPr/>
          <p:nvPr/>
        </p:nvSpPr>
        <p:spPr>
          <a:xfrm>
            <a:off x="387938" y="4437112"/>
            <a:ext cx="8184590" cy="2160240"/>
          </a:xfrm>
          <a:prstGeom prst="roundRect">
            <a:avLst/>
          </a:prstGeom>
          <a:solidFill>
            <a:schemeClr val="accent2">
              <a:lumMod val="20000"/>
              <a:lumOff val="80000"/>
            </a:schemeClr>
          </a:solidFill>
          <a:ln>
            <a:noFill/>
          </a:ln>
          <a:effectLst>
            <a:glow rad="228600">
              <a:schemeClr val="accent6">
                <a:satMod val="175000"/>
                <a:alpha val="40000"/>
              </a:schemeClr>
            </a:glow>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indent="449263" algn="just">
              <a:defRPr/>
            </a:pPr>
            <a:r>
              <a:rPr lang="tr-TR" sz="1600" dirty="0">
                <a:solidFill>
                  <a:srgbClr val="000000"/>
                </a:solidFill>
                <a:latin typeface="Arial" pitchFamily="34" charset="0"/>
                <a:cs typeface="Times New Roman" pitchFamily="18" charset="0"/>
              </a:rPr>
              <a:t>Bu Kanun hükümlerine göre hesaplanan tutarın İlk taksit ödeme süresi içerisinde tamamen ödenmesi hâlinde, bu tutara bu Kanunun yayımlandığı tarihten ödeme tarihine kadar geçen süre için herhangi bir faiz uygulanmaz.</a:t>
            </a:r>
          </a:p>
          <a:p>
            <a:pPr indent="449263" algn="just">
              <a:defRPr/>
            </a:pPr>
            <a:r>
              <a:rPr lang="tr-TR" sz="1600" dirty="0">
                <a:solidFill>
                  <a:srgbClr val="000000"/>
                </a:solidFill>
                <a:latin typeface="Arial" pitchFamily="34" charset="0"/>
                <a:cs typeface="Times New Roman" pitchFamily="18" charset="0"/>
              </a:rPr>
              <a:t>İlk taksit ödeme süresi içerisinde tamamen ödenmesi hâlinde, </a:t>
            </a:r>
            <a:r>
              <a:rPr lang="tr-TR" sz="1600" dirty="0" err="1">
                <a:solidFill>
                  <a:srgbClr val="000000"/>
                </a:solidFill>
                <a:latin typeface="Arial" pitchFamily="34" charset="0"/>
                <a:cs typeface="Times New Roman" pitchFamily="18" charset="0"/>
              </a:rPr>
              <a:t>fer'i</a:t>
            </a:r>
            <a:r>
              <a:rPr lang="tr-TR" sz="1600" dirty="0">
                <a:solidFill>
                  <a:srgbClr val="000000"/>
                </a:solidFill>
                <a:latin typeface="Arial" pitchFamily="34" charset="0"/>
                <a:cs typeface="Times New Roman" pitchFamily="18" charset="0"/>
              </a:rPr>
              <a:t> alacaklar yerine </a:t>
            </a:r>
            <a:r>
              <a:rPr lang="tr-TR" sz="1600" dirty="0" err="1">
                <a:solidFill>
                  <a:srgbClr val="000000"/>
                </a:solidFill>
                <a:latin typeface="Arial" pitchFamily="34" charset="0"/>
                <a:cs typeface="Times New Roman" pitchFamily="18" charset="0"/>
              </a:rPr>
              <a:t>Yİ</a:t>
            </a:r>
            <a:r>
              <a:rPr lang="tr-TR" sz="1600" dirty="0">
                <a:solidFill>
                  <a:srgbClr val="000000"/>
                </a:solidFill>
                <a:latin typeface="Arial" pitchFamily="34" charset="0"/>
                <a:cs typeface="Times New Roman" pitchFamily="18" charset="0"/>
              </a:rPr>
              <a:t>-ÜFE aylık değişim oranları esas alınarak hesaplanacak tutarı (bu Kanunun 4 üncü maddesine göre </a:t>
            </a:r>
            <a:r>
              <a:rPr lang="tr-TR" sz="1600" dirty="0" err="1">
                <a:solidFill>
                  <a:srgbClr val="000000"/>
                </a:solidFill>
                <a:latin typeface="Arial" pitchFamily="34" charset="0"/>
                <a:cs typeface="Times New Roman" pitchFamily="18" charset="0"/>
              </a:rPr>
              <a:t>fer'i</a:t>
            </a:r>
            <a:r>
              <a:rPr lang="tr-TR" sz="1600" dirty="0">
                <a:solidFill>
                  <a:srgbClr val="000000"/>
                </a:solidFill>
                <a:latin typeface="Arial" pitchFamily="34" charset="0"/>
                <a:cs typeface="Times New Roman" pitchFamily="18" charset="0"/>
              </a:rPr>
              <a:t> alacaklar yerine </a:t>
            </a:r>
            <a:r>
              <a:rPr lang="tr-TR" sz="1600" dirty="0" err="1">
                <a:solidFill>
                  <a:srgbClr val="000000"/>
                </a:solidFill>
                <a:latin typeface="Arial" pitchFamily="34" charset="0"/>
                <a:cs typeface="Times New Roman" pitchFamily="18" charset="0"/>
              </a:rPr>
              <a:t>Yİ</a:t>
            </a:r>
            <a:r>
              <a:rPr lang="tr-TR" sz="1600" dirty="0">
                <a:solidFill>
                  <a:srgbClr val="000000"/>
                </a:solidFill>
                <a:latin typeface="Arial" pitchFamily="34" charset="0"/>
                <a:cs typeface="Times New Roman" pitchFamily="18" charset="0"/>
              </a:rPr>
              <a:t>-ÜFE aylık değişim oranları esas alınarak hesaplanacak tutar ile birlikte hesaplanan gecikme faizi dâhil) üzerinden </a:t>
            </a:r>
            <a:r>
              <a:rPr lang="tr-TR" sz="1600" b="1" dirty="0">
                <a:solidFill>
                  <a:srgbClr val="000000"/>
                </a:solidFill>
                <a:latin typeface="Arial" pitchFamily="34" charset="0"/>
                <a:cs typeface="Times New Roman" pitchFamily="18" charset="0"/>
              </a:rPr>
              <a:t>ayrıca %90 indirim yapılır.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4 Slayt Numarası Yer Tutucusu">
            <a:extLst>
              <a:ext uri="{FF2B5EF4-FFF2-40B4-BE49-F238E27FC236}">
                <a16:creationId xmlns:a16="http://schemas.microsoft.com/office/drawing/2014/main" id="{3D67E128-7122-48BD-9A79-1007F46C42E1}"/>
              </a:ext>
            </a:extLst>
          </p:cNvPr>
          <p:cNvSpPr txBox="1">
            <a:spLocks noGrp="1"/>
          </p:cNvSpPr>
          <p:nvPr/>
        </p:nvSpPr>
        <p:spPr bwMode="auto">
          <a:xfrm>
            <a:off x="6553200" y="62484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1198A620-1C46-42AE-BCF5-55A3985544C2}" type="slidenum">
              <a:rPr lang="tr-TR" altLang="tr-TR" sz="1200">
                <a:latin typeface="Arial" panose="020B0604020202020204" pitchFamily="34" charset="0"/>
              </a:rPr>
              <a:pPr algn="r" eaLnBrk="1" hangingPunct="1">
                <a:spcBef>
                  <a:spcPct val="0"/>
                </a:spcBef>
                <a:buFontTx/>
                <a:buNone/>
              </a:pPr>
              <a:t>22</a:t>
            </a:fld>
            <a:endParaRPr lang="tr-TR" altLang="tr-TR" sz="1200">
              <a:latin typeface="Arial" panose="020B0604020202020204" pitchFamily="34" charset="0"/>
            </a:endParaRPr>
          </a:p>
        </p:txBody>
      </p:sp>
      <p:sp>
        <p:nvSpPr>
          <p:cNvPr id="30723" name="Rectangle 2">
            <a:extLst>
              <a:ext uri="{FF2B5EF4-FFF2-40B4-BE49-F238E27FC236}">
                <a16:creationId xmlns:a16="http://schemas.microsoft.com/office/drawing/2014/main" id="{6AB57E3E-E68D-49FE-804D-53006EF93A59}"/>
              </a:ext>
            </a:extLst>
          </p:cNvPr>
          <p:cNvSpPr>
            <a:spLocks noGrp="1" noRot="1" noChangeArrowheads="1"/>
          </p:cNvSpPr>
          <p:nvPr>
            <p:ph type="title" idx="4294967295"/>
          </p:nvPr>
        </p:nvSpPr>
        <p:spPr>
          <a:xfrm>
            <a:off x="0" y="274638"/>
            <a:ext cx="8229600" cy="939800"/>
          </a:xfrm>
        </p:spPr>
        <p:txBody>
          <a:bodyPr/>
          <a:lstStyle/>
          <a:p>
            <a:pPr eaLnBrk="1" hangingPunct="1"/>
            <a:r>
              <a:rPr lang="tr-TR" altLang="tr-TR" sz="2400" b="1">
                <a:solidFill>
                  <a:srgbClr val="C00000"/>
                </a:solidFill>
              </a:rPr>
              <a:t>KESİNLEŞMİŞ/KESİNLEŞMEİŞ ALACAKLAR</a:t>
            </a:r>
            <a:r>
              <a:rPr lang="tr-TR" altLang="tr-TR" sz="2400" b="1">
                <a:solidFill>
                  <a:schemeClr val="hlink"/>
                </a:solidFill>
              </a:rPr>
              <a:t> </a:t>
            </a:r>
            <a:br>
              <a:rPr lang="tr-TR" altLang="tr-TR" sz="2400" b="1">
                <a:solidFill>
                  <a:schemeClr val="hlink"/>
                </a:solidFill>
              </a:rPr>
            </a:br>
            <a:r>
              <a:rPr lang="tr-TR" altLang="tr-TR" sz="2400" b="1">
                <a:solidFill>
                  <a:schemeClr val="hlink"/>
                </a:solidFill>
              </a:rPr>
              <a:t>(SÜRESİNDE ÖDEME YAPILMAMASI)</a:t>
            </a:r>
          </a:p>
        </p:txBody>
      </p:sp>
      <p:sp>
        <p:nvSpPr>
          <p:cNvPr id="30724" name="Rectangle 3">
            <a:extLst>
              <a:ext uri="{FF2B5EF4-FFF2-40B4-BE49-F238E27FC236}">
                <a16:creationId xmlns:a16="http://schemas.microsoft.com/office/drawing/2014/main" id="{BC0B3567-ED1D-4A38-B16E-E67B34029253}"/>
              </a:ext>
            </a:extLst>
          </p:cNvPr>
          <p:cNvSpPr>
            <a:spLocks noGrp="1" noChangeArrowheads="1"/>
          </p:cNvSpPr>
          <p:nvPr>
            <p:ph type="body" idx="4294967295"/>
          </p:nvPr>
        </p:nvSpPr>
        <p:spPr>
          <a:xfrm>
            <a:off x="719138" y="1357313"/>
            <a:ext cx="8424862" cy="4951412"/>
          </a:xfrm>
        </p:spPr>
        <p:txBody>
          <a:bodyPr/>
          <a:lstStyle/>
          <a:p>
            <a:pPr eaLnBrk="1" hangingPunct="1">
              <a:lnSpc>
                <a:spcPct val="110000"/>
              </a:lnSpc>
            </a:pPr>
            <a:endParaRPr lang="tr-TR" altLang="tr-TR" sz="2000" dirty="0"/>
          </a:p>
          <a:p>
            <a:pPr eaLnBrk="1" hangingPunct="1">
              <a:lnSpc>
                <a:spcPct val="110000"/>
              </a:lnSpc>
            </a:pPr>
            <a:r>
              <a:rPr lang="tr-TR" altLang="tr-TR" sz="2000" b="1" dirty="0"/>
              <a:t>İlk iki taksitin süresinde ödenmesi koşuluyla,</a:t>
            </a:r>
            <a:r>
              <a:rPr lang="tr-TR" altLang="tr-TR" sz="2000" dirty="0"/>
              <a:t> ödenmesi gereken taksitlerin </a:t>
            </a:r>
            <a:r>
              <a:rPr lang="tr-TR" altLang="tr-TR" sz="2000" b="1" dirty="0"/>
              <a:t>bir takvim yılın</a:t>
            </a:r>
            <a:r>
              <a:rPr lang="tr-TR" altLang="tr-TR" sz="2000" dirty="0"/>
              <a:t>da </a:t>
            </a:r>
            <a:r>
              <a:rPr lang="tr-TR" altLang="tr-TR" sz="2000" b="1" dirty="0"/>
              <a:t>en fazla iki defa ödenmemesi veya eksik ödenmesi halinde</a:t>
            </a:r>
            <a:r>
              <a:rPr lang="tr-TR" altLang="tr-TR" sz="2000" dirty="0"/>
              <a:t>, ödenmeyen bu tutarların son </a:t>
            </a:r>
            <a:r>
              <a:rPr lang="tr-TR" altLang="tr-TR" sz="2000" dirty="0" err="1"/>
              <a:t>taksidi</a:t>
            </a:r>
            <a:r>
              <a:rPr lang="tr-TR" altLang="tr-TR" sz="2000" dirty="0"/>
              <a:t> izleyen ayın sonuna kadar her ay ve kesri için ayrı ayrı gecikme zammı oranında hesaplanacak </a:t>
            </a:r>
            <a:r>
              <a:rPr lang="tr-TR" altLang="tr-TR" sz="2000" b="1" u="sng" dirty="0">
                <a:solidFill>
                  <a:schemeClr val="hlink"/>
                </a:solidFill>
              </a:rPr>
              <a:t>geç ödeme zammı</a:t>
            </a:r>
            <a:r>
              <a:rPr lang="tr-TR" altLang="tr-TR" sz="2000" dirty="0"/>
              <a:t> ile birlikte ödenmesi halinde, kanun hükümlerinden yararlanmanın devamı sağlanmaktadır. </a:t>
            </a:r>
          </a:p>
          <a:p>
            <a:pPr eaLnBrk="1" hangingPunct="1">
              <a:lnSpc>
                <a:spcPct val="110000"/>
              </a:lnSpc>
            </a:pPr>
            <a:endParaRPr lang="tr-TR" altLang="tr-TR" sz="2000" dirty="0"/>
          </a:p>
          <a:p>
            <a:pPr eaLnBrk="1" hangingPunct="1">
              <a:lnSpc>
                <a:spcPct val="110000"/>
              </a:lnSpc>
            </a:pPr>
            <a:r>
              <a:rPr lang="tr-TR" altLang="tr-TR" sz="2000" dirty="0"/>
              <a:t>Süresinde ödenmeyen veya eksik ödenen taksitlerin belirtilen şekilde de ödenmemesi, ilk iki taksitin süresinde ödenmemesi veya </a:t>
            </a:r>
            <a:r>
              <a:rPr lang="tr-TR" altLang="tr-TR" sz="2000" b="1" dirty="0"/>
              <a:t>bir takvim yılında ikiden fazla taksitin süresinde ödenmemesi veya eksik ödenmesi halinde </a:t>
            </a:r>
            <a:r>
              <a:rPr lang="tr-TR" altLang="tr-TR" sz="2000" dirty="0"/>
              <a:t>Kanun hükümlerinden yararlanma hakkı kaybedilecektir. </a:t>
            </a:r>
          </a:p>
          <a:p>
            <a:pPr eaLnBrk="1" hangingPunct="1">
              <a:lnSpc>
                <a:spcPct val="110000"/>
              </a:lnSpc>
            </a:pPr>
            <a:endParaRPr lang="tr-TR" altLang="tr-TR"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Başlık">
            <a:extLst>
              <a:ext uri="{FF2B5EF4-FFF2-40B4-BE49-F238E27FC236}">
                <a16:creationId xmlns:a16="http://schemas.microsoft.com/office/drawing/2014/main" id="{8DCEBB5A-4EAC-413F-9B59-81B57C57F408}"/>
              </a:ext>
            </a:extLst>
          </p:cNvPr>
          <p:cNvSpPr>
            <a:spLocks noGrp="1"/>
          </p:cNvSpPr>
          <p:nvPr>
            <p:ph type="title"/>
          </p:nvPr>
        </p:nvSpPr>
        <p:spPr>
          <a:xfrm>
            <a:off x="323850" y="571500"/>
            <a:ext cx="8820150" cy="2952750"/>
          </a:xfrm>
        </p:spPr>
        <p:txBody>
          <a:bodyPr/>
          <a:lstStyle/>
          <a:p>
            <a:pPr eaLnBrk="1" hangingPunct="1"/>
            <a:r>
              <a:rPr lang="tr-TR" altLang="tr-TR" sz="4800" b="1">
                <a:solidFill>
                  <a:srgbClr val="C00000"/>
                </a:solidFill>
              </a:rPr>
              <a:t>İNCELEME VE TARHİYAT SAFHASINDA BULUNAN İŞLEMLER</a:t>
            </a:r>
            <a:br>
              <a:rPr lang="tr-TR" altLang="tr-TR" sz="4800" b="1">
                <a:solidFill>
                  <a:srgbClr val="C00000"/>
                </a:solidFill>
              </a:rPr>
            </a:br>
            <a:r>
              <a:rPr lang="tr-TR" altLang="tr-TR" sz="4800" b="1">
                <a:solidFill>
                  <a:srgbClr val="C00000"/>
                </a:solidFill>
              </a:rPr>
              <a:t>(MD. 4)</a:t>
            </a:r>
            <a:endParaRPr lang="tr-TR" altLang="tr-TR" sz="4800">
              <a:solidFill>
                <a:srgbClr val="C00000"/>
              </a:solidFill>
            </a:endParaRPr>
          </a:p>
        </p:txBody>
      </p:sp>
      <p:pic>
        <p:nvPicPr>
          <p:cNvPr id="5" name="Picture 76" descr="Success In Business">
            <a:hlinkClick r:id="rId2"/>
            <a:extLst>
              <a:ext uri="{FF2B5EF4-FFF2-40B4-BE49-F238E27FC236}">
                <a16:creationId xmlns:a16="http://schemas.microsoft.com/office/drawing/2014/main" id="{891707DC-0F0E-4B94-9204-79338BF616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4438" y="3335338"/>
            <a:ext cx="4175125" cy="315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642F6B2D-6897-4A58-9313-E31A4BBF91FB}"/>
              </a:ext>
            </a:extLst>
          </p:cNvPr>
          <p:cNvSpPr>
            <a:spLocks noGrp="1"/>
          </p:cNvSpPr>
          <p:nvPr>
            <p:ph type="title"/>
          </p:nvPr>
        </p:nvSpPr>
        <p:spPr>
          <a:xfrm>
            <a:off x="500063" y="428625"/>
            <a:ext cx="8229600" cy="1071563"/>
          </a:xfrm>
        </p:spPr>
        <p:txBody>
          <a:bodyPr rtlCol="0">
            <a:normAutofit fontScale="90000"/>
          </a:bodyPr>
          <a:lstStyle/>
          <a:p>
            <a:pPr eaLnBrk="1" fontAlgn="auto" hangingPunct="1">
              <a:spcAft>
                <a:spcPts val="0"/>
              </a:spcAft>
              <a:defRPr/>
            </a:pPr>
            <a:r>
              <a:rPr lang="tr-TR" b="1" dirty="0">
                <a:solidFill>
                  <a:srgbClr val="C00000"/>
                </a:solidFill>
                <a:effectLst>
                  <a:outerShdw blurRad="38100" dist="38100" dir="2700000" algn="tl">
                    <a:srgbClr val="000000">
                      <a:alpha val="43137"/>
                    </a:srgbClr>
                  </a:outerShdw>
                </a:effectLst>
              </a:rPr>
              <a:t>İNCELEME VE TARHİYAT SAFHASINDA BULUNAN İŞLEMLER</a:t>
            </a:r>
            <a:endParaRPr lang="tr-TR" dirty="0">
              <a:solidFill>
                <a:srgbClr val="C00000"/>
              </a:solidFill>
              <a:effectLst>
                <a:outerShdw blurRad="38100" dist="38100" dir="2700000" algn="tl">
                  <a:srgbClr val="000000">
                    <a:alpha val="43137"/>
                  </a:srgbClr>
                </a:outerShdw>
              </a:effectLst>
            </a:endParaRPr>
          </a:p>
        </p:txBody>
      </p:sp>
      <p:sp>
        <p:nvSpPr>
          <p:cNvPr id="33795" name="2 İçerik Yer Tutucusu">
            <a:extLst>
              <a:ext uri="{FF2B5EF4-FFF2-40B4-BE49-F238E27FC236}">
                <a16:creationId xmlns:a16="http://schemas.microsoft.com/office/drawing/2014/main" id="{069916CA-FA1A-4682-9518-C11B19D929D8}"/>
              </a:ext>
            </a:extLst>
          </p:cNvPr>
          <p:cNvSpPr>
            <a:spLocks noGrp="1"/>
          </p:cNvSpPr>
          <p:nvPr>
            <p:ph idx="1"/>
          </p:nvPr>
        </p:nvSpPr>
        <p:spPr>
          <a:xfrm>
            <a:off x="457200" y="1857375"/>
            <a:ext cx="8229600" cy="4268788"/>
          </a:xfrm>
        </p:spPr>
        <p:txBody>
          <a:bodyPr/>
          <a:lstStyle/>
          <a:p>
            <a:pPr eaLnBrk="1" hangingPunct="1"/>
            <a:r>
              <a:rPr lang="tr-TR" altLang="tr-TR" dirty="0"/>
              <a:t>Kanunun 4. maddesinde Kanunun yayımlandığı tarih itibariyle “inceleme ve tarhiyat safhasında olan vergiler” yönünden, </a:t>
            </a:r>
            <a:r>
              <a:rPr lang="tr-TR" altLang="tr-TR" b="1" dirty="0"/>
              <a:t>inceleme ve tarhiyat işlemlerinin tamamlanmasında sonra </a:t>
            </a:r>
            <a:r>
              <a:rPr lang="tr-TR" altLang="tr-TR" dirty="0"/>
              <a:t>ortaya çıkacak olan vergi, vergi cezaları ve gecikme faizinin yapılandırılmasına ilişkin düzenlemelere yer verilmiştir.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C8CE7E5F-FD0A-4757-AF62-6C12D6B7C25E}"/>
              </a:ext>
            </a:extLst>
          </p:cNvPr>
          <p:cNvSpPr>
            <a:spLocks noGrp="1"/>
          </p:cNvSpPr>
          <p:nvPr>
            <p:ph type="title"/>
          </p:nvPr>
        </p:nvSpPr>
        <p:spPr>
          <a:xfrm>
            <a:off x="214313" y="214313"/>
            <a:ext cx="8715375" cy="500062"/>
          </a:xfrm>
        </p:spPr>
        <p:txBody>
          <a:bodyPr rtlCol="0">
            <a:noAutofit/>
          </a:bodyPr>
          <a:lstStyle/>
          <a:p>
            <a:pPr eaLnBrk="1" fontAlgn="auto" hangingPunct="1">
              <a:spcAft>
                <a:spcPts val="0"/>
              </a:spcAft>
              <a:defRPr/>
            </a:pPr>
            <a:r>
              <a:rPr lang="tr-TR" sz="2800" b="1" dirty="0">
                <a:solidFill>
                  <a:srgbClr val="C00000"/>
                </a:solidFill>
                <a:effectLst>
                  <a:outerShdw blurRad="38100" dist="38100" dir="2700000" algn="tl">
                    <a:srgbClr val="000000">
                      <a:alpha val="43137"/>
                    </a:srgbClr>
                  </a:outerShdw>
                </a:effectLst>
              </a:rPr>
              <a:t>İNCELEME VE TARHİYAT SAFHASINDA BULUNAN İŞLEMLER</a:t>
            </a:r>
            <a:endParaRPr lang="tr-TR" sz="2800" dirty="0">
              <a:solidFill>
                <a:srgbClr val="C00000"/>
              </a:solidFill>
              <a:effectLst>
                <a:outerShdw blurRad="38100" dist="38100" dir="2700000" algn="tl">
                  <a:srgbClr val="000000">
                    <a:alpha val="43137"/>
                  </a:srgbClr>
                </a:outerShdw>
              </a:effectLst>
            </a:endParaRPr>
          </a:p>
        </p:txBody>
      </p:sp>
      <p:sp>
        <p:nvSpPr>
          <p:cNvPr id="35843" name="2 İçerik Yer Tutucusu">
            <a:extLst>
              <a:ext uri="{FF2B5EF4-FFF2-40B4-BE49-F238E27FC236}">
                <a16:creationId xmlns:a16="http://schemas.microsoft.com/office/drawing/2014/main" id="{DA348622-EFE5-42FE-AF5B-8C97B0EF944C}"/>
              </a:ext>
            </a:extLst>
          </p:cNvPr>
          <p:cNvSpPr>
            <a:spLocks noGrp="1"/>
          </p:cNvSpPr>
          <p:nvPr>
            <p:ph idx="1"/>
          </p:nvPr>
        </p:nvSpPr>
        <p:spPr>
          <a:xfrm>
            <a:off x="457200" y="1214438"/>
            <a:ext cx="8229600" cy="4911725"/>
          </a:xfrm>
        </p:spPr>
        <p:txBody>
          <a:bodyPr rtlCol="0">
            <a:normAutofit lnSpcReduction="10000"/>
          </a:bodyPr>
          <a:lstStyle/>
          <a:p>
            <a:pPr eaLnBrk="1" fontAlgn="auto" hangingPunct="1">
              <a:spcAft>
                <a:spcPts val="0"/>
              </a:spcAft>
              <a:buFont typeface="Arial" charset="0"/>
              <a:buNone/>
              <a:defRPr/>
            </a:pPr>
            <a:r>
              <a:rPr lang="tr-TR" altLang="tr-TR" sz="2400" dirty="0"/>
              <a:t>	</a:t>
            </a:r>
            <a:r>
              <a:rPr lang="tr-TR" altLang="tr-TR" sz="2400" b="1" dirty="0">
                <a:solidFill>
                  <a:srgbClr val="0070C0"/>
                </a:solidFill>
              </a:rPr>
              <a:t>Kanunun yayımlandığı tarihten önce başlanıldığı halde</a:t>
            </a:r>
            <a:r>
              <a:rPr lang="tr-TR" altLang="tr-TR" sz="2400" dirty="0"/>
              <a:t>, tamamlanamamış olan vergi incelemeleri ile takdir, tarh ve tahakkuk işlemlerine Kanunun </a:t>
            </a:r>
            <a:r>
              <a:rPr lang="tr-TR" altLang="tr-TR" sz="2400" b="1" dirty="0"/>
              <a:t>matrah ve vergi artırımına ilişkin hükümleri saklı kalmak kaydıyla</a:t>
            </a:r>
            <a:r>
              <a:rPr lang="tr-TR" altLang="tr-TR" sz="2400" dirty="0"/>
              <a:t> devam edilir.</a:t>
            </a:r>
          </a:p>
          <a:p>
            <a:pPr eaLnBrk="1" fontAlgn="auto" hangingPunct="1">
              <a:spcAft>
                <a:spcPts val="0"/>
              </a:spcAft>
              <a:buFont typeface="Arial" charset="0"/>
              <a:buNone/>
              <a:defRPr/>
            </a:pPr>
            <a:endParaRPr lang="tr-TR" altLang="tr-TR" sz="2400" dirty="0"/>
          </a:p>
          <a:p>
            <a:pPr eaLnBrk="1" fontAlgn="auto" hangingPunct="1">
              <a:spcAft>
                <a:spcPts val="0"/>
              </a:spcAft>
              <a:buFont typeface="Arial" charset="0"/>
              <a:buNone/>
              <a:defRPr/>
            </a:pPr>
            <a:r>
              <a:rPr lang="tr-TR" altLang="tr-TR" sz="1800" dirty="0"/>
              <a:t>	Bu işlemlerin tamamlanmasından sonra tarh edilen vergilerin % 50’si ile bu tutara gecikme faizi yerine bu Kanunun yayımlandığı tarihe kadar </a:t>
            </a:r>
            <a:r>
              <a:rPr lang="tr-TR" altLang="tr-TR" sz="1800" dirty="0" err="1"/>
              <a:t>Yİ</a:t>
            </a:r>
            <a:r>
              <a:rPr lang="tr-TR" altLang="tr-TR" sz="1800" dirty="0"/>
              <a:t> ÜFE aylık değişim oranları esas alınarak hesaplanacak tutar ile bu tarihten sonra ihbarnamenin tebliği üzerine belirlenen dava açma süresinin bitim tarihine kadar hesaplanacak gecikme faizinin tamamının, vergi aslına bağlı olmayan cezalarda cezanın        % 25’inin; ihbarnamenin tebliğ tarihinden itibaren otuz gün içerisinde yazılı başvuruda bulunularak, ilk taksit ihbarnamenin tebliğini izleyen aydan başlamak üzere ikişer aylık dönemler halinde altı eşit taksitte ödenmesi şartıyla vergi aslının % 50’sinin, vergi aslına bağlı olmayan cezalarda cezanın % 75’inin, vergilere bu Kanunun yayımlandığı tarihe kadar uygulanan gecikme faizinin ve vergi aslına bağlı cezaların tamamının tahsilinden vazgeçilir.</a:t>
            </a:r>
            <a:endParaRPr lang="tr-TR" altLang="tr-TR" sz="2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B0F06684-3ADC-46EA-975B-775FC174A8B3}"/>
              </a:ext>
            </a:extLst>
          </p:cNvPr>
          <p:cNvSpPr>
            <a:spLocks noGrp="1"/>
          </p:cNvSpPr>
          <p:nvPr>
            <p:ph type="title"/>
          </p:nvPr>
        </p:nvSpPr>
        <p:spPr>
          <a:xfrm>
            <a:off x="214313" y="214313"/>
            <a:ext cx="8715375" cy="500062"/>
          </a:xfrm>
        </p:spPr>
        <p:txBody>
          <a:bodyPr rtlCol="0">
            <a:noAutofit/>
          </a:bodyPr>
          <a:lstStyle/>
          <a:p>
            <a:pPr eaLnBrk="1" fontAlgn="auto" hangingPunct="1">
              <a:spcAft>
                <a:spcPts val="0"/>
              </a:spcAft>
              <a:defRPr/>
            </a:pPr>
            <a:r>
              <a:rPr lang="tr-TR" sz="2800" b="1" dirty="0">
                <a:solidFill>
                  <a:srgbClr val="C00000"/>
                </a:solidFill>
                <a:effectLst>
                  <a:outerShdw blurRad="38100" dist="38100" dir="2700000" algn="tl">
                    <a:srgbClr val="000000">
                      <a:alpha val="43137"/>
                    </a:srgbClr>
                  </a:outerShdw>
                </a:effectLst>
              </a:rPr>
              <a:t>İNCELEME VE TARHİYAT SAFHASINDA BULUNAN İŞLEMLER</a:t>
            </a:r>
            <a:endParaRPr lang="tr-TR" sz="2800" dirty="0">
              <a:solidFill>
                <a:srgbClr val="C00000"/>
              </a:solidFill>
              <a:effectLst>
                <a:outerShdw blurRad="38100" dist="38100" dir="2700000" algn="tl">
                  <a:srgbClr val="000000">
                    <a:alpha val="43137"/>
                  </a:srgbClr>
                </a:outerShdw>
              </a:effectLst>
            </a:endParaRPr>
          </a:p>
        </p:txBody>
      </p:sp>
      <p:graphicFrame>
        <p:nvGraphicFramePr>
          <p:cNvPr id="5" name="4 Tablo">
            <a:extLst>
              <a:ext uri="{FF2B5EF4-FFF2-40B4-BE49-F238E27FC236}">
                <a16:creationId xmlns:a16="http://schemas.microsoft.com/office/drawing/2014/main" id="{6F5AC195-8835-4151-9108-F606D120E9E8}"/>
              </a:ext>
            </a:extLst>
          </p:cNvPr>
          <p:cNvGraphicFramePr>
            <a:graphicFrameLocks noGrp="1"/>
          </p:cNvGraphicFramePr>
          <p:nvPr>
            <p:extLst>
              <p:ext uri="{D42A27DB-BD31-4B8C-83A1-F6EECF244321}">
                <p14:modId xmlns:p14="http://schemas.microsoft.com/office/powerpoint/2010/main" val="1216712681"/>
              </p:ext>
            </p:extLst>
          </p:nvPr>
        </p:nvGraphicFramePr>
        <p:xfrm>
          <a:off x="500063" y="1143000"/>
          <a:ext cx="8215312" cy="3929063"/>
        </p:xfrm>
        <a:graphic>
          <a:graphicData uri="http://schemas.openxmlformats.org/drawingml/2006/table">
            <a:tbl>
              <a:tblPr/>
              <a:tblGrid>
                <a:gridCol w="4162425">
                  <a:extLst>
                    <a:ext uri="{9D8B030D-6E8A-4147-A177-3AD203B41FA5}">
                      <a16:colId xmlns:a16="http://schemas.microsoft.com/office/drawing/2014/main" val="20000"/>
                    </a:ext>
                  </a:extLst>
                </a:gridCol>
                <a:gridCol w="4052887">
                  <a:extLst>
                    <a:ext uri="{9D8B030D-6E8A-4147-A177-3AD203B41FA5}">
                      <a16:colId xmlns:a16="http://schemas.microsoft.com/office/drawing/2014/main" val="20001"/>
                    </a:ext>
                  </a:extLst>
                </a:gridCol>
              </a:tblGrid>
              <a:tr h="561975">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000" b="1" i="0" u="none" strike="noStrike" cap="none" normalizeH="0" baseline="0" dirty="0">
                          <a:ln>
                            <a:noFill/>
                          </a:ln>
                          <a:solidFill>
                            <a:srgbClr val="FFFFFF"/>
                          </a:solidFill>
                          <a:effectLst/>
                          <a:latin typeface="Calibri" pitchFamily="34" charset="0"/>
                          <a:cs typeface="Times New Roman" pitchFamily="18" charset="0"/>
                        </a:rPr>
                        <a:t>ASGARİ ÖDEME ŞARTI</a:t>
                      </a:r>
                      <a:endParaRPr kumimoji="0" lang="tr-TR" sz="2800" b="0" i="0" u="none" strike="noStrike" cap="none" normalizeH="0" baseline="0" dirty="0">
                        <a:ln>
                          <a:noFill/>
                        </a:ln>
                        <a:solidFill>
                          <a:schemeClr val="tx1"/>
                        </a:solidFill>
                        <a:effectLst/>
                        <a:latin typeface="Times New Roman" pitchFamily="18" charset="0"/>
                        <a:cs typeface="Times New Roman" pitchFamily="18" charset="0"/>
                      </a:endParaRPr>
                    </a:p>
                  </a:txBody>
                  <a:tcPr marL="63919" marR="6391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000" b="1" i="0" u="none" strike="noStrike" cap="none" normalizeH="0" baseline="0">
                          <a:ln>
                            <a:noFill/>
                          </a:ln>
                          <a:solidFill>
                            <a:srgbClr val="FFFFFF"/>
                          </a:solidFill>
                          <a:effectLst/>
                          <a:latin typeface="Calibri" pitchFamily="34" charset="0"/>
                          <a:cs typeface="Times New Roman" pitchFamily="18" charset="0"/>
                        </a:rPr>
                        <a:t>TAHSİLİNDEN VAZGEÇİLEN KISIM</a:t>
                      </a:r>
                      <a:endParaRPr kumimoji="0" lang="tr-TR" sz="2800" b="0" i="0" u="none" strike="noStrike" cap="none" normalizeH="0" baseline="0">
                        <a:ln>
                          <a:noFill/>
                        </a:ln>
                        <a:solidFill>
                          <a:schemeClr val="tx1"/>
                        </a:solidFill>
                        <a:effectLst/>
                        <a:latin typeface="Times New Roman" pitchFamily="18" charset="0"/>
                        <a:cs typeface="Times New Roman" pitchFamily="18" charset="0"/>
                      </a:endParaRPr>
                    </a:p>
                  </a:txBody>
                  <a:tcPr marL="63919" marR="6391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50"/>
                    </a:solidFill>
                  </a:tcPr>
                </a:tc>
                <a:extLst>
                  <a:ext uri="{0D108BD9-81ED-4DB2-BD59-A6C34878D82A}">
                    <a16:rowId xmlns:a16="http://schemas.microsoft.com/office/drawing/2014/main" val="10000"/>
                  </a:ext>
                </a:extLst>
              </a:tr>
              <a:tr h="3367088">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2000" b="0" i="0" u="none" strike="noStrike" cap="none" normalizeH="0" baseline="0" dirty="0">
                          <a:ln>
                            <a:noFill/>
                          </a:ln>
                          <a:solidFill>
                            <a:schemeClr val="tx1"/>
                          </a:solidFill>
                          <a:effectLst/>
                          <a:latin typeface="Calibri" pitchFamily="34" charset="0"/>
                          <a:cs typeface="Times New Roman" pitchFamily="18" charset="0"/>
                        </a:rPr>
                        <a:t>İnceleme ya da takdir sonucuna göre tarh edilen </a:t>
                      </a:r>
                      <a:r>
                        <a:rPr kumimoji="0" lang="tr-TR" sz="2000" b="1" i="0" u="none" strike="noStrike" cap="none" normalizeH="0" baseline="0" dirty="0">
                          <a:ln>
                            <a:noFill/>
                          </a:ln>
                          <a:solidFill>
                            <a:srgbClr val="0070C0"/>
                          </a:solidFill>
                          <a:effectLst/>
                          <a:latin typeface="Calibri" pitchFamily="34" charset="0"/>
                          <a:cs typeface="Times New Roman" pitchFamily="18" charset="0"/>
                        </a:rPr>
                        <a:t>vergi aslının %50’si </a:t>
                      </a:r>
                      <a:r>
                        <a:rPr kumimoji="0" lang="tr-TR" sz="2000" b="0" i="0" u="none" strike="noStrike" cap="none" normalizeH="0" baseline="0" dirty="0">
                          <a:ln>
                            <a:noFill/>
                          </a:ln>
                          <a:solidFill>
                            <a:schemeClr val="tx1"/>
                          </a:solidFill>
                          <a:effectLst/>
                          <a:latin typeface="Calibri" pitchFamily="34" charset="0"/>
                          <a:cs typeface="Times New Roman" pitchFamily="18" charset="0"/>
                        </a:rPr>
                        <a:t>ile Kanunun yayımlandığı tarihe kadar </a:t>
                      </a:r>
                      <a:r>
                        <a:rPr kumimoji="0" lang="tr-TR" sz="2000" b="0" i="0" u="none" strike="noStrike" cap="none" normalizeH="0" baseline="0" dirty="0" err="1">
                          <a:ln>
                            <a:noFill/>
                          </a:ln>
                          <a:solidFill>
                            <a:schemeClr val="tx1"/>
                          </a:solidFill>
                          <a:effectLst/>
                          <a:latin typeface="Calibri" pitchFamily="34" charset="0"/>
                          <a:cs typeface="Times New Roman" pitchFamily="18" charset="0"/>
                        </a:rPr>
                        <a:t>Yİ</a:t>
                      </a:r>
                      <a:r>
                        <a:rPr kumimoji="0" lang="tr-TR" sz="2000" b="0" i="0" u="none" strike="noStrike" cap="none" normalizeH="0" baseline="0" dirty="0">
                          <a:ln>
                            <a:noFill/>
                          </a:ln>
                          <a:solidFill>
                            <a:schemeClr val="tx1"/>
                          </a:solidFill>
                          <a:effectLst/>
                          <a:latin typeface="Calibri" pitchFamily="34" charset="0"/>
                          <a:cs typeface="Times New Roman" pitchFamily="18" charset="0"/>
                        </a:rPr>
                        <a:t> ÜFE aylık değişim oranı esas alınarak hesaplanacak faiz ve bu tarihten  ihbarnamenin tebliği üzerine belirlenen dava açma süresinin bitim tarihine kadar hesaplanacak gecikme faizi</a:t>
                      </a:r>
                      <a:endParaRPr kumimoji="0" lang="tr-TR" sz="2800" b="0" i="0" u="none" strike="noStrike" cap="none" normalizeH="0" baseline="0" dirty="0">
                        <a:ln>
                          <a:noFill/>
                        </a:ln>
                        <a:solidFill>
                          <a:schemeClr val="tx1"/>
                        </a:solidFill>
                        <a:effectLst/>
                        <a:latin typeface="Times New Roman" pitchFamily="18" charset="0"/>
                        <a:cs typeface="Times New Roman" pitchFamily="18" charset="0"/>
                      </a:endParaRPr>
                    </a:p>
                  </a:txBody>
                  <a:tcPr marL="63919" marR="6391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6D9F1"/>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2000" b="0" i="0" u="none" strike="noStrike" cap="none" normalizeH="0" baseline="0" dirty="0">
                          <a:ln>
                            <a:noFill/>
                          </a:ln>
                          <a:solidFill>
                            <a:schemeClr val="tx1"/>
                          </a:solidFill>
                          <a:effectLst/>
                          <a:latin typeface="Calibri" pitchFamily="34" charset="0"/>
                          <a:cs typeface="Times New Roman" pitchFamily="18" charset="0"/>
                        </a:rPr>
                        <a:t>Vergi aslının %50’si ve buna bağlı olarak hesaplanan gecikme faizi, gecikme zammı ve vergi cezaları ile vergi cezaları ve vergi cezalarına uygulanan gecikme zamları </a:t>
                      </a:r>
                      <a:endParaRPr kumimoji="0" lang="tr-TR" sz="2800" b="0" i="0" u="none" strike="noStrike" cap="none" normalizeH="0" baseline="0" dirty="0">
                        <a:ln>
                          <a:noFill/>
                        </a:ln>
                        <a:solidFill>
                          <a:schemeClr val="tx1"/>
                        </a:solidFill>
                        <a:effectLst/>
                        <a:latin typeface="Times New Roman" pitchFamily="18" charset="0"/>
                        <a:cs typeface="Times New Roman" pitchFamily="18" charset="0"/>
                      </a:endParaRPr>
                    </a:p>
                  </a:txBody>
                  <a:tcPr marL="63919" marR="6391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00BF9040-BDE9-44EE-B09E-E2FB4AB43D7E}"/>
              </a:ext>
            </a:extLst>
          </p:cNvPr>
          <p:cNvSpPr>
            <a:spLocks noGrp="1"/>
          </p:cNvSpPr>
          <p:nvPr>
            <p:ph type="title"/>
          </p:nvPr>
        </p:nvSpPr>
        <p:spPr>
          <a:xfrm>
            <a:off x="214313" y="214313"/>
            <a:ext cx="8715375" cy="500062"/>
          </a:xfrm>
        </p:spPr>
        <p:txBody>
          <a:bodyPr rtlCol="0">
            <a:noAutofit/>
          </a:bodyPr>
          <a:lstStyle/>
          <a:p>
            <a:pPr eaLnBrk="1" fontAlgn="auto" hangingPunct="1">
              <a:spcAft>
                <a:spcPts val="0"/>
              </a:spcAft>
              <a:defRPr/>
            </a:pPr>
            <a:r>
              <a:rPr lang="tr-TR" sz="2800" b="1" dirty="0">
                <a:solidFill>
                  <a:srgbClr val="C00000"/>
                </a:solidFill>
                <a:effectLst>
                  <a:outerShdw blurRad="38100" dist="38100" dir="2700000" algn="tl">
                    <a:srgbClr val="000000">
                      <a:alpha val="43137"/>
                    </a:srgbClr>
                  </a:outerShdw>
                </a:effectLst>
              </a:rPr>
              <a:t>İNCELEME VE TARHİYAT SAFHASINDA BULUNAN İŞLEMLER</a:t>
            </a:r>
            <a:endParaRPr lang="tr-TR" sz="2800" dirty="0">
              <a:solidFill>
                <a:srgbClr val="C00000"/>
              </a:solidFill>
              <a:effectLst>
                <a:outerShdw blurRad="38100" dist="38100" dir="2700000" algn="tl">
                  <a:srgbClr val="000000">
                    <a:alpha val="43137"/>
                  </a:srgbClr>
                </a:outerShdw>
              </a:effectLst>
            </a:endParaRPr>
          </a:p>
        </p:txBody>
      </p:sp>
      <p:graphicFrame>
        <p:nvGraphicFramePr>
          <p:cNvPr id="5" name="4 Tablo">
            <a:extLst>
              <a:ext uri="{FF2B5EF4-FFF2-40B4-BE49-F238E27FC236}">
                <a16:creationId xmlns:a16="http://schemas.microsoft.com/office/drawing/2014/main" id="{39765AE3-6E4F-4F6F-9FB7-B48781946358}"/>
              </a:ext>
            </a:extLst>
          </p:cNvPr>
          <p:cNvGraphicFramePr>
            <a:graphicFrameLocks noGrp="1"/>
          </p:cNvGraphicFramePr>
          <p:nvPr/>
        </p:nvGraphicFramePr>
        <p:xfrm>
          <a:off x="500063" y="3357563"/>
          <a:ext cx="8215312" cy="2428875"/>
        </p:xfrm>
        <a:graphic>
          <a:graphicData uri="http://schemas.openxmlformats.org/drawingml/2006/table">
            <a:tbl>
              <a:tblPr/>
              <a:tblGrid>
                <a:gridCol w="4162425">
                  <a:extLst>
                    <a:ext uri="{9D8B030D-6E8A-4147-A177-3AD203B41FA5}">
                      <a16:colId xmlns:a16="http://schemas.microsoft.com/office/drawing/2014/main" val="20000"/>
                    </a:ext>
                  </a:extLst>
                </a:gridCol>
                <a:gridCol w="4052887">
                  <a:extLst>
                    <a:ext uri="{9D8B030D-6E8A-4147-A177-3AD203B41FA5}">
                      <a16:colId xmlns:a16="http://schemas.microsoft.com/office/drawing/2014/main" val="20001"/>
                    </a:ext>
                  </a:extLst>
                </a:gridCol>
              </a:tblGrid>
              <a:tr h="565150">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000" b="1" i="0" u="none" strike="noStrike" cap="none" normalizeH="0" baseline="0">
                          <a:ln>
                            <a:noFill/>
                          </a:ln>
                          <a:solidFill>
                            <a:srgbClr val="FFFFFF"/>
                          </a:solidFill>
                          <a:effectLst/>
                          <a:latin typeface="Calibri" pitchFamily="34" charset="0"/>
                          <a:cs typeface="Times New Roman" pitchFamily="18" charset="0"/>
                        </a:rPr>
                        <a:t>ASGARİ ÖDEME ŞARTI</a:t>
                      </a:r>
                      <a:endParaRPr kumimoji="0" lang="tr-TR" sz="2800" b="0" i="0" u="none" strike="noStrike" cap="none" normalizeH="0" baseline="0">
                        <a:ln>
                          <a:noFill/>
                        </a:ln>
                        <a:solidFill>
                          <a:schemeClr val="tx1"/>
                        </a:solidFill>
                        <a:effectLst/>
                        <a:latin typeface="Times New Roman" pitchFamily="18" charset="0"/>
                        <a:cs typeface="Times New Roman" pitchFamily="18" charset="0"/>
                      </a:endParaRPr>
                    </a:p>
                  </a:txBody>
                  <a:tcPr marL="63919" marR="6391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000" b="1" i="0" u="none" strike="noStrike" cap="none" normalizeH="0" baseline="0">
                          <a:ln>
                            <a:noFill/>
                          </a:ln>
                          <a:solidFill>
                            <a:srgbClr val="FFFFFF"/>
                          </a:solidFill>
                          <a:effectLst/>
                          <a:latin typeface="Calibri" pitchFamily="34" charset="0"/>
                          <a:cs typeface="Times New Roman" pitchFamily="18" charset="0"/>
                        </a:rPr>
                        <a:t>TAHSİLİNDEN VAZGEÇİLEN KISIM</a:t>
                      </a:r>
                      <a:endParaRPr kumimoji="0" lang="tr-TR" sz="2800" b="0" i="0" u="none" strike="noStrike" cap="none" normalizeH="0" baseline="0">
                        <a:ln>
                          <a:noFill/>
                        </a:ln>
                        <a:solidFill>
                          <a:schemeClr val="tx1"/>
                        </a:solidFill>
                        <a:effectLst/>
                        <a:latin typeface="Times New Roman" pitchFamily="18" charset="0"/>
                        <a:cs typeface="Times New Roman" pitchFamily="18" charset="0"/>
                      </a:endParaRPr>
                    </a:p>
                  </a:txBody>
                  <a:tcPr marL="63919" marR="6391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50"/>
                    </a:solidFill>
                  </a:tcPr>
                </a:tc>
                <a:extLst>
                  <a:ext uri="{0D108BD9-81ED-4DB2-BD59-A6C34878D82A}">
                    <a16:rowId xmlns:a16="http://schemas.microsoft.com/office/drawing/2014/main" val="10000"/>
                  </a:ext>
                </a:extLst>
              </a:tr>
              <a:tr h="1863725">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3200" b="0" i="0" u="none" strike="noStrike" cap="none" normalizeH="0" baseline="0">
                          <a:ln>
                            <a:noFill/>
                          </a:ln>
                          <a:solidFill>
                            <a:schemeClr val="tx1"/>
                          </a:solidFill>
                          <a:effectLst/>
                          <a:latin typeface="Calibri" pitchFamily="34" charset="0"/>
                          <a:cs typeface="Times New Roman" pitchFamily="18" charset="0"/>
                        </a:rPr>
                        <a:t>Cezanın %25’i </a:t>
                      </a:r>
                      <a:endParaRPr kumimoji="0" lang="tr-TR" sz="36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6D9F1"/>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3200" b="0" i="0" u="none" strike="noStrike" cap="none" normalizeH="0" baseline="0">
                          <a:ln>
                            <a:noFill/>
                          </a:ln>
                          <a:solidFill>
                            <a:schemeClr val="tx1"/>
                          </a:solidFill>
                          <a:effectLst/>
                          <a:latin typeface="Calibri" pitchFamily="34" charset="0"/>
                          <a:cs typeface="Times New Roman" pitchFamily="18" charset="0"/>
                        </a:rPr>
                        <a:t>Cezanın %75’i</a:t>
                      </a:r>
                      <a:endParaRPr kumimoji="0" lang="tr-TR" sz="36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a16="http://schemas.microsoft.com/office/drawing/2014/main" val="10001"/>
                  </a:ext>
                </a:extLst>
              </a:tr>
            </a:tbl>
          </a:graphicData>
        </a:graphic>
      </p:graphicFrame>
      <p:sp>
        <p:nvSpPr>
          <p:cNvPr id="37902" name="3 Metin kutusu">
            <a:extLst>
              <a:ext uri="{FF2B5EF4-FFF2-40B4-BE49-F238E27FC236}">
                <a16:creationId xmlns:a16="http://schemas.microsoft.com/office/drawing/2014/main" id="{4C0DB0C3-2A39-422A-8E06-EB1A68BEC603}"/>
              </a:ext>
            </a:extLst>
          </p:cNvPr>
          <p:cNvSpPr txBox="1">
            <a:spLocks noChangeArrowheads="1"/>
          </p:cNvSpPr>
          <p:nvPr/>
        </p:nvSpPr>
        <p:spPr bwMode="auto">
          <a:xfrm>
            <a:off x="642938" y="1000125"/>
            <a:ext cx="771525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800" b="1" dirty="0">
                <a:solidFill>
                  <a:srgbClr val="002060"/>
                </a:solidFill>
              </a:rPr>
              <a:t>Kanunun yayımlandığı tarihten önce başlanıldığı halde, tamamlanamamış olan vergi incelemeleri ile takdir, tarh ve tahakkuk işlemlerinin tamamlanmasından sonra kesilen </a:t>
            </a:r>
            <a:r>
              <a:rPr lang="tr-TR" altLang="tr-TR" sz="2800" b="1" u="sng" dirty="0">
                <a:solidFill>
                  <a:srgbClr val="002060"/>
                </a:solidFill>
              </a:rPr>
              <a:t>vergi aslına bağlı olmayan</a:t>
            </a:r>
            <a:r>
              <a:rPr lang="tr-TR" altLang="tr-TR" sz="2800" b="1" dirty="0">
                <a:solidFill>
                  <a:srgbClr val="002060"/>
                </a:solidFill>
              </a:rPr>
              <a:t> cezalar (iştirak dahil)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453B3B30-0FBE-41D3-AA04-762386009DE4}"/>
              </a:ext>
            </a:extLst>
          </p:cNvPr>
          <p:cNvSpPr>
            <a:spLocks noGrp="1"/>
          </p:cNvSpPr>
          <p:nvPr>
            <p:ph type="title"/>
          </p:nvPr>
        </p:nvSpPr>
        <p:spPr>
          <a:xfrm>
            <a:off x="214313" y="214313"/>
            <a:ext cx="8715375" cy="500062"/>
          </a:xfrm>
        </p:spPr>
        <p:txBody>
          <a:bodyPr rtlCol="0">
            <a:noAutofit/>
          </a:bodyPr>
          <a:lstStyle/>
          <a:p>
            <a:pPr eaLnBrk="1" fontAlgn="auto" hangingPunct="1">
              <a:spcAft>
                <a:spcPts val="0"/>
              </a:spcAft>
              <a:defRPr/>
            </a:pPr>
            <a:r>
              <a:rPr lang="tr-TR" sz="2800" b="1" dirty="0">
                <a:solidFill>
                  <a:srgbClr val="C00000"/>
                </a:solidFill>
                <a:effectLst>
                  <a:outerShdw blurRad="38100" dist="38100" dir="2700000" algn="tl">
                    <a:srgbClr val="000000">
                      <a:alpha val="43137"/>
                    </a:srgbClr>
                  </a:outerShdw>
                </a:effectLst>
              </a:rPr>
              <a:t>İNCELEME VE TARHİYAT SAFHASINDA BULUNAN İŞLEMLER</a:t>
            </a:r>
            <a:endParaRPr lang="tr-TR" sz="2800" dirty="0">
              <a:solidFill>
                <a:srgbClr val="C00000"/>
              </a:solidFill>
              <a:effectLst>
                <a:outerShdw blurRad="38100" dist="38100" dir="2700000" algn="tl">
                  <a:srgbClr val="000000">
                    <a:alpha val="43137"/>
                  </a:srgbClr>
                </a:outerShdw>
              </a:effectLst>
            </a:endParaRPr>
          </a:p>
        </p:txBody>
      </p:sp>
      <p:graphicFrame>
        <p:nvGraphicFramePr>
          <p:cNvPr id="5" name="4 Tablo">
            <a:extLst>
              <a:ext uri="{FF2B5EF4-FFF2-40B4-BE49-F238E27FC236}">
                <a16:creationId xmlns:a16="http://schemas.microsoft.com/office/drawing/2014/main" id="{41507CC4-2DB1-4399-AE80-15E9EAE352F1}"/>
              </a:ext>
            </a:extLst>
          </p:cNvPr>
          <p:cNvGraphicFramePr>
            <a:graphicFrameLocks noGrp="1"/>
          </p:cNvGraphicFramePr>
          <p:nvPr/>
        </p:nvGraphicFramePr>
        <p:xfrm>
          <a:off x="500063" y="2786063"/>
          <a:ext cx="8215312" cy="3286125"/>
        </p:xfrm>
        <a:graphic>
          <a:graphicData uri="http://schemas.openxmlformats.org/drawingml/2006/table">
            <a:tbl>
              <a:tblPr/>
              <a:tblGrid>
                <a:gridCol w="4162425">
                  <a:extLst>
                    <a:ext uri="{9D8B030D-6E8A-4147-A177-3AD203B41FA5}">
                      <a16:colId xmlns:a16="http://schemas.microsoft.com/office/drawing/2014/main" val="20000"/>
                    </a:ext>
                  </a:extLst>
                </a:gridCol>
                <a:gridCol w="4052887">
                  <a:extLst>
                    <a:ext uri="{9D8B030D-6E8A-4147-A177-3AD203B41FA5}">
                      <a16:colId xmlns:a16="http://schemas.microsoft.com/office/drawing/2014/main" val="20001"/>
                    </a:ext>
                  </a:extLst>
                </a:gridCol>
              </a:tblGrid>
              <a:tr h="763588">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000" b="1" i="0" u="none" strike="noStrike" cap="none" normalizeH="0" baseline="0" dirty="0">
                          <a:ln>
                            <a:noFill/>
                          </a:ln>
                          <a:solidFill>
                            <a:srgbClr val="FFFFFF"/>
                          </a:solidFill>
                          <a:effectLst/>
                          <a:latin typeface="Calibri" pitchFamily="34" charset="0"/>
                          <a:cs typeface="Times New Roman" pitchFamily="18" charset="0"/>
                        </a:rPr>
                        <a:t>ASGARİ ÖDEME ŞARTI</a:t>
                      </a:r>
                      <a:endParaRPr kumimoji="0" lang="tr-TR" sz="2800" b="0" i="0" u="none" strike="noStrike" cap="none" normalizeH="0" baseline="0" dirty="0">
                        <a:ln>
                          <a:noFill/>
                        </a:ln>
                        <a:solidFill>
                          <a:schemeClr val="tx1"/>
                        </a:solidFill>
                        <a:effectLst/>
                        <a:latin typeface="Times New Roman" pitchFamily="18" charset="0"/>
                        <a:cs typeface="Times New Roman" pitchFamily="18" charset="0"/>
                      </a:endParaRPr>
                    </a:p>
                  </a:txBody>
                  <a:tcPr marL="63919" marR="6391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000" b="1" i="0" u="none" strike="noStrike" cap="none" normalizeH="0" baseline="0">
                          <a:ln>
                            <a:noFill/>
                          </a:ln>
                          <a:solidFill>
                            <a:srgbClr val="FFFFFF"/>
                          </a:solidFill>
                          <a:effectLst/>
                          <a:latin typeface="Calibri" pitchFamily="34" charset="0"/>
                          <a:cs typeface="Times New Roman" pitchFamily="18" charset="0"/>
                        </a:rPr>
                        <a:t>TAHSİLİNDEN VAZGEÇİLEN KISIM</a:t>
                      </a:r>
                      <a:endParaRPr kumimoji="0" lang="tr-TR" sz="2800" b="0" i="0" u="none" strike="noStrike" cap="none" normalizeH="0" baseline="0">
                        <a:ln>
                          <a:noFill/>
                        </a:ln>
                        <a:solidFill>
                          <a:schemeClr val="tx1"/>
                        </a:solidFill>
                        <a:effectLst/>
                        <a:latin typeface="Times New Roman" pitchFamily="18" charset="0"/>
                        <a:cs typeface="Times New Roman" pitchFamily="18" charset="0"/>
                      </a:endParaRPr>
                    </a:p>
                  </a:txBody>
                  <a:tcPr marL="63919" marR="6391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50"/>
                    </a:solidFill>
                  </a:tcPr>
                </a:tc>
                <a:extLst>
                  <a:ext uri="{0D108BD9-81ED-4DB2-BD59-A6C34878D82A}">
                    <a16:rowId xmlns:a16="http://schemas.microsoft.com/office/drawing/2014/main" val="10000"/>
                  </a:ext>
                </a:extLst>
              </a:tr>
              <a:tr h="2522537">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800" b="0" i="0" u="none" strike="noStrike" cap="none" normalizeH="0" baseline="0" dirty="0">
                          <a:ln>
                            <a:noFill/>
                          </a:ln>
                          <a:solidFill>
                            <a:schemeClr val="tx1"/>
                          </a:solidFill>
                          <a:effectLst/>
                          <a:latin typeface="Calibri" pitchFamily="34" charset="0"/>
                          <a:cs typeface="Times New Roman" pitchFamily="18" charset="0"/>
                        </a:rPr>
                        <a:t>İnceleme ya da takdir sonucuna göre tarh edilen vergi aslının %50’si ile Kanunun yayımlandığı tarihe kadar ÜFE aylık değişim oranı esas alınarak hesaplanacak faiz ve bu tarihten dava açma süresinin bitim tarihine kadar hesaplanacak gecikme faizi</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6D9F1"/>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1800" b="0" i="0" u="none" strike="noStrike" cap="none" normalizeH="0" baseline="0" dirty="0">
                          <a:ln>
                            <a:noFill/>
                          </a:ln>
                          <a:solidFill>
                            <a:schemeClr val="tx1"/>
                          </a:solidFill>
                          <a:effectLst/>
                          <a:latin typeface="Calibri" pitchFamily="34" charset="0"/>
                          <a:cs typeface="Times New Roman" pitchFamily="18" charset="0"/>
                        </a:rPr>
                        <a:t>Vergi aslının %50’si, buna bağlı olarak hesaplanan gecikme faizi, gecikme zammı ve vergi cezaları ile vergi cezalarına uygulanan gecikme zamları</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a16="http://schemas.microsoft.com/office/drawing/2014/main" val="10001"/>
                  </a:ext>
                </a:extLst>
              </a:tr>
            </a:tbl>
          </a:graphicData>
        </a:graphic>
      </p:graphicFrame>
      <p:sp>
        <p:nvSpPr>
          <p:cNvPr id="38926" name="3 Metin kutusu">
            <a:extLst>
              <a:ext uri="{FF2B5EF4-FFF2-40B4-BE49-F238E27FC236}">
                <a16:creationId xmlns:a16="http://schemas.microsoft.com/office/drawing/2014/main" id="{748D2510-B816-452A-9646-5C6C8960E62B}"/>
              </a:ext>
            </a:extLst>
          </p:cNvPr>
          <p:cNvSpPr txBox="1">
            <a:spLocks noChangeArrowheads="1"/>
          </p:cNvSpPr>
          <p:nvPr/>
        </p:nvSpPr>
        <p:spPr bwMode="auto">
          <a:xfrm>
            <a:off x="428625" y="857250"/>
            <a:ext cx="8358188"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800" b="1" dirty="0">
                <a:solidFill>
                  <a:srgbClr val="002060"/>
                </a:solidFill>
              </a:rPr>
              <a:t>Kanunun Yayımlandığı tarih itibariyle </a:t>
            </a:r>
            <a:r>
              <a:rPr lang="tr-TR" altLang="tr-TR" sz="2800" b="1" u="sng" dirty="0">
                <a:solidFill>
                  <a:srgbClr val="002060"/>
                </a:solidFill>
              </a:rPr>
              <a:t>tarhiyat öncesi uzlaşma talebinde bulunulan ve uzlaşma günü gelmemiş</a:t>
            </a:r>
            <a:r>
              <a:rPr lang="tr-TR" altLang="tr-TR" sz="2800" b="1" dirty="0">
                <a:solidFill>
                  <a:srgbClr val="002060"/>
                </a:solidFill>
              </a:rPr>
              <a:t> ya da uzlaşma sağlanamamış alacaklar (vergi/ceza ihbarnamesi mükellefe tebliğ edilmemiş)</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6C582E06-4AB2-4437-AF6C-E7139D5D92F7}"/>
              </a:ext>
            </a:extLst>
          </p:cNvPr>
          <p:cNvSpPr>
            <a:spLocks noGrp="1"/>
          </p:cNvSpPr>
          <p:nvPr>
            <p:ph type="title"/>
          </p:nvPr>
        </p:nvSpPr>
        <p:spPr>
          <a:xfrm>
            <a:off x="214313" y="214313"/>
            <a:ext cx="8715375" cy="500062"/>
          </a:xfrm>
        </p:spPr>
        <p:txBody>
          <a:bodyPr rtlCol="0">
            <a:noAutofit/>
          </a:bodyPr>
          <a:lstStyle/>
          <a:p>
            <a:pPr eaLnBrk="1" fontAlgn="auto" hangingPunct="1">
              <a:spcAft>
                <a:spcPts val="0"/>
              </a:spcAft>
              <a:defRPr/>
            </a:pPr>
            <a:r>
              <a:rPr lang="tr-TR" sz="2800" b="1" dirty="0">
                <a:solidFill>
                  <a:srgbClr val="C00000"/>
                </a:solidFill>
                <a:effectLst>
                  <a:outerShdw blurRad="38100" dist="38100" dir="2700000" algn="tl">
                    <a:srgbClr val="000000">
                      <a:alpha val="43137"/>
                    </a:srgbClr>
                  </a:outerShdw>
                </a:effectLst>
              </a:rPr>
              <a:t>İNCELEME VE TARHİYAT SAFHASINDA BULUNAN İŞLEMLER</a:t>
            </a:r>
            <a:endParaRPr lang="tr-TR" sz="2800" dirty="0">
              <a:solidFill>
                <a:srgbClr val="C00000"/>
              </a:solidFill>
              <a:effectLst>
                <a:outerShdw blurRad="38100" dist="38100" dir="2700000" algn="tl">
                  <a:srgbClr val="000000">
                    <a:alpha val="43137"/>
                  </a:srgbClr>
                </a:outerShdw>
              </a:effectLst>
            </a:endParaRPr>
          </a:p>
        </p:txBody>
      </p:sp>
      <p:sp>
        <p:nvSpPr>
          <p:cNvPr id="39939" name="2 İçerik Yer Tutucusu">
            <a:extLst>
              <a:ext uri="{FF2B5EF4-FFF2-40B4-BE49-F238E27FC236}">
                <a16:creationId xmlns:a16="http://schemas.microsoft.com/office/drawing/2014/main" id="{77C11312-1E52-4345-9DA5-992681DEACAD}"/>
              </a:ext>
            </a:extLst>
          </p:cNvPr>
          <p:cNvSpPr>
            <a:spLocks noGrp="1"/>
          </p:cNvSpPr>
          <p:nvPr>
            <p:ph idx="1"/>
          </p:nvPr>
        </p:nvSpPr>
        <p:spPr>
          <a:xfrm>
            <a:off x="457200" y="1214438"/>
            <a:ext cx="8229600" cy="4911725"/>
          </a:xfrm>
        </p:spPr>
        <p:txBody>
          <a:bodyPr/>
          <a:lstStyle/>
          <a:p>
            <a:pPr eaLnBrk="1" hangingPunct="1">
              <a:buFont typeface="Arial" panose="020B0604020202020204" pitchFamily="34" charset="0"/>
              <a:buNone/>
            </a:pPr>
            <a:r>
              <a:rPr lang="tr-TR" altLang="tr-TR" sz="2400" dirty="0"/>
              <a:t>	</a:t>
            </a:r>
            <a:r>
              <a:rPr lang="tr-TR" altLang="tr-TR" b="1" dirty="0">
                <a:solidFill>
                  <a:srgbClr val="002060"/>
                </a:solidFill>
              </a:rPr>
              <a:t>BAŞVURU VE ÖDEME </a:t>
            </a:r>
            <a:endParaRPr lang="tr-TR" altLang="tr-TR" sz="2400" b="1" dirty="0">
              <a:solidFill>
                <a:srgbClr val="002060"/>
              </a:solidFill>
            </a:endParaRPr>
          </a:p>
          <a:p>
            <a:pPr eaLnBrk="1" hangingPunct="1">
              <a:buFont typeface="Arial" panose="020B0604020202020204" pitchFamily="34" charset="0"/>
              <a:buNone/>
            </a:pPr>
            <a:endParaRPr lang="tr-TR" altLang="tr-TR" sz="1800" dirty="0"/>
          </a:p>
          <a:p>
            <a:pPr eaLnBrk="1" hangingPunct="1">
              <a:buFont typeface="Arial" panose="020B0604020202020204" pitchFamily="34" charset="0"/>
              <a:buNone/>
            </a:pPr>
            <a:r>
              <a:rPr lang="tr-TR" altLang="tr-TR" sz="1800" dirty="0"/>
              <a:t>	</a:t>
            </a:r>
            <a:r>
              <a:rPr lang="tr-TR" altLang="tr-TR" sz="2400" b="1" dirty="0"/>
              <a:t>İhbarnamenin tebliğ tarihinden itibaren </a:t>
            </a:r>
            <a:r>
              <a:rPr lang="tr-TR" altLang="tr-TR" sz="2400" b="1" u="sng" dirty="0"/>
              <a:t>otuz gün </a:t>
            </a:r>
            <a:r>
              <a:rPr lang="tr-TR" altLang="tr-TR" sz="2400" dirty="0"/>
              <a:t>içerisinde yazılı başvuruda bulunularak, ilk taksit ihbarnamenin tebliğini izleyen aydan başlamak üzere peşin veya ikişer aylık dönemler halinde altı eşit taksitte ödenmesi gerekmektedir.</a:t>
            </a:r>
            <a:endParaRPr lang="tr-TR" altLang="tr-TR" sz="1800" dirty="0"/>
          </a:p>
          <a:p>
            <a:pPr eaLnBrk="1" hangingPunct="1">
              <a:buFont typeface="Arial" panose="020B0604020202020204" pitchFamily="34" charset="0"/>
              <a:buNone/>
            </a:pPr>
            <a:endParaRPr lang="tr-TR" altLang="tr-TR" sz="1800" dirty="0"/>
          </a:p>
          <a:p>
            <a:pPr eaLnBrk="1" hangingPunct="1">
              <a:buFont typeface="Arial" panose="020B0604020202020204" pitchFamily="34" charset="0"/>
              <a:buNone/>
            </a:pPr>
            <a:r>
              <a:rPr lang="tr-TR" altLang="tr-TR" sz="1800" b="1" dirty="0"/>
              <a:t>	</a:t>
            </a:r>
            <a:endParaRPr lang="tr-TR" altLang="tr-TR"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Metin kutusu">
            <a:extLst>
              <a:ext uri="{FF2B5EF4-FFF2-40B4-BE49-F238E27FC236}">
                <a16:creationId xmlns:a16="http://schemas.microsoft.com/office/drawing/2014/main" id="{5D566F43-C659-4995-B7E9-AE82BAA91B7B}"/>
              </a:ext>
            </a:extLst>
          </p:cNvPr>
          <p:cNvSpPr txBox="1"/>
          <p:nvPr/>
        </p:nvSpPr>
        <p:spPr>
          <a:xfrm>
            <a:off x="97455" y="1196752"/>
            <a:ext cx="4433689" cy="1947639"/>
          </a:xfrm>
          <a:prstGeom prst="rect">
            <a:avLst/>
          </a:prstGeom>
          <a:solidFill>
            <a:schemeClr val="bg1"/>
          </a:solidFill>
          <a:ln>
            <a:solidFill>
              <a:schemeClr val="tx2">
                <a:lumMod val="40000"/>
                <a:lumOff val="60000"/>
              </a:schemeClr>
            </a:solidFill>
          </a:ln>
          <a:effectLst>
            <a:outerShdw blurRad="114300" dist="88900" dir="9360000" sx="101000" sy="101000" algn="r" rotWithShape="0">
              <a:prstClr val="black">
                <a:alpha val="67000"/>
              </a:prstClr>
            </a:outerShdw>
          </a:effectLst>
        </p:spPr>
        <p:txBody>
          <a:bodyPr/>
          <a:lstStyle/>
          <a:p>
            <a:pPr fontAlgn="auto">
              <a:lnSpc>
                <a:spcPts val="2000"/>
              </a:lnSpc>
              <a:spcBef>
                <a:spcPts val="600"/>
              </a:spcBef>
              <a:spcAft>
                <a:spcPts val="1200"/>
              </a:spcAft>
              <a:buClr>
                <a:srgbClr val="FF0000"/>
              </a:buClr>
              <a:buSzPct val="160000"/>
              <a:buFont typeface="Arial" pitchFamily="34" charset="0"/>
              <a:buChar char="•"/>
              <a:defRPr/>
            </a:pPr>
            <a:r>
              <a:rPr lang="tr-TR" sz="1700" dirty="0">
                <a:solidFill>
                  <a:schemeClr val="tx2"/>
                </a:solidFill>
                <a:latin typeface="+mn-lt"/>
              </a:rPr>
              <a:t>Kesinleşmiş alacaklar (Md.2)</a:t>
            </a:r>
          </a:p>
          <a:p>
            <a:pPr fontAlgn="auto">
              <a:lnSpc>
                <a:spcPts val="2000"/>
              </a:lnSpc>
              <a:spcBef>
                <a:spcPts val="0"/>
              </a:spcBef>
              <a:spcAft>
                <a:spcPts val="1200"/>
              </a:spcAft>
              <a:buClr>
                <a:srgbClr val="FF0000"/>
              </a:buClr>
              <a:buSzPct val="160000"/>
              <a:buFont typeface="Arial" pitchFamily="34" charset="0"/>
              <a:buChar char="•"/>
              <a:defRPr/>
            </a:pPr>
            <a:r>
              <a:rPr lang="tr-TR" sz="1700" dirty="0">
                <a:solidFill>
                  <a:schemeClr val="tx2"/>
                </a:solidFill>
                <a:latin typeface="+mn-lt"/>
              </a:rPr>
              <a:t>Kesinleşmemiş veya Dava Safhasında Bulunan Alacaklar (Md.3)</a:t>
            </a:r>
          </a:p>
          <a:p>
            <a:pPr fontAlgn="auto">
              <a:lnSpc>
                <a:spcPts val="2000"/>
              </a:lnSpc>
              <a:spcBef>
                <a:spcPts val="0"/>
              </a:spcBef>
              <a:spcAft>
                <a:spcPts val="1200"/>
              </a:spcAft>
              <a:buClr>
                <a:srgbClr val="FF0000"/>
              </a:buClr>
              <a:buSzPct val="160000"/>
              <a:buFont typeface="Arial" pitchFamily="34" charset="0"/>
              <a:buChar char="•"/>
              <a:defRPr/>
            </a:pPr>
            <a:r>
              <a:rPr lang="tr-TR" sz="1700" dirty="0">
                <a:solidFill>
                  <a:schemeClr val="tx2"/>
                </a:solidFill>
                <a:latin typeface="+mn-lt"/>
              </a:rPr>
              <a:t>İnceleme veya Tarhiyat Safhasında Bulunan Vergiler (Md.4)</a:t>
            </a:r>
          </a:p>
        </p:txBody>
      </p:sp>
      <p:sp>
        <p:nvSpPr>
          <p:cNvPr id="12" name="11 Metin kutusu">
            <a:extLst>
              <a:ext uri="{FF2B5EF4-FFF2-40B4-BE49-F238E27FC236}">
                <a16:creationId xmlns:a16="http://schemas.microsoft.com/office/drawing/2014/main" id="{EB2B8102-7017-45EA-885B-02C1865C72CD}"/>
              </a:ext>
            </a:extLst>
          </p:cNvPr>
          <p:cNvSpPr txBox="1"/>
          <p:nvPr/>
        </p:nvSpPr>
        <p:spPr>
          <a:xfrm>
            <a:off x="4715570" y="1210338"/>
            <a:ext cx="4320480" cy="1947639"/>
          </a:xfrm>
          <a:prstGeom prst="rect">
            <a:avLst/>
          </a:prstGeom>
          <a:solidFill>
            <a:schemeClr val="bg1"/>
          </a:solidFill>
          <a:ln>
            <a:solidFill>
              <a:schemeClr val="tx2">
                <a:lumMod val="40000"/>
                <a:lumOff val="60000"/>
              </a:schemeClr>
            </a:solidFill>
          </a:ln>
          <a:effectLst>
            <a:outerShdw blurRad="114300" dist="88900" dir="9360000" sx="101000" sy="101000" algn="r" rotWithShape="0">
              <a:prstClr val="black">
                <a:alpha val="67000"/>
              </a:prstClr>
            </a:outerShdw>
          </a:effectLst>
        </p:spPr>
        <p:txBody>
          <a:bodyPr anchor="ctr"/>
          <a:lstStyle/>
          <a:p>
            <a:pPr marL="180000" fontAlgn="auto">
              <a:lnSpc>
                <a:spcPts val="2000"/>
              </a:lnSpc>
              <a:spcBef>
                <a:spcPts val="0"/>
              </a:spcBef>
              <a:spcAft>
                <a:spcPts val="1200"/>
              </a:spcAft>
              <a:buClr>
                <a:srgbClr val="FF0000"/>
              </a:buClr>
              <a:buSzPct val="160000"/>
              <a:buFont typeface="Arial" pitchFamily="34" charset="0"/>
              <a:buChar char="•"/>
              <a:defRPr/>
            </a:pPr>
            <a:r>
              <a:rPr lang="tr-TR" dirty="0">
                <a:solidFill>
                  <a:schemeClr val="tx2"/>
                </a:solidFill>
                <a:latin typeface="+mn-lt"/>
              </a:rPr>
              <a:t> Gelir ve Kurumlar Vergisinde Matrah Artırımı (Md. 5)</a:t>
            </a:r>
          </a:p>
          <a:p>
            <a:pPr marL="180000" fontAlgn="auto">
              <a:lnSpc>
                <a:spcPts val="2000"/>
              </a:lnSpc>
              <a:spcBef>
                <a:spcPts val="0"/>
              </a:spcBef>
              <a:spcAft>
                <a:spcPts val="1200"/>
              </a:spcAft>
              <a:buClr>
                <a:srgbClr val="FF0000"/>
              </a:buClr>
              <a:buSzPct val="160000"/>
              <a:buFont typeface="Arial" pitchFamily="34" charset="0"/>
              <a:buChar char="•"/>
              <a:defRPr/>
            </a:pPr>
            <a:r>
              <a:rPr lang="tr-TR" dirty="0">
                <a:solidFill>
                  <a:schemeClr val="tx2"/>
                </a:solidFill>
                <a:latin typeface="+mn-lt"/>
              </a:rPr>
              <a:t>Katma Değer Vergisinde Artırım (Md.5)</a:t>
            </a:r>
          </a:p>
          <a:p>
            <a:pPr marL="180000" fontAlgn="auto">
              <a:lnSpc>
                <a:spcPts val="2000"/>
              </a:lnSpc>
              <a:spcBef>
                <a:spcPts val="0"/>
              </a:spcBef>
              <a:spcAft>
                <a:spcPts val="1200"/>
              </a:spcAft>
              <a:buClr>
                <a:srgbClr val="FF0000"/>
              </a:buClr>
              <a:buSzPct val="160000"/>
              <a:buFont typeface="Arial" pitchFamily="34" charset="0"/>
              <a:buChar char="•"/>
              <a:defRPr/>
            </a:pPr>
            <a:r>
              <a:rPr lang="tr-TR" dirty="0">
                <a:solidFill>
                  <a:schemeClr val="tx2"/>
                </a:solidFill>
                <a:latin typeface="+mn-lt"/>
              </a:rPr>
              <a:t>Gelir (Stopaj) ve Kurumlar (Stopaj) Vergisinde Artırım (Md.5)</a:t>
            </a:r>
          </a:p>
        </p:txBody>
      </p:sp>
      <p:sp>
        <p:nvSpPr>
          <p:cNvPr id="13" name="12 Metin kutusu">
            <a:extLst>
              <a:ext uri="{FF2B5EF4-FFF2-40B4-BE49-F238E27FC236}">
                <a16:creationId xmlns:a16="http://schemas.microsoft.com/office/drawing/2014/main" id="{9B3C9207-B302-4BDE-A6E9-27EE27ED27E4}"/>
              </a:ext>
            </a:extLst>
          </p:cNvPr>
          <p:cNvSpPr txBox="1"/>
          <p:nvPr/>
        </p:nvSpPr>
        <p:spPr>
          <a:xfrm>
            <a:off x="116958" y="4509120"/>
            <a:ext cx="4414186" cy="1936969"/>
          </a:xfrm>
          <a:prstGeom prst="rect">
            <a:avLst/>
          </a:prstGeom>
          <a:solidFill>
            <a:schemeClr val="bg1"/>
          </a:solidFill>
          <a:ln>
            <a:solidFill>
              <a:schemeClr val="tx2">
                <a:lumMod val="40000"/>
                <a:lumOff val="60000"/>
              </a:schemeClr>
            </a:solidFill>
          </a:ln>
          <a:effectLst>
            <a:outerShdw blurRad="114300" dist="88900" dir="9360000" sx="101000" sy="101000" algn="r" rotWithShape="0">
              <a:prstClr val="black">
                <a:alpha val="67000"/>
              </a:prstClr>
            </a:outerShdw>
          </a:effectLst>
        </p:spPr>
        <p:txBody>
          <a:bodyPr anchor="ctr"/>
          <a:lstStyle/>
          <a:p>
            <a:pPr marL="180000" fontAlgn="auto">
              <a:lnSpc>
                <a:spcPts val="2000"/>
              </a:lnSpc>
              <a:spcBef>
                <a:spcPts val="0"/>
              </a:spcBef>
              <a:spcAft>
                <a:spcPts val="1200"/>
              </a:spcAft>
              <a:buClr>
                <a:srgbClr val="FF0000"/>
              </a:buClr>
              <a:buSzPct val="160000"/>
              <a:buFont typeface="Arial" pitchFamily="34" charset="0"/>
              <a:buChar char="•"/>
              <a:defRPr/>
            </a:pPr>
            <a:r>
              <a:rPr lang="tr-TR" sz="1650" dirty="0">
                <a:solidFill>
                  <a:schemeClr val="tx2"/>
                </a:solidFill>
                <a:latin typeface="+mn-lt"/>
              </a:rPr>
              <a:t> İşletmede Mevcut Olduğu Halde Kayıtlarda Yer Almayan Emtia, Makine, Teçhizat Ve Demirbaşlar        (Md. 6)</a:t>
            </a:r>
          </a:p>
          <a:p>
            <a:pPr marL="180000" fontAlgn="auto">
              <a:lnSpc>
                <a:spcPts val="2000"/>
              </a:lnSpc>
              <a:spcBef>
                <a:spcPts val="0"/>
              </a:spcBef>
              <a:spcAft>
                <a:spcPts val="1200"/>
              </a:spcAft>
              <a:buClr>
                <a:srgbClr val="FF0000"/>
              </a:buClr>
              <a:buSzPct val="160000"/>
              <a:buFont typeface="Arial" pitchFamily="34" charset="0"/>
              <a:buChar char="•"/>
              <a:defRPr/>
            </a:pPr>
            <a:r>
              <a:rPr lang="tr-TR" sz="1650" dirty="0">
                <a:solidFill>
                  <a:schemeClr val="tx2"/>
                </a:solidFill>
                <a:latin typeface="+mn-lt"/>
              </a:rPr>
              <a:t>Kayıtlarda Yer Aldığı Halde İşletmede Bulunmayan Emtia, Kasa Mevcudu Ve Ortaklardan Alacaklar (Md.6)</a:t>
            </a:r>
          </a:p>
        </p:txBody>
      </p:sp>
      <p:sp>
        <p:nvSpPr>
          <p:cNvPr id="7" name="12 Metin kutusu">
            <a:extLst>
              <a:ext uri="{FF2B5EF4-FFF2-40B4-BE49-F238E27FC236}">
                <a16:creationId xmlns:a16="http://schemas.microsoft.com/office/drawing/2014/main" id="{BC9CD4EC-9CCB-4EB9-8463-513A76D373AE}"/>
              </a:ext>
            </a:extLst>
          </p:cNvPr>
          <p:cNvSpPr txBox="1"/>
          <p:nvPr/>
        </p:nvSpPr>
        <p:spPr>
          <a:xfrm>
            <a:off x="4794666" y="4509121"/>
            <a:ext cx="4188579" cy="1902362"/>
          </a:xfrm>
          <a:prstGeom prst="rect">
            <a:avLst/>
          </a:prstGeom>
          <a:solidFill>
            <a:schemeClr val="bg1"/>
          </a:solidFill>
          <a:ln>
            <a:solidFill>
              <a:schemeClr val="tx2">
                <a:lumMod val="40000"/>
                <a:lumOff val="60000"/>
              </a:schemeClr>
            </a:solidFill>
          </a:ln>
          <a:effectLst>
            <a:outerShdw blurRad="114300" dist="88900" dir="9360000" sx="101000" sy="101000" algn="r" rotWithShape="0">
              <a:prstClr val="black">
                <a:alpha val="67000"/>
              </a:prstClr>
            </a:outerShdw>
          </a:effectLst>
        </p:spPr>
        <p:txBody>
          <a:bodyPr anchor="ctr"/>
          <a:lstStyle/>
          <a:p>
            <a:pPr marL="180000" fontAlgn="auto">
              <a:lnSpc>
                <a:spcPts val="2000"/>
              </a:lnSpc>
              <a:spcBef>
                <a:spcPts val="0"/>
              </a:spcBef>
              <a:spcAft>
                <a:spcPts val="1200"/>
              </a:spcAft>
              <a:buClr>
                <a:srgbClr val="FF0000"/>
              </a:buClr>
              <a:buSzPct val="160000"/>
              <a:buFont typeface="Arial" pitchFamily="34" charset="0"/>
              <a:buChar char="•"/>
              <a:defRPr/>
            </a:pPr>
            <a:r>
              <a:rPr lang="tr-TR" sz="1600" dirty="0">
                <a:solidFill>
                  <a:schemeClr val="tx2"/>
                </a:solidFill>
                <a:latin typeface="Arial" charset="0"/>
              </a:rPr>
              <a:t> Taşınmaz ve amortismana tabi iktisadi kıymetlerin yeniden değerlemesi (Md. 11)</a:t>
            </a:r>
          </a:p>
        </p:txBody>
      </p:sp>
      <p:grpSp>
        <p:nvGrpSpPr>
          <p:cNvPr id="8" name="Grup 7">
            <a:extLst>
              <a:ext uri="{FF2B5EF4-FFF2-40B4-BE49-F238E27FC236}">
                <a16:creationId xmlns:a16="http://schemas.microsoft.com/office/drawing/2014/main" id="{AD5A0D60-669D-4C9E-8072-F6C9E944EC38}"/>
              </a:ext>
            </a:extLst>
          </p:cNvPr>
          <p:cNvGrpSpPr/>
          <p:nvPr/>
        </p:nvGrpSpPr>
        <p:grpSpPr>
          <a:xfrm>
            <a:off x="97455" y="105410"/>
            <a:ext cx="4433689" cy="1091342"/>
            <a:chOff x="3048846" y="1532"/>
            <a:chExt cx="2474866" cy="1237433"/>
          </a:xfrm>
          <a:scene3d>
            <a:camera prst="orthographicFront"/>
            <a:lightRig rig="threePt" dir="t">
              <a:rot lat="0" lon="0" rev="7500000"/>
            </a:lightRig>
          </a:scene3d>
        </p:grpSpPr>
        <p:sp>
          <p:nvSpPr>
            <p:cNvPr id="9" name="Dikdörtgen 8">
              <a:extLst>
                <a:ext uri="{FF2B5EF4-FFF2-40B4-BE49-F238E27FC236}">
                  <a16:creationId xmlns:a16="http://schemas.microsoft.com/office/drawing/2014/main" id="{A4DDFA24-EE3C-4466-B4EF-3ECFFECD90E0}"/>
                </a:ext>
              </a:extLst>
            </p:cNvPr>
            <p:cNvSpPr/>
            <p:nvPr/>
          </p:nvSpPr>
          <p:spPr>
            <a:xfrm>
              <a:off x="3048846" y="1532"/>
              <a:ext cx="2474866" cy="1237433"/>
            </a:xfrm>
            <a:prstGeom prst="rect">
              <a:avLst/>
            </a:prstGeom>
            <a:solidFill>
              <a:srgbClr val="00B050"/>
            </a:solidFill>
            <a:effectLst>
              <a:outerShdw blurRad="50800" dist="38100" dir="13500000" algn="br" rotWithShape="0">
                <a:prstClr val="black">
                  <a:alpha val="40000"/>
                </a:prstClr>
              </a:outerShdw>
            </a:effectLst>
            <a:sp3d prstMaterial="plastic">
              <a:bevelT w="127000" h="25400" prst="relaxedInset"/>
            </a:sp3d>
          </p:spPr>
          <p:style>
            <a:lnRef idx="0">
              <a:schemeClr val="lt1">
                <a:hueOff val="0"/>
                <a:satOff val="0"/>
                <a:lumOff val="0"/>
                <a:alphaOff val="0"/>
              </a:schemeClr>
            </a:lnRef>
            <a:fillRef idx="3">
              <a:scrgbClr r="0" g="0" b="0"/>
            </a:fillRef>
            <a:effectRef idx="2">
              <a:scrgbClr r="0" g="0" b="0"/>
            </a:effectRef>
            <a:fontRef idx="minor">
              <a:schemeClr val="lt1"/>
            </a:fontRef>
          </p:style>
        </p:sp>
        <p:sp>
          <p:nvSpPr>
            <p:cNvPr id="11" name="Metin kutusu 10">
              <a:extLst>
                <a:ext uri="{FF2B5EF4-FFF2-40B4-BE49-F238E27FC236}">
                  <a16:creationId xmlns:a16="http://schemas.microsoft.com/office/drawing/2014/main" id="{124C3331-88C5-47BD-9F75-0D2806403A7F}"/>
                </a:ext>
              </a:extLst>
            </p:cNvPr>
            <p:cNvSpPr txBox="1"/>
            <p:nvPr/>
          </p:nvSpPr>
          <p:spPr>
            <a:xfrm>
              <a:off x="3048846" y="1533"/>
              <a:ext cx="2300896" cy="116335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400" b="1" kern="1200" dirty="0">
                  <a:solidFill>
                    <a:schemeClr val="bg1"/>
                  </a:solidFill>
                  <a:effectLst>
                    <a:outerShdw blurRad="38100" dist="38100" dir="2700000" algn="tl">
                      <a:srgbClr val="000000">
                        <a:alpha val="43137"/>
                      </a:srgbClr>
                    </a:outerShdw>
                  </a:effectLst>
                </a:rPr>
                <a:t>BORÇLARIN YAPILANDIRILMASI</a:t>
              </a:r>
            </a:p>
          </p:txBody>
        </p:sp>
      </p:grpSp>
      <p:sp>
        <p:nvSpPr>
          <p:cNvPr id="24" name="Dikdörtgen 23">
            <a:extLst>
              <a:ext uri="{FF2B5EF4-FFF2-40B4-BE49-F238E27FC236}">
                <a16:creationId xmlns:a16="http://schemas.microsoft.com/office/drawing/2014/main" id="{3FD15FBE-12EE-46F4-842E-0C04F8CCBB72}"/>
              </a:ext>
            </a:extLst>
          </p:cNvPr>
          <p:cNvSpPr/>
          <p:nvPr/>
        </p:nvSpPr>
        <p:spPr>
          <a:xfrm>
            <a:off x="4716016" y="105410"/>
            <a:ext cx="4320480" cy="1091342"/>
          </a:xfrm>
          <a:prstGeom prst="rect">
            <a:avLst/>
          </a:prstGeom>
          <a:solidFill>
            <a:srgbClr val="0070C0"/>
          </a:solidFill>
          <a:ln>
            <a:solidFill>
              <a:schemeClr val="accent1"/>
            </a:solidFill>
          </a:ln>
          <a:effectLst>
            <a:outerShdw blurRad="50800" dist="38100" dir="13500000" algn="br" rotWithShape="0">
              <a:prstClr val="black">
                <a:alpha val="40000"/>
              </a:prstClr>
            </a:outerShdw>
          </a:effectLst>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rgbClr r="0" g="0" b="0"/>
          </a:effectRef>
          <a:fontRef idx="minor">
            <a:schemeClr val="lt1"/>
          </a:fontRef>
        </p:style>
        <p:txBody>
          <a:bodyPr anchor="ctr" anchorCtr="0"/>
          <a:lstStyle/>
          <a:p>
            <a:pPr algn="ctr"/>
            <a:r>
              <a:rPr lang="tr-TR" sz="3200" b="1" dirty="0"/>
              <a:t>MATRAH ARTIRIMI</a:t>
            </a:r>
          </a:p>
        </p:txBody>
      </p:sp>
      <p:grpSp>
        <p:nvGrpSpPr>
          <p:cNvPr id="26" name="Grup 25">
            <a:extLst>
              <a:ext uri="{FF2B5EF4-FFF2-40B4-BE49-F238E27FC236}">
                <a16:creationId xmlns:a16="http://schemas.microsoft.com/office/drawing/2014/main" id="{A1DFB756-7DF8-4760-BBE1-69A71DB09412}"/>
              </a:ext>
            </a:extLst>
          </p:cNvPr>
          <p:cNvGrpSpPr/>
          <p:nvPr/>
        </p:nvGrpSpPr>
        <p:grpSpPr>
          <a:xfrm>
            <a:off x="4794666" y="3429000"/>
            <a:ext cx="4186513" cy="1124746"/>
            <a:chOff x="3048846" y="-36343"/>
            <a:chExt cx="2474866" cy="1275308"/>
          </a:xfrm>
          <a:scene3d>
            <a:camera prst="orthographicFront"/>
            <a:lightRig rig="threePt" dir="t">
              <a:rot lat="0" lon="0" rev="7500000"/>
            </a:lightRig>
          </a:scene3d>
        </p:grpSpPr>
        <p:sp>
          <p:nvSpPr>
            <p:cNvPr id="27" name="Dikdörtgen 26">
              <a:extLst>
                <a:ext uri="{FF2B5EF4-FFF2-40B4-BE49-F238E27FC236}">
                  <a16:creationId xmlns:a16="http://schemas.microsoft.com/office/drawing/2014/main" id="{13CBB60E-5A73-44BA-A25E-24E047B8415D}"/>
                </a:ext>
              </a:extLst>
            </p:cNvPr>
            <p:cNvSpPr/>
            <p:nvPr/>
          </p:nvSpPr>
          <p:spPr>
            <a:xfrm>
              <a:off x="3048846" y="1532"/>
              <a:ext cx="2474866" cy="1237433"/>
            </a:xfrm>
            <a:prstGeom prst="rect">
              <a:avLst/>
            </a:prstGeom>
            <a:solidFill>
              <a:srgbClr val="00B050"/>
            </a:solidFill>
            <a:effectLst>
              <a:outerShdw blurRad="50800" dist="38100" dir="13500000" algn="br" rotWithShape="0">
                <a:prstClr val="black">
                  <a:alpha val="40000"/>
                </a:prstClr>
              </a:outerShdw>
            </a:effectLst>
            <a:sp3d prstMaterial="plastic">
              <a:bevelT w="127000" h="25400" prst="relaxedInset"/>
            </a:sp3d>
          </p:spPr>
          <p:style>
            <a:lnRef idx="0">
              <a:schemeClr val="lt1">
                <a:hueOff val="0"/>
                <a:satOff val="0"/>
                <a:lumOff val="0"/>
                <a:alphaOff val="0"/>
              </a:schemeClr>
            </a:lnRef>
            <a:fillRef idx="3">
              <a:scrgbClr r="0" g="0" b="0"/>
            </a:fillRef>
            <a:effectRef idx="2">
              <a:scrgbClr r="0" g="0" b="0"/>
            </a:effectRef>
            <a:fontRef idx="minor">
              <a:schemeClr val="lt1"/>
            </a:fontRef>
          </p:style>
        </p:sp>
        <p:sp>
          <p:nvSpPr>
            <p:cNvPr id="28" name="Metin kutusu 27">
              <a:extLst>
                <a:ext uri="{FF2B5EF4-FFF2-40B4-BE49-F238E27FC236}">
                  <a16:creationId xmlns:a16="http://schemas.microsoft.com/office/drawing/2014/main" id="{B908EE75-1003-4571-B500-F85F0521A8D0}"/>
                </a:ext>
              </a:extLst>
            </p:cNvPr>
            <p:cNvSpPr txBox="1"/>
            <p:nvPr/>
          </p:nvSpPr>
          <p:spPr>
            <a:xfrm>
              <a:off x="3048846" y="-36343"/>
              <a:ext cx="2300896" cy="116335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400" b="1" kern="1200" dirty="0">
                  <a:solidFill>
                    <a:schemeClr val="bg1"/>
                  </a:solidFill>
                  <a:effectLst>
                    <a:outerShdw blurRad="38100" dist="38100" dir="2700000" algn="tl">
                      <a:srgbClr val="000000">
                        <a:alpha val="43137"/>
                      </a:srgbClr>
                    </a:outerShdw>
                  </a:effectLst>
                </a:rPr>
                <a:t>VARLIKLARIN YENİDEN DEĞERLEMESİ</a:t>
              </a:r>
            </a:p>
          </p:txBody>
        </p:sp>
      </p:grpSp>
      <p:grpSp>
        <p:nvGrpSpPr>
          <p:cNvPr id="29" name="Grup 28">
            <a:extLst>
              <a:ext uri="{FF2B5EF4-FFF2-40B4-BE49-F238E27FC236}">
                <a16:creationId xmlns:a16="http://schemas.microsoft.com/office/drawing/2014/main" id="{7D9C734E-CF2C-4647-B0F5-0E0E635C53AD}"/>
              </a:ext>
            </a:extLst>
          </p:cNvPr>
          <p:cNvGrpSpPr/>
          <p:nvPr/>
        </p:nvGrpSpPr>
        <p:grpSpPr>
          <a:xfrm>
            <a:off x="107504" y="3446894"/>
            <a:ext cx="4433689" cy="1091342"/>
            <a:chOff x="3048846" y="1532"/>
            <a:chExt cx="2474866" cy="1237433"/>
          </a:xfrm>
          <a:solidFill>
            <a:srgbClr val="002060"/>
          </a:solidFill>
          <a:scene3d>
            <a:camera prst="orthographicFront"/>
            <a:lightRig rig="threePt" dir="t">
              <a:rot lat="0" lon="0" rev="7500000"/>
            </a:lightRig>
          </a:scene3d>
        </p:grpSpPr>
        <p:sp>
          <p:nvSpPr>
            <p:cNvPr id="30" name="Dikdörtgen 29">
              <a:extLst>
                <a:ext uri="{FF2B5EF4-FFF2-40B4-BE49-F238E27FC236}">
                  <a16:creationId xmlns:a16="http://schemas.microsoft.com/office/drawing/2014/main" id="{6FF5F9B6-547B-4382-8748-7C373F80C4AA}"/>
                </a:ext>
              </a:extLst>
            </p:cNvPr>
            <p:cNvSpPr/>
            <p:nvPr/>
          </p:nvSpPr>
          <p:spPr>
            <a:xfrm>
              <a:off x="3048846" y="1532"/>
              <a:ext cx="2474866" cy="1237433"/>
            </a:xfrm>
            <a:prstGeom prst="rect">
              <a:avLst/>
            </a:prstGeom>
            <a:grpFill/>
            <a:effectLst>
              <a:outerShdw blurRad="50800" dist="38100" dir="13500000" algn="br" rotWithShape="0">
                <a:prstClr val="black">
                  <a:alpha val="40000"/>
                </a:prstClr>
              </a:outerShdw>
            </a:effectLst>
            <a:sp3d prstMaterial="plastic">
              <a:bevelT w="127000" h="25400" prst="relaxedInset"/>
            </a:sp3d>
          </p:spPr>
          <p:style>
            <a:lnRef idx="0">
              <a:schemeClr val="lt1">
                <a:hueOff val="0"/>
                <a:satOff val="0"/>
                <a:lumOff val="0"/>
                <a:alphaOff val="0"/>
              </a:schemeClr>
            </a:lnRef>
            <a:fillRef idx="3">
              <a:scrgbClr r="0" g="0" b="0"/>
            </a:fillRef>
            <a:effectRef idx="2">
              <a:scrgbClr r="0" g="0" b="0"/>
            </a:effectRef>
            <a:fontRef idx="minor">
              <a:schemeClr val="lt1"/>
            </a:fontRef>
          </p:style>
        </p:sp>
        <p:sp>
          <p:nvSpPr>
            <p:cNvPr id="31" name="Metin kutusu 30">
              <a:extLst>
                <a:ext uri="{FF2B5EF4-FFF2-40B4-BE49-F238E27FC236}">
                  <a16:creationId xmlns:a16="http://schemas.microsoft.com/office/drawing/2014/main" id="{38423BEF-D4B8-4F58-AE32-8657C01468BB}"/>
                </a:ext>
              </a:extLst>
            </p:cNvPr>
            <p:cNvSpPr txBox="1"/>
            <p:nvPr/>
          </p:nvSpPr>
          <p:spPr>
            <a:xfrm>
              <a:off x="3119429" y="1533"/>
              <a:ext cx="2300896" cy="1163350"/>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400" b="1" kern="1200" dirty="0">
                  <a:solidFill>
                    <a:schemeClr val="bg1"/>
                  </a:solidFill>
                  <a:effectLst>
                    <a:outerShdw blurRad="38100" dist="38100" dir="2700000" algn="tl">
                      <a:srgbClr val="000000">
                        <a:alpha val="43137"/>
                      </a:srgbClr>
                    </a:outerShdw>
                  </a:effectLst>
                </a:rPr>
                <a:t>İŞLETME KAYITLARININ DÜZELTİLMESİ</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additive="base">
                                        <p:cTn id="18" dur="500" fill="hold"/>
                                        <p:tgtEl>
                                          <p:spTgt spid="13"/>
                                        </p:tgtEl>
                                        <p:attrNameLst>
                                          <p:attrName>ppt_x</p:attrName>
                                        </p:attrNameLst>
                                      </p:cBhvr>
                                      <p:tavLst>
                                        <p:tav tm="0">
                                          <p:val>
                                            <p:strVal val="#ppt_x"/>
                                          </p:val>
                                        </p:tav>
                                        <p:tav tm="100000">
                                          <p:val>
                                            <p:strVal val="#ppt_x"/>
                                          </p:val>
                                        </p:tav>
                                      </p:tavLst>
                                    </p:anim>
                                    <p:anim calcmode="lin" valueType="num">
                                      <p:cBhvr additive="base">
                                        <p:cTn id="1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animBg="1"/>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1F1ED825-6E1F-4CA4-9D16-678947AC5E40}"/>
              </a:ext>
            </a:extLst>
          </p:cNvPr>
          <p:cNvSpPr>
            <a:spLocks noGrp="1" noRot="1" noChangeArrowheads="1"/>
          </p:cNvSpPr>
          <p:nvPr>
            <p:ph type="title"/>
          </p:nvPr>
        </p:nvSpPr>
        <p:spPr>
          <a:xfrm>
            <a:off x="457200" y="274638"/>
            <a:ext cx="8229600" cy="706437"/>
          </a:xfrm>
        </p:spPr>
        <p:txBody>
          <a:bodyPr/>
          <a:lstStyle/>
          <a:p>
            <a:pPr eaLnBrk="1" hangingPunct="1"/>
            <a:r>
              <a:rPr lang="tr-TR" altLang="tr-TR" sz="3200" b="1" dirty="0">
                <a:solidFill>
                  <a:srgbClr val="C00000"/>
                </a:solidFill>
              </a:rPr>
              <a:t>PİŞMANLIKLA YAPILAN BEYANLAR (</a:t>
            </a:r>
            <a:r>
              <a:rPr lang="tr-TR" altLang="tr-TR" sz="3200" b="1" dirty="0" err="1">
                <a:solidFill>
                  <a:srgbClr val="C00000"/>
                </a:solidFill>
              </a:rPr>
              <a:t>md.</a:t>
            </a:r>
            <a:r>
              <a:rPr lang="tr-TR" altLang="tr-TR" sz="3200" b="1" dirty="0">
                <a:solidFill>
                  <a:srgbClr val="C00000"/>
                </a:solidFill>
              </a:rPr>
              <a:t> 4)</a:t>
            </a:r>
          </a:p>
        </p:txBody>
      </p:sp>
      <p:sp>
        <p:nvSpPr>
          <p:cNvPr id="40963" name="Rectangle 3">
            <a:extLst>
              <a:ext uri="{FF2B5EF4-FFF2-40B4-BE49-F238E27FC236}">
                <a16:creationId xmlns:a16="http://schemas.microsoft.com/office/drawing/2014/main" id="{C1C6B8F8-F71A-40EC-BFC9-7D7389C4045E}"/>
              </a:ext>
            </a:extLst>
          </p:cNvPr>
          <p:cNvSpPr>
            <a:spLocks noGrp="1" noChangeArrowheads="1"/>
          </p:cNvSpPr>
          <p:nvPr>
            <p:ph idx="1"/>
          </p:nvPr>
        </p:nvSpPr>
        <p:spPr>
          <a:xfrm>
            <a:off x="457200" y="1125538"/>
            <a:ext cx="8435975" cy="5327650"/>
          </a:xfrm>
        </p:spPr>
        <p:txBody>
          <a:bodyPr/>
          <a:lstStyle/>
          <a:p>
            <a:pPr eaLnBrk="1" hangingPunct="1">
              <a:lnSpc>
                <a:spcPct val="120000"/>
              </a:lnSpc>
              <a:buFont typeface="Arial" panose="020B0604020202020204" pitchFamily="34" charset="0"/>
              <a:buNone/>
            </a:pPr>
            <a:r>
              <a:rPr lang="tr-TR" altLang="tr-TR" sz="2400" dirty="0"/>
              <a:t>	Önceki dönemlere ilişkin olarak Kanunun yayımlandığı tarihini izleyen ikinci ayın sonuna kadar Vergi Usul Kanununun 371 inci maddesine göre beyan edilen matrahlar üzerinden;</a:t>
            </a:r>
          </a:p>
          <a:p>
            <a:pPr eaLnBrk="1" hangingPunct="1">
              <a:lnSpc>
                <a:spcPct val="120000"/>
              </a:lnSpc>
            </a:pPr>
            <a:r>
              <a:rPr lang="tr-TR" altLang="tr-TR" sz="2400" dirty="0"/>
              <a:t>Tarh ve tahakkuk ettirilen vergilerin tamamı ile,</a:t>
            </a:r>
          </a:p>
          <a:p>
            <a:pPr eaLnBrk="1" hangingPunct="1">
              <a:lnSpc>
                <a:spcPct val="120000"/>
              </a:lnSpc>
            </a:pPr>
            <a:r>
              <a:rPr lang="tr-TR" altLang="tr-TR" sz="2400" dirty="0"/>
              <a:t>Hesaplanacak pişmanlık zammı yerine Kanunun yayımlandığı tarihe kadar </a:t>
            </a:r>
            <a:r>
              <a:rPr lang="tr-TR" altLang="tr-TR" sz="2400" dirty="0" err="1"/>
              <a:t>Yİ</a:t>
            </a:r>
            <a:r>
              <a:rPr lang="tr-TR" altLang="tr-TR" sz="2400" dirty="0"/>
              <a:t> ÜFE aylık değişim oranları esas alınarak hesaplanacak tutarın,</a:t>
            </a:r>
          </a:p>
          <a:p>
            <a:pPr eaLnBrk="1" hangingPunct="1">
              <a:lnSpc>
                <a:spcPct val="120000"/>
              </a:lnSpc>
            </a:pPr>
            <a:r>
              <a:rPr lang="tr-TR" altLang="tr-TR" sz="2400" dirty="0"/>
              <a:t>Kanunun yayımlandığı tarihi izleyen ikinci ayın sonuna kadar başvuruda bulunarak ödenmesi şartıyla, pişmanlık zammı ve vergi cezalarının tamamının tahsilinden vazgeçilecektir.</a:t>
            </a:r>
          </a:p>
          <a:p>
            <a:pPr eaLnBrk="1" hangingPunct="1">
              <a:lnSpc>
                <a:spcPct val="120000"/>
              </a:lnSpc>
            </a:pPr>
            <a:endParaRPr lang="tr-TR" altLang="tr-TR"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69746B13-6E48-48E5-93A2-E5E685A032C0}"/>
              </a:ext>
            </a:extLst>
          </p:cNvPr>
          <p:cNvSpPr>
            <a:spLocks noGrp="1" noRot="1" noChangeArrowheads="1"/>
          </p:cNvSpPr>
          <p:nvPr>
            <p:ph type="title"/>
          </p:nvPr>
        </p:nvSpPr>
        <p:spPr>
          <a:xfrm>
            <a:off x="457200" y="274638"/>
            <a:ext cx="8229600" cy="850900"/>
          </a:xfrm>
        </p:spPr>
        <p:txBody>
          <a:bodyPr/>
          <a:lstStyle/>
          <a:p>
            <a:pPr eaLnBrk="1" hangingPunct="1"/>
            <a:r>
              <a:rPr lang="tr-TR" altLang="tr-TR" sz="3200" b="1" dirty="0">
                <a:solidFill>
                  <a:srgbClr val="C00000"/>
                </a:solidFill>
              </a:rPr>
              <a:t>KENDİLİĞİNDEN YAPILAN BEYANLAR (</a:t>
            </a:r>
            <a:r>
              <a:rPr lang="tr-TR" altLang="tr-TR" sz="3200" b="1" dirty="0" err="1">
                <a:solidFill>
                  <a:srgbClr val="C00000"/>
                </a:solidFill>
              </a:rPr>
              <a:t>md.</a:t>
            </a:r>
            <a:r>
              <a:rPr lang="tr-TR" altLang="tr-TR" sz="3200" b="1" dirty="0">
                <a:solidFill>
                  <a:srgbClr val="C00000"/>
                </a:solidFill>
              </a:rPr>
              <a:t> 4)</a:t>
            </a:r>
          </a:p>
        </p:txBody>
      </p:sp>
      <p:sp>
        <p:nvSpPr>
          <p:cNvPr id="41987" name="Rectangle 3">
            <a:extLst>
              <a:ext uri="{FF2B5EF4-FFF2-40B4-BE49-F238E27FC236}">
                <a16:creationId xmlns:a16="http://schemas.microsoft.com/office/drawing/2014/main" id="{675ED807-1ABD-4B2B-AC6E-03606AF573B8}"/>
              </a:ext>
            </a:extLst>
          </p:cNvPr>
          <p:cNvSpPr>
            <a:spLocks noGrp="1" noChangeArrowheads="1"/>
          </p:cNvSpPr>
          <p:nvPr>
            <p:ph idx="1"/>
          </p:nvPr>
        </p:nvSpPr>
        <p:spPr>
          <a:xfrm>
            <a:off x="457200" y="1341438"/>
            <a:ext cx="8229600" cy="5111750"/>
          </a:xfrm>
        </p:spPr>
        <p:txBody>
          <a:bodyPr rtlCol="0">
            <a:normAutofit/>
          </a:bodyPr>
          <a:lstStyle/>
          <a:p>
            <a:pPr eaLnBrk="1" fontAlgn="auto" hangingPunct="1">
              <a:lnSpc>
                <a:spcPct val="120000"/>
              </a:lnSpc>
              <a:spcAft>
                <a:spcPts val="0"/>
              </a:spcAft>
              <a:buFont typeface="Arial" charset="0"/>
              <a:buNone/>
              <a:defRPr/>
            </a:pPr>
            <a:r>
              <a:rPr lang="tr-TR" altLang="tr-TR" sz="2400" dirty="0"/>
              <a:t>	Önceki dönemlere ilişkin olarak Kanunun yayımlandığı tarihini izleyen ikinci ayın sonuna kadar Vergi Usul Kanununun 30 uncu maddesinin dördüncü fıkrasına göre kendiliğinden verilen beyannameler üzerinden;</a:t>
            </a:r>
          </a:p>
          <a:p>
            <a:pPr eaLnBrk="1" fontAlgn="auto" hangingPunct="1">
              <a:lnSpc>
                <a:spcPct val="120000"/>
              </a:lnSpc>
              <a:spcAft>
                <a:spcPts val="0"/>
              </a:spcAft>
              <a:defRPr/>
            </a:pPr>
            <a:r>
              <a:rPr lang="tr-TR" altLang="tr-TR" sz="2400" dirty="0"/>
              <a:t>Tarh ve tahakkuk ettirilen vergilerin tamamı ile,</a:t>
            </a:r>
          </a:p>
          <a:p>
            <a:pPr eaLnBrk="1" fontAlgn="auto" hangingPunct="1">
              <a:lnSpc>
                <a:spcPct val="120000"/>
              </a:lnSpc>
              <a:spcAft>
                <a:spcPts val="0"/>
              </a:spcAft>
              <a:defRPr/>
            </a:pPr>
            <a:r>
              <a:rPr lang="tr-TR" altLang="tr-TR" sz="2400" dirty="0"/>
              <a:t>Hesaplanacak gecikme faizi yerine Kanun’un yayımlandığı tarihe kadar </a:t>
            </a:r>
            <a:r>
              <a:rPr lang="tr-TR" altLang="tr-TR" sz="2400" dirty="0" err="1"/>
              <a:t>Yİ</a:t>
            </a:r>
            <a:r>
              <a:rPr lang="tr-TR" altLang="tr-TR" sz="2400" dirty="0"/>
              <a:t> ÜFE aylık değişim oranları esas alınarak hesaplanacak tutarın,</a:t>
            </a:r>
          </a:p>
          <a:p>
            <a:pPr eaLnBrk="1" fontAlgn="auto" hangingPunct="1">
              <a:lnSpc>
                <a:spcPct val="120000"/>
              </a:lnSpc>
              <a:spcAft>
                <a:spcPts val="0"/>
              </a:spcAft>
              <a:defRPr/>
            </a:pPr>
            <a:r>
              <a:rPr lang="tr-TR" altLang="tr-TR" sz="2400" dirty="0"/>
              <a:t> Kanunun yayımlandığı ikinci ayın sonuna kadar başvuruda bulunarak ödenmesi şartıyla, gecikme faizi ile vergi cezalarının tamamının tahsilinden vazgeçilecektir.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F2838F-05EC-4B53-BCC5-3014C683BBED}"/>
              </a:ext>
            </a:extLst>
          </p:cNvPr>
          <p:cNvSpPr>
            <a:spLocks noGrp="1"/>
          </p:cNvSpPr>
          <p:nvPr>
            <p:ph type="title"/>
          </p:nvPr>
        </p:nvSpPr>
        <p:spPr/>
        <p:txBody>
          <a:bodyPr/>
          <a:lstStyle/>
          <a:p>
            <a:r>
              <a:rPr lang="tr-TR" sz="2400" b="1" dirty="0">
                <a:solidFill>
                  <a:srgbClr val="0070C0"/>
                </a:solidFill>
              </a:rPr>
              <a:t>KANUNUN 3 VE 4 ÜNCÜ MADDELERİNDEN YARARLANANLARIN VERGİYE UYUMLU MÜKELLEFLERE VERGİ İNDİRİMİ UYGULAMASI KARŞISINDAKİ DURUMU</a:t>
            </a:r>
          </a:p>
        </p:txBody>
      </p:sp>
      <p:sp>
        <p:nvSpPr>
          <p:cNvPr id="3" name="İçerik Yer Tutucusu 2">
            <a:extLst>
              <a:ext uri="{FF2B5EF4-FFF2-40B4-BE49-F238E27FC236}">
                <a16:creationId xmlns:a16="http://schemas.microsoft.com/office/drawing/2014/main" id="{7C459DD9-A882-4F64-BAAF-ED311759C481}"/>
              </a:ext>
            </a:extLst>
          </p:cNvPr>
          <p:cNvSpPr>
            <a:spLocks noGrp="1"/>
          </p:cNvSpPr>
          <p:nvPr>
            <p:ph idx="1"/>
          </p:nvPr>
        </p:nvSpPr>
        <p:spPr/>
        <p:txBody>
          <a:bodyPr/>
          <a:lstStyle/>
          <a:p>
            <a:r>
              <a:rPr lang="tr-TR" sz="2400" b="0" i="0" u="none" strike="noStrike" baseline="0" dirty="0">
                <a:solidFill>
                  <a:srgbClr val="000000"/>
                </a:solidFill>
                <a:latin typeface="Calibri" panose="020F0502020204030204" pitchFamily="34" charset="0"/>
              </a:rPr>
              <a:t>7326 sayılı Kanunun 10 uncu maddesinin yedinci fıkrasında, Kanunun 3 ve 4 üncü maddelerine göre yapılandırılarak kesinleşmesi ve yapılandırmanın ihlal edilmemesi şartıyla, ilgili vergilendirme döneminde vergiye uyumlu mükelleflere vergi indirimi uygulaması dolayısıyla ödenmeyen vergilerin vergi </a:t>
            </a:r>
            <a:r>
              <a:rPr lang="tr-TR" sz="2400" b="0" i="0" u="none" strike="noStrike" baseline="0" dirty="0" err="1">
                <a:solidFill>
                  <a:srgbClr val="000000"/>
                </a:solidFill>
                <a:latin typeface="Calibri" panose="020F0502020204030204" pitchFamily="34" charset="0"/>
              </a:rPr>
              <a:t>ziyaı</a:t>
            </a:r>
            <a:r>
              <a:rPr lang="tr-TR" sz="2400" b="0" i="0" u="none" strike="noStrike" baseline="0" dirty="0">
                <a:solidFill>
                  <a:srgbClr val="000000"/>
                </a:solidFill>
                <a:latin typeface="Calibri" panose="020F0502020204030204" pitchFamily="34" charset="0"/>
              </a:rPr>
              <a:t> cezası uygulanmaksızın tarh edileceği hükmünün uygulanmayacağı belirtilmiştir. </a:t>
            </a:r>
            <a:r>
              <a:rPr lang="tr-TR" sz="2400" b="1" i="0" u="none" strike="noStrike" baseline="0" dirty="0">
                <a:solidFill>
                  <a:srgbClr val="000000"/>
                </a:solidFill>
                <a:latin typeface="Calibri" panose="020F0502020204030204" pitchFamily="34" charset="0"/>
              </a:rPr>
              <a:t>Dolayısıyla, yapılan tarhiyatları Kanunun 3 üncü veya 4 üncü maddesine göre yapılandırarak kesinleştiren ve yapılandırma şartlarına riayet eden mükelleflerden, uyumlu mükellef indirimi kapsamında indirim konusu yapılan vergi geri alınmayacaktır</a:t>
            </a:r>
            <a:r>
              <a:rPr lang="tr-TR" sz="2400" b="0" i="0" u="none" strike="noStrike" baseline="0" dirty="0">
                <a:solidFill>
                  <a:srgbClr val="000000"/>
                </a:solidFill>
                <a:latin typeface="Calibri" panose="020F0502020204030204" pitchFamily="34" charset="0"/>
              </a:rPr>
              <a:t>. </a:t>
            </a:r>
            <a:endParaRPr lang="tr-TR" sz="4000" dirty="0"/>
          </a:p>
        </p:txBody>
      </p:sp>
    </p:spTree>
    <p:extLst>
      <p:ext uri="{BB962C8B-B14F-4D97-AF65-F5344CB8AC3E}">
        <p14:creationId xmlns:p14="http://schemas.microsoft.com/office/powerpoint/2010/main" val="15920593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yagram">
            <a:extLst>
              <a:ext uri="{FF2B5EF4-FFF2-40B4-BE49-F238E27FC236}">
                <a16:creationId xmlns:a16="http://schemas.microsoft.com/office/drawing/2014/main" id="{718D1A00-F142-4C5C-9522-9ED1F41A2C17}"/>
              </a:ext>
            </a:extLst>
          </p:cNvPr>
          <p:cNvGraphicFramePr/>
          <p:nvPr>
            <p:extLst>
              <p:ext uri="{D42A27DB-BD31-4B8C-83A1-F6EECF244321}">
                <p14:modId xmlns:p14="http://schemas.microsoft.com/office/powerpoint/2010/main" val="4168422955"/>
              </p:ext>
            </p:extLst>
          </p:nvPr>
        </p:nvGraphicFramePr>
        <p:xfrm>
          <a:off x="285720" y="0"/>
          <a:ext cx="8572560" cy="32861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9 Metin kutusu">
            <a:extLst>
              <a:ext uri="{FF2B5EF4-FFF2-40B4-BE49-F238E27FC236}">
                <a16:creationId xmlns:a16="http://schemas.microsoft.com/office/drawing/2014/main" id="{ABBF1BB3-3DE6-486D-A29F-AB8169B9F03A}"/>
              </a:ext>
            </a:extLst>
          </p:cNvPr>
          <p:cNvSpPr txBox="1"/>
          <p:nvPr/>
        </p:nvSpPr>
        <p:spPr>
          <a:xfrm>
            <a:off x="131763" y="2997200"/>
            <a:ext cx="2136775" cy="3736975"/>
          </a:xfrm>
          <a:prstGeom prst="rect">
            <a:avLst/>
          </a:prstGeom>
          <a:solidFill>
            <a:schemeClr val="bg1"/>
          </a:solidFill>
          <a:ln>
            <a:solidFill>
              <a:schemeClr val="tx2">
                <a:lumMod val="40000"/>
                <a:lumOff val="60000"/>
              </a:schemeClr>
            </a:solidFill>
          </a:ln>
          <a:effectLst>
            <a:outerShdw blurRad="114300" dist="88900" dir="9360000" sx="101000" sy="101000" algn="r" rotWithShape="0">
              <a:prstClr val="black">
                <a:alpha val="67000"/>
              </a:prstClr>
            </a:outerShdw>
          </a:effectLst>
        </p:spPr>
        <p:txBody>
          <a:bodyPr/>
          <a:lstStyle/>
          <a:p>
            <a:pPr fontAlgn="auto">
              <a:lnSpc>
                <a:spcPts val="2000"/>
              </a:lnSpc>
              <a:spcBef>
                <a:spcPts val="600"/>
              </a:spcBef>
              <a:spcAft>
                <a:spcPts val="1200"/>
              </a:spcAft>
              <a:buClr>
                <a:srgbClr val="FF0000"/>
              </a:buClr>
              <a:buSzPct val="160000"/>
              <a:buFont typeface="Arial" pitchFamily="34" charset="0"/>
              <a:buChar char="•"/>
              <a:defRPr/>
            </a:pPr>
            <a:r>
              <a:rPr lang="tr-TR" sz="1700" dirty="0">
                <a:solidFill>
                  <a:schemeClr val="tx2"/>
                </a:solidFill>
                <a:latin typeface="+mn-lt"/>
              </a:rPr>
              <a:t>Kesinleşmiş alacaklar (Md.2)</a:t>
            </a:r>
          </a:p>
          <a:p>
            <a:pPr fontAlgn="auto">
              <a:lnSpc>
                <a:spcPts val="2000"/>
              </a:lnSpc>
              <a:spcBef>
                <a:spcPts val="0"/>
              </a:spcBef>
              <a:spcAft>
                <a:spcPts val="1200"/>
              </a:spcAft>
              <a:buClr>
                <a:srgbClr val="FF0000"/>
              </a:buClr>
              <a:buSzPct val="160000"/>
              <a:buFont typeface="Arial" pitchFamily="34" charset="0"/>
              <a:buChar char="•"/>
              <a:defRPr/>
            </a:pPr>
            <a:r>
              <a:rPr lang="tr-TR" sz="1700" dirty="0">
                <a:solidFill>
                  <a:schemeClr val="tx2"/>
                </a:solidFill>
                <a:latin typeface="+mn-lt"/>
              </a:rPr>
              <a:t>Kesinleşmemiş veya Dava Safhasında Bulunan Alacaklar (Md.3)</a:t>
            </a:r>
          </a:p>
          <a:p>
            <a:pPr fontAlgn="auto">
              <a:lnSpc>
                <a:spcPts val="2000"/>
              </a:lnSpc>
              <a:spcBef>
                <a:spcPts val="0"/>
              </a:spcBef>
              <a:spcAft>
                <a:spcPts val="1200"/>
              </a:spcAft>
              <a:buClr>
                <a:srgbClr val="FF0000"/>
              </a:buClr>
              <a:buSzPct val="160000"/>
              <a:buFont typeface="Arial" pitchFamily="34" charset="0"/>
              <a:buChar char="•"/>
              <a:defRPr/>
            </a:pPr>
            <a:r>
              <a:rPr lang="tr-TR" sz="1700" dirty="0">
                <a:solidFill>
                  <a:schemeClr val="tx2"/>
                </a:solidFill>
                <a:latin typeface="+mn-lt"/>
              </a:rPr>
              <a:t>İnceleme veya Tarhiyat Safhasında Bulunan Vergiler (Md.4)</a:t>
            </a:r>
          </a:p>
          <a:p>
            <a:pPr fontAlgn="auto">
              <a:lnSpc>
                <a:spcPts val="2000"/>
              </a:lnSpc>
              <a:spcBef>
                <a:spcPts val="0"/>
              </a:spcBef>
              <a:spcAft>
                <a:spcPts val="0"/>
              </a:spcAft>
              <a:buClr>
                <a:srgbClr val="FF0000"/>
              </a:buClr>
              <a:buSzPct val="160000"/>
              <a:buFont typeface="Arial" pitchFamily="34" charset="0"/>
              <a:buChar char="•"/>
              <a:defRPr/>
            </a:pPr>
            <a:r>
              <a:rPr lang="tr-TR" sz="1700" dirty="0">
                <a:solidFill>
                  <a:schemeClr val="tx2"/>
                </a:solidFill>
                <a:latin typeface="+mn-lt"/>
              </a:rPr>
              <a:t>Pişmanlık ya da Kendiliğinden Yapılan Beyanlar (Md.4)</a:t>
            </a:r>
          </a:p>
        </p:txBody>
      </p:sp>
      <p:sp>
        <p:nvSpPr>
          <p:cNvPr id="12" name="11 Metin kutusu">
            <a:extLst>
              <a:ext uri="{FF2B5EF4-FFF2-40B4-BE49-F238E27FC236}">
                <a16:creationId xmlns:a16="http://schemas.microsoft.com/office/drawing/2014/main" id="{6E033FFB-0FE9-423F-8E1F-F9306724676A}"/>
              </a:ext>
            </a:extLst>
          </p:cNvPr>
          <p:cNvSpPr txBox="1"/>
          <p:nvPr/>
        </p:nvSpPr>
        <p:spPr>
          <a:xfrm>
            <a:off x="2500313" y="2997200"/>
            <a:ext cx="2000250" cy="3736975"/>
          </a:xfrm>
          <a:prstGeom prst="rect">
            <a:avLst/>
          </a:prstGeom>
          <a:solidFill>
            <a:schemeClr val="bg1"/>
          </a:solidFill>
          <a:ln>
            <a:solidFill>
              <a:schemeClr val="tx2">
                <a:lumMod val="40000"/>
                <a:lumOff val="60000"/>
              </a:schemeClr>
            </a:solidFill>
          </a:ln>
          <a:effectLst>
            <a:outerShdw blurRad="114300" dist="88900" dir="9360000" sx="101000" sy="101000" algn="r" rotWithShape="0">
              <a:prstClr val="black">
                <a:alpha val="67000"/>
              </a:prstClr>
            </a:outerShdw>
          </a:effectLst>
        </p:spPr>
        <p:txBody>
          <a:bodyPr anchor="ctr"/>
          <a:lstStyle/>
          <a:p>
            <a:pPr marL="180000" fontAlgn="auto">
              <a:lnSpc>
                <a:spcPts val="2000"/>
              </a:lnSpc>
              <a:spcBef>
                <a:spcPts val="0"/>
              </a:spcBef>
              <a:spcAft>
                <a:spcPts val="1200"/>
              </a:spcAft>
              <a:buClr>
                <a:srgbClr val="FF0000"/>
              </a:buClr>
              <a:buSzPct val="160000"/>
              <a:buFont typeface="Arial" pitchFamily="34" charset="0"/>
              <a:buChar char="•"/>
              <a:defRPr/>
            </a:pPr>
            <a:r>
              <a:rPr lang="tr-TR" dirty="0">
                <a:solidFill>
                  <a:schemeClr val="tx2"/>
                </a:solidFill>
                <a:latin typeface="+mn-lt"/>
              </a:rPr>
              <a:t> Gelir ve Kurumlar Vergisinde Matrah Artırımı (Md. 5)</a:t>
            </a:r>
          </a:p>
          <a:p>
            <a:pPr marL="180000" fontAlgn="auto">
              <a:lnSpc>
                <a:spcPts val="2000"/>
              </a:lnSpc>
              <a:spcBef>
                <a:spcPts val="0"/>
              </a:spcBef>
              <a:spcAft>
                <a:spcPts val="1200"/>
              </a:spcAft>
              <a:buClr>
                <a:srgbClr val="FF0000"/>
              </a:buClr>
              <a:buSzPct val="160000"/>
              <a:buFont typeface="Arial" pitchFamily="34" charset="0"/>
              <a:buChar char="•"/>
              <a:defRPr/>
            </a:pPr>
            <a:r>
              <a:rPr lang="tr-TR" dirty="0">
                <a:solidFill>
                  <a:schemeClr val="tx2"/>
                </a:solidFill>
                <a:latin typeface="+mn-lt"/>
              </a:rPr>
              <a:t>Katma Değer Vergisinde Artırım (Md.5)</a:t>
            </a:r>
          </a:p>
          <a:p>
            <a:pPr marL="180000" fontAlgn="auto">
              <a:lnSpc>
                <a:spcPts val="2000"/>
              </a:lnSpc>
              <a:spcBef>
                <a:spcPts val="0"/>
              </a:spcBef>
              <a:spcAft>
                <a:spcPts val="1200"/>
              </a:spcAft>
              <a:buClr>
                <a:srgbClr val="FF0000"/>
              </a:buClr>
              <a:buSzPct val="160000"/>
              <a:buFont typeface="Arial" pitchFamily="34" charset="0"/>
              <a:buChar char="•"/>
              <a:defRPr/>
            </a:pPr>
            <a:r>
              <a:rPr lang="tr-TR" dirty="0">
                <a:solidFill>
                  <a:schemeClr val="tx2"/>
                </a:solidFill>
                <a:latin typeface="+mn-lt"/>
              </a:rPr>
              <a:t>Gelir (Stopaj) ve Kurumlar (Stopaj) Vergisinde Artırım (Md.5)</a:t>
            </a:r>
          </a:p>
        </p:txBody>
      </p:sp>
      <p:sp>
        <p:nvSpPr>
          <p:cNvPr id="13" name="12 Metin kutusu">
            <a:extLst>
              <a:ext uri="{FF2B5EF4-FFF2-40B4-BE49-F238E27FC236}">
                <a16:creationId xmlns:a16="http://schemas.microsoft.com/office/drawing/2014/main" id="{63DA567F-8516-41C1-B2A8-6CAB457C31AC}"/>
              </a:ext>
            </a:extLst>
          </p:cNvPr>
          <p:cNvSpPr txBox="1"/>
          <p:nvPr/>
        </p:nvSpPr>
        <p:spPr>
          <a:xfrm>
            <a:off x="4643438" y="3022600"/>
            <a:ext cx="2160587" cy="3711575"/>
          </a:xfrm>
          <a:prstGeom prst="rect">
            <a:avLst/>
          </a:prstGeom>
          <a:solidFill>
            <a:schemeClr val="bg1"/>
          </a:solidFill>
          <a:ln>
            <a:solidFill>
              <a:schemeClr val="tx2">
                <a:lumMod val="40000"/>
                <a:lumOff val="60000"/>
              </a:schemeClr>
            </a:solidFill>
          </a:ln>
          <a:effectLst>
            <a:outerShdw blurRad="114300" dist="88900" dir="9360000" sx="101000" sy="101000" algn="r" rotWithShape="0">
              <a:prstClr val="black">
                <a:alpha val="67000"/>
              </a:prstClr>
            </a:outerShdw>
          </a:effectLst>
        </p:spPr>
        <p:txBody>
          <a:bodyPr anchor="ctr"/>
          <a:lstStyle/>
          <a:p>
            <a:pPr marL="180000" fontAlgn="auto">
              <a:lnSpc>
                <a:spcPts val="2000"/>
              </a:lnSpc>
              <a:spcBef>
                <a:spcPts val="0"/>
              </a:spcBef>
              <a:spcAft>
                <a:spcPts val="1200"/>
              </a:spcAft>
              <a:buClr>
                <a:srgbClr val="FF0000"/>
              </a:buClr>
              <a:buSzPct val="160000"/>
              <a:buFont typeface="Arial" pitchFamily="34" charset="0"/>
              <a:buChar char="•"/>
              <a:defRPr/>
            </a:pPr>
            <a:r>
              <a:rPr lang="tr-TR" sz="1650" dirty="0">
                <a:solidFill>
                  <a:schemeClr val="tx2"/>
                </a:solidFill>
                <a:latin typeface="+mn-lt"/>
              </a:rPr>
              <a:t> İşletmede Mevcut Olduğu Halde Kayıtlarda Yer Almayan Emtia, Makine, Teçhizat Ve Demirbaşlar        (Md. 6)</a:t>
            </a:r>
          </a:p>
          <a:p>
            <a:pPr marL="180000" fontAlgn="auto">
              <a:lnSpc>
                <a:spcPts val="2000"/>
              </a:lnSpc>
              <a:spcBef>
                <a:spcPts val="0"/>
              </a:spcBef>
              <a:spcAft>
                <a:spcPts val="1200"/>
              </a:spcAft>
              <a:buClr>
                <a:srgbClr val="FF0000"/>
              </a:buClr>
              <a:buSzPct val="160000"/>
              <a:buFont typeface="Arial" pitchFamily="34" charset="0"/>
              <a:buChar char="•"/>
              <a:defRPr/>
            </a:pPr>
            <a:r>
              <a:rPr lang="tr-TR" sz="1650" dirty="0">
                <a:solidFill>
                  <a:schemeClr val="tx2"/>
                </a:solidFill>
                <a:latin typeface="+mn-lt"/>
              </a:rPr>
              <a:t>Kayıtlarda Yer Aldığı Halde İşletmede Bulunmayan Emtia, Kasa Mevcudu Ve Ortaklardan Alacaklar (Md.6)</a:t>
            </a:r>
          </a:p>
        </p:txBody>
      </p:sp>
      <p:sp>
        <p:nvSpPr>
          <p:cNvPr id="7" name="12 Metin kutusu">
            <a:extLst>
              <a:ext uri="{FF2B5EF4-FFF2-40B4-BE49-F238E27FC236}">
                <a16:creationId xmlns:a16="http://schemas.microsoft.com/office/drawing/2014/main" id="{BD88B8A9-BD80-474B-B1BF-E1E35C395AF5}"/>
              </a:ext>
            </a:extLst>
          </p:cNvPr>
          <p:cNvSpPr txBox="1"/>
          <p:nvPr/>
        </p:nvSpPr>
        <p:spPr>
          <a:xfrm>
            <a:off x="6986588" y="3022600"/>
            <a:ext cx="2049462" cy="3711575"/>
          </a:xfrm>
          <a:prstGeom prst="rect">
            <a:avLst/>
          </a:prstGeom>
          <a:solidFill>
            <a:schemeClr val="bg1"/>
          </a:solidFill>
          <a:ln>
            <a:solidFill>
              <a:schemeClr val="tx2">
                <a:lumMod val="40000"/>
                <a:lumOff val="60000"/>
              </a:schemeClr>
            </a:solidFill>
          </a:ln>
          <a:effectLst>
            <a:outerShdw blurRad="114300" dist="88900" dir="9360000" sx="101000" sy="101000" algn="r" rotWithShape="0">
              <a:prstClr val="black">
                <a:alpha val="67000"/>
              </a:prstClr>
            </a:outerShdw>
          </a:effectLst>
        </p:spPr>
        <p:txBody>
          <a:bodyPr anchor="ctr"/>
          <a:lstStyle/>
          <a:p>
            <a:pPr marL="180000" fontAlgn="auto">
              <a:lnSpc>
                <a:spcPts val="2000"/>
              </a:lnSpc>
              <a:spcBef>
                <a:spcPts val="0"/>
              </a:spcBef>
              <a:spcAft>
                <a:spcPts val="1200"/>
              </a:spcAft>
              <a:buClr>
                <a:srgbClr val="FF0000"/>
              </a:buClr>
              <a:buSzPct val="160000"/>
              <a:buFont typeface="Arial" pitchFamily="34" charset="0"/>
              <a:buChar char="•"/>
              <a:defRPr/>
            </a:pPr>
            <a:r>
              <a:rPr lang="tr-TR" sz="1600" dirty="0">
                <a:solidFill>
                  <a:schemeClr val="tx2"/>
                </a:solidFill>
                <a:latin typeface="+mn-lt"/>
              </a:rPr>
              <a:t> </a:t>
            </a:r>
            <a:r>
              <a:rPr lang="tr-TR" sz="1600" dirty="0">
                <a:solidFill>
                  <a:schemeClr val="tx2"/>
                </a:solidFill>
                <a:latin typeface="Arial" charset="0"/>
              </a:rPr>
              <a:t> Taşınmaz ve amortismana tabi iktisadi kıymetlerin yeniden değerlemesi (Md. 11)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xit" presetSubtype="4" fill="hold" grpId="0" nodeType="clickEffect">
                                  <p:stCondLst>
                                    <p:cond delay="0"/>
                                  </p:stCondLst>
                                  <p:childTnLst>
                                    <p:anim calcmode="lin" valueType="num">
                                      <p:cBhvr additive="base">
                                        <p:cTn id="6" dur="500"/>
                                        <p:tgtEl>
                                          <p:spTgt spid="10"/>
                                        </p:tgtEl>
                                        <p:attrNameLst>
                                          <p:attrName>ppt_x</p:attrName>
                                        </p:attrNameLst>
                                      </p:cBhvr>
                                      <p:tavLst>
                                        <p:tav tm="0">
                                          <p:val>
                                            <p:strVal val="ppt_x"/>
                                          </p:val>
                                        </p:tav>
                                        <p:tav tm="100000">
                                          <p:val>
                                            <p:strVal val="ppt_x"/>
                                          </p:val>
                                        </p:tav>
                                      </p:tavLst>
                                    </p:anim>
                                    <p:anim calcmode="lin" valueType="num">
                                      <p:cBhvr additive="base">
                                        <p:cTn id="7" dur="500"/>
                                        <p:tgtEl>
                                          <p:spTgt spid="10"/>
                                        </p:tgtEl>
                                        <p:attrNameLst>
                                          <p:attrName>ppt_y</p:attrName>
                                        </p:attrNameLst>
                                      </p:cBhvr>
                                      <p:tavLst>
                                        <p:tav tm="0">
                                          <p:val>
                                            <p:strVal val="ppt_y"/>
                                          </p:val>
                                        </p:tav>
                                        <p:tav tm="100000">
                                          <p:val>
                                            <p:strVal val="1+ppt_h/2"/>
                                          </p:val>
                                        </p:tav>
                                      </p:tavLst>
                                    </p:anim>
                                    <p:set>
                                      <p:cBhvr>
                                        <p:cTn id="8" dur="1" fill="hold">
                                          <p:stCondLst>
                                            <p:cond delay="499"/>
                                          </p:stCondLst>
                                        </p:cTn>
                                        <p:tgtEl>
                                          <p:spTgt spid="10"/>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6" presetClass="emph" presetSubtype="0" fill="hold" grpId="0" nodeType="clickEffect">
                                  <p:stCondLst>
                                    <p:cond delay="0"/>
                                  </p:stCondLst>
                                  <p:childTnLst>
                                    <p:animScale>
                                      <p:cBhvr>
                                        <p:cTn id="12" dur="2000" fill="hold"/>
                                        <p:tgtEl>
                                          <p:spTgt spid="1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Başlık 1">
            <a:extLst>
              <a:ext uri="{FF2B5EF4-FFF2-40B4-BE49-F238E27FC236}">
                <a16:creationId xmlns:a16="http://schemas.microsoft.com/office/drawing/2014/main" id="{5112033F-D2A5-4A65-8778-3343B4FDE3C8}"/>
              </a:ext>
            </a:extLst>
          </p:cNvPr>
          <p:cNvSpPr>
            <a:spLocks noGrp="1"/>
          </p:cNvSpPr>
          <p:nvPr>
            <p:ph type="title"/>
          </p:nvPr>
        </p:nvSpPr>
        <p:spPr>
          <a:xfrm>
            <a:off x="395288" y="765175"/>
            <a:ext cx="8229600" cy="1143000"/>
          </a:xfrm>
        </p:spPr>
        <p:txBody>
          <a:bodyPr/>
          <a:lstStyle/>
          <a:p>
            <a:pPr eaLnBrk="1" hangingPunct="1"/>
            <a:r>
              <a:rPr lang="tr-TR" altLang="tr-TR" sz="7200" b="1">
                <a:solidFill>
                  <a:srgbClr val="FF0000"/>
                </a:solidFill>
              </a:rPr>
              <a:t>MATRAH VE VERGİ ARTIRIMI</a:t>
            </a:r>
          </a:p>
        </p:txBody>
      </p:sp>
      <p:pic>
        <p:nvPicPr>
          <p:cNvPr id="2" name="Resim 1">
            <a:extLst>
              <a:ext uri="{FF2B5EF4-FFF2-40B4-BE49-F238E27FC236}">
                <a16:creationId xmlns:a16="http://schemas.microsoft.com/office/drawing/2014/main" id="{15DF4FAA-334D-48A9-9761-89E1DBDDEFCC}"/>
              </a:ext>
            </a:extLst>
          </p:cNvPr>
          <p:cNvPicPr>
            <a:picLocks noChangeAspect="1"/>
          </p:cNvPicPr>
          <p:nvPr/>
        </p:nvPicPr>
        <p:blipFill>
          <a:blip r:embed="rId2"/>
          <a:stretch>
            <a:fillRect/>
          </a:stretch>
        </p:blipFill>
        <p:spPr>
          <a:xfrm>
            <a:off x="3128963" y="3140968"/>
            <a:ext cx="2762250" cy="2362200"/>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Başlık">
            <a:extLst>
              <a:ext uri="{FF2B5EF4-FFF2-40B4-BE49-F238E27FC236}">
                <a16:creationId xmlns:a16="http://schemas.microsoft.com/office/drawing/2014/main" id="{F828C5C3-0125-4B23-A769-B7CAE4182F5A}"/>
              </a:ext>
            </a:extLst>
          </p:cNvPr>
          <p:cNvSpPr>
            <a:spLocks noGrp="1"/>
          </p:cNvSpPr>
          <p:nvPr>
            <p:ph type="title"/>
          </p:nvPr>
        </p:nvSpPr>
        <p:spPr>
          <a:xfrm>
            <a:off x="457200" y="274638"/>
            <a:ext cx="8229600" cy="725487"/>
          </a:xfrm>
        </p:spPr>
        <p:txBody>
          <a:bodyPr rtlCol="0">
            <a:normAutofit fontScale="90000"/>
          </a:bodyPr>
          <a:lstStyle/>
          <a:p>
            <a:pPr eaLnBrk="1" fontAlgn="auto" hangingPunct="1">
              <a:spcAft>
                <a:spcPts val="0"/>
              </a:spcAft>
              <a:defRPr/>
            </a:pPr>
            <a:r>
              <a:rPr lang="tr-TR" altLang="tr-TR" b="1" dirty="0">
                <a:solidFill>
                  <a:srgbClr val="C00000"/>
                </a:solidFill>
              </a:rPr>
              <a:t>MATRAH VE VERGİ ARTIRIMI</a:t>
            </a:r>
          </a:p>
        </p:txBody>
      </p:sp>
      <p:sp>
        <p:nvSpPr>
          <p:cNvPr id="3" name="2 İçerik Yer Tutucusu">
            <a:extLst>
              <a:ext uri="{FF2B5EF4-FFF2-40B4-BE49-F238E27FC236}">
                <a16:creationId xmlns:a16="http://schemas.microsoft.com/office/drawing/2014/main" id="{19B35007-1811-489B-B842-CC63DE8967CF}"/>
              </a:ext>
            </a:extLst>
          </p:cNvPr>
          <p:cNvSpPr>
            <a:spLocks noGrp="1"/>
          </p:cNvSpPr>
          <p:nvPr>
            <p:ph idx="1"/>
          </p:nvPr>
        </p:nvSpPr>
        <p:spPr>
          <a:xfrm>
            <a:off x="457200" y="1143000"/>
            <a:ext cx="8229600" cy="4983163"/>
          </a:xfrm>
        </p:spPr>
        <p:txBody>
          <a:bodyPr rtlCol="0">
            <a:normAutofit/>
          </a:bodyPr>
          <a:lstStyle/>
          <a:p>
            <a:pPr eaLnBrk="1" fontAlgn="auto" hangingPunct="1">
              <a:spcAft>
                <a:spcPts val="0"/>
              </a:spcAft>
              <a:defRPr/>
            </a:pPr>
            <a:r>
              <a:rPr lang="tr-TR" b="1" dirty="0">
                <a:solidFill>
                  <a:schemeClr val="accent1">
                    <a:lumMod val="75000"/>
                  </a:schemeClr>
                </a:solidFill>
              </a:rPr>
              <a:t>Hangi Vergiler İçin Matrah Artırımından Yararlanılabilir ?</a:t>
            </a:r>
          </a:p>
        </p:txBody>
      </p:sp>
      <p:graphicFrame>
        <p:nvGraphicFramePr>
          <p:cNvPr id="5" name="4 Tablo">
            <a:extLst>
              <a:ext uri="{FF2B5EF4-FFF2-40B4-BE49-F238E27FC236}">
                <a16:creationId xmlns:a16="http://schemas.microsoft.com/office/drawing/2014/main" id="{0BA5047C-230A-4832-A65B-F4CCAD0F8B77}"/>
              </a:ext>
            </a:extLst>
          </p:cNvPr>
          <p:cNvGraphicFramePr>
            <a:graphicFrameLocks noGrp="1"/>
          </p:cNvGraphicFramePr>
          <p:nvPr>
            <p:extLst>
              <p:ext uri="{D42A27DB-BD31-4B8C-83A1-F6EECF244321}">
                <p14:modId xmlns:p14="http://schemas.microsoft.com/office/powerpoint/2010/main" val="3459459363"/>
              </p:ext>
            </p:extLst>
          </p:nvPr>
        </p:nvGraphicFramePr>
        <p:xfrm>
          <a:off x="642938" y="2428875"/>
          <a:ext cx="7929562" cy="4002088"/>
        </p:xfrm>
        <a:graphic>
          <a:graphicData uri="http://schemas.openxmlformats.org/drawingml/2006/table">
            <a:tbl>
              <a:tblPr/>
              <a:tblGrid>
                <a:gridCol w="5357812">
                  <a:extLst>
                    <a:ext uri="{9D8B030D-6E8A-4147-A177-3AD203B41FA5}">
                      <a16:colId xmlns:a16="http://schemas.microsoft.com/office/drawing/2014/main" val="20000"/>
                    </a:ext>
                  </a:extLst>
                </a:gridCol>
                <a:gridCol w="2571750">
                  <a:extLst>
                    <a:ext uri="{9D8B030D-6E8A-4147-A177-3AD203B41FA5}">
                      <a16:colId xmlns:a16="http://schemas.microsoft.com/office/drawing/2014/main" val="20001"/>
                    </a:ext>
                  </a:extLst>
                </a:gridCol>
              </a:tblGrid>
              <a:tr h="496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800" b="1" i="0" u="none" strike="noStrike" cap="none" normalizeH="0" baseline="0" dirty="0">
                          <a:ln>
                            <a:noFill/>
                          </a:ln>
                          <a:solidFill>
                            <a:srgbClr val="FFFFFF"/>
                          </a:solidFill>
                          <a:effectLst/>
                          <a:latin typeface="Calibri" pitchFamily="34" charset="0"/>
                          <a:ea typeface="Times New Roman" pitchFamily="18" charset="0"/>
                          <a:cs typeface="Arial" charset="0"/>
                        </a:rPr>
                        <a:t>VERGİ TÜRÜ</a:t>
                      </a:r>
                      <a:endParaRPr kumimoji="0" lang="tr-TR" sz="2800" b="0" i="0" u="none" strike="noStrike" cap="none" normalizeH="0" baseline="0" dirty="0">
                        <a:ln>
                          <a:noFill/>
                        </a:ln>
                        <a:solidFill>
                          <a:srgbClr val="000000"/>
                        </a:solidFill>
                        <a:effectLst/>
                        <a:latin typeface="Calibri" pitchFamily="34" charset="0"/>
                        <a:ea typeface="Times New Roman" pitchFamily="18" charset="0"/>
                        <a:cs typeface="Arial" charset="0"/>
                      </a:endParaRPr>
                    </a:p>
                  </a:txBody>
                  <a:tcPr marL="44450" marR="44450" marT="0" marB="0" anchor="ctr" horzOverflow="overflow">
                    <a:lnL>
                      <a:noFill/>
                    </a:lnL>
                    <a:lnR>
                      <a:noFill/>
                    </a:lnR>
                    <a:lnT>
                      <a:noFill/>
                    </a:lnT>
                    <a:lnB>
                      <a:noFill/>
                    </a:lnB>
                    <a:lnTlToBr>
                      <a:noFill/>
                    </a:lnTlToBr>
                    <a:lnBlToTr>
                      <a:noFill/>
                    </a:lnBlToTr>
                    <a:solidFill>
                      <a:srgbClr val="37609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a:ln>
                            <a:noFill/>
                          </a:ln>
                          <a:solidFill>
                            <a:srgbClr val="FFFFFF"/>
                          </a:solidFill>
                          <a:effectLst/>
                          <a:latin typeface="Calibri" pitchFamily="34" charset="0"/>
                          <a:ea typeface="Times New Roman" pitchFamily="18" charset="0"/>
                          <a:cs typeface="Arial" charset="0"/>
                        </a:rPr>
                        <a:t>VERGİLENDİRME DÖNEMİ</a:t>
                      </a:r>
                      <a:endParaRPr kumimoji="0" lang="tr-TR" sz="2000" b="0" i="0" u="none" strike="noStrike" cap="none" normalizeH="0" baseline="0">
                        <a:ln>
                          <a:noFill/>
                        </a:ln>
                        <a:solidFill>
                          <a:srgbClr val="000000"/>
                        </a:solidFill>
                        <a:effectLst/>
                        <a:latin typeface="Calibri" pitchFamily="34" charset="0"/>
                        <a:ea typeface="Times New Roman" pitchFamily="18" charset="0"/>
                        <a:cs typeface="Arial" charset="0"/>
                      </a:endParaRPr>
                    </a:p>
                  </a:txBody>
                  <a:tcPr marL="44450" marR="44450" marT="0" marB="0" anchor="ctr" horzOverflow="overflow">
                    <a:lnL>
                      <a:noFill/>
                    </a:lnL>
                    <a:lnR>
                      <a:noFill/>
                    </a:lnR>
                    <a:lnT>
                      <a:noFill/>
                    </a:lnT>
                    <a:lnB>
                      <a:noFill/>
                    </a:lnB>
                    <a:lnTlToBr>
                      <a:noFill/>
                    </a:lnTlToBr>
                    <a:lnBlToTr>
                      <a:noFill/>
                    </a:lnBlToTr>
                    <a:solidFill>
                      <a:srgbClr val="00B050"/>
                    </a:solidFill>
                  </a:tcPr>
                </a:tc>
                <a:extLst>
                  <a:ext uri="{0D108BD9-81ED-4DB2-BD59-A6C34878D82A}">
                    <a16:rowId xmlns:a16="http://schemas.microsoft.com/office/drawing/2014/main" val="10000"/>
                  </a:ext>
                </a:extLst>
              </a:tr>
              <a:tr h="6032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a:ln>
                            <a:noFill/>
                          </a:ln>
                          <a:solidFill>
                            <a:srgbClr val="000000"/>
                          </a:solidFill>
                          <a:effectLst/>
                          <a:latin typeface="Calibri" pitchFamily="34" charset="0"/>
                          <a:ea typeface="Times New Roman" pitchFamily="18" charset="0"/>
                          <a:cs typeface="Arial" charset="0"/>
                        </a:rPr>
                        <a:t>* GELİR VERGİSİ</a:t>
                      </a:r>
                    </a:p>
                  </a:txBody>
                  <a:tcPr marL="44450" marR="44450" marT="0" marB="0" anchor="ctr" horzOverflow="overflow">
                    <a:lnL>
                      <a:noFill/>
                    </a:lnL>
                    <a:lnR>
                      <a:noFill/>
                    </a:lnR>
                    <a:lnT>
                      <a:noFill/>
                    </a:lnT>
                    <a:lnB>
                      <a:noFill/>
                    </a:lnB>
                    <a:lnTlToBr>
                      <a:noFill/>
                    </a:lnTlToBr>
                    <a:lnBlToTr>
                      <a:noFill/>
                    </a:lnBlToTr>
                    <a:solidFill>
                      <a:srgbClr val="C6D9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rgbClr val="000000"/>
                          </a:solidFill>
                          <a:effectLst/>
                          <a:latin typeface="Calibri" pitchFamily="34" charset="0"/>
                          <a:ea typeface="Times New Roman" pitchFamily="18" charset="0"/>
                          <a:cs typeface="Arial" charset="0"/>
                        </a:rPr>
                        <a:t>2016, 2017, 2018, 2019, 2020</a:t>
                      </a:r>
                    </a:p>
                  </a:txBody>
                  <a:tcPr marL="44450" marR="44450" marT="0" marB="0" anchor="ctr" horzOverflow="overflow">
                    <a:lnL>
                      <a:noFill/>
                    </a:lnL>
                    <a:lnR>
                      <a:noFill/>
                    </a:lnR>
                    <a:lnT>
                      <a:noFill/>
                    </a:lnT>
                    <a:lnB>
                      <a:noFill/>
                    </a:lnB>
                    <a:lnTlToBr>
                      <a:noFill/>
                    </a:lnTlToBr>
                    <a:lnBlToTr>
                      <a:noFill/>
                    </a:lnBlToTr>
                    <a:solidFill>
                      <a:srgbClr val="D7E4BD"/>
                    </a:solidFill>
                  </a:tcPr>
                </a:tc>
                <a:extLst>
                  <a:ext uri="{0D108BD9-81ED-4DB2-BD59-A6C34878D82A}">
                    <a16:rowId xmlns:a16="http://schemas.microsoft.com/office/drawing/2014/main" val="10001"/>
                  </a:ext>
                </a:extLst>
              </a:tr>
              <a:tr h="644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a:ln>
                            <a:noFill/>
                          </a:ln>
                          <a:solidFill>
                            <a:srgbClr val="000000"/>
                          </a:solidFill>
                          <a:effectLst/>
                          <a:latin typeface="Calibri" pitchFamily="34" charset="0"/>
                          <a:ea typeface="Times New Roman" pitchFamily="18" charset="0"/>
                          <a:cs typeface="Arial" charset="0"/>
                        </a:rPr>
                        <a:t>* KURUMLAR VERGİSİ</a:t>
                      </a:r>
                    </a:p>
                  </a:txBody>
                  <a:tcPr marL="44450" marR="44450" marT="0" marB="0" anchor="ctr" horzOverflow="overflow">
                    <a:lnL>
                      <a:noFill/>
                    </a:lnL>
                    <a:lnR>
                      <a:noFill/>
                    </a:lnR>
                    <a:lnT>
                      <a:noFill/>
                    </a:lnT>
                    <a:lnB>
                      <a:noFill/>
                    </a:lnB>
                    <a:lnTlToBr>
                      <a:noFill/>
                    </a:lnTlToBr>
                    <a:lnBlToTr>
                      <a:noFill/>
                    </a:lnBlToTr>
                    <a:solidFill>
                      <a:srgbClr val="8EB4E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rgbClr val="000000"/>
                          </a:solidFill>
                          <a:effectLst/>
                          <a:latin typeface="Calibri" pitchFamily="34" charset="0"/>
                          <a:ea typeface="Times New Roman" pitchFamily="18" charset="0"/>
                          <a:cs typeface="Arial" charset="0"/>
                        </a:rPr>
                        <a:t>2016, 2017, 2018, 2019, 2020</a:t>
                      </a:r>
                    </a:p>
                  </a:txBody>
                  <a:tcPr marL="44450" marR="44450" marT="0" marB="0" anchor="ctr" horzOverflow="overflow">
                    <a:lnL>
                      <a:noFill/>
                    </a:lnL>
                    <a:lnR>
                      <a:noFill/>
                    </a:lnR>
                    <a:lnT>
                      <a:noFill/>
                    </a:lnT>
                    <a:lnB>
                      <a:noFill/>
                    </a:lnB>
                    <a:lnTlToBr>
                      <a:noFill/>
                    </a:lnTlToBr>
                    <a:lnBlToTr>
                      <a:noFill/>
                    </a:lnBlToTr>
                    <a:solidFill>
                      <a:srgbClr val="C3D69B"/>
                    </a:solidFill>
                  </a:tcPr>
                </a:tc>
                <a:extLst>
                  <a:ext uri="{0D108BD9-81ED-4DB2-BD59-A6C34878D82A}">
                    <a16:rowId xmlns:a16="http://schemas.microsoft.com/office/drawing/2014/main" val="10002"/>
                  </a:ext>
                </a:extLst>
              </a:tr>
              <a:tr h="7048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a:ln>
                            <a:noFill/>
                          </a:ln>
                          <a:solidFill>
                            <a:srgbClr val="000000"/>
                          </a:solidFill>
                          <a:effectLst/>
                          <a:latin typeface="Calibri" pitchFamily="34" charset="0"/>
                          <a:ea typeface="Times New Roman" pitchFamily="18" charset="0"/>
                          <a:cs typeface="Arial" charset="0"/>
                        </a:rPr>
                        <a:t>* GELİR VERGİSİ STOPAJI </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a:ln>
                            <a:noFill/>
                          </a:ln>
                          <a:solidFill>
                            <a:srgbClr val="000000"/>
                          </a:solidFill>
                          <a:effectLst/>
                          <a:latin typeface="Calibri" pitchFamily="34" charset="0"/>
                          <a:ea typeface="Times New Roman" pitchFamily="18" charset="0"/>
                          <a:cs typeface="Arial" charset="0"/>
                        </a:rPr>
                        <a:t>    (GVK; md. 94/ 1,2,3,5,11,13)</a:t>
                      </a:r>
                    </a:p>
                  </a:txBody>
                  <a:tcPr marL="44450" marR="44450" marT="0" marB="0" anchor="ctr" horzOverflow="overflow">
                    <a:lnL>
                      <a:noFill/>
                    </a:lnL>
                    <a:lnR>
                      <a:noFill/>
                    </a:lnR>
                    <a:lnT>
                      <a:noFill/>
                    </a:lnT>
                    <a:lnB>
                      <a:noFill/>
                    </a:lnB>
                    <a:lnTlToBr>
                      <a:noFill/>
                    </a:lnTlToBr>
                    <a:lnBlToTr>
                      <a:noFill/>
                    </a:lnBlToTr>
                    <a:solidFill>
                      <a:srgbClr val="C6D9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rgbClr val="000000"/>
                          </a:solidFill>
                          <a:effectLst/>
                          <a:latin typeface="Calibri" pitchFamily="34" charset="0"/>
                          <a:ea typeface="Times New Roman" pitchFamily="18" charset="0"/>
                          <a:cs typeface="Arial" charset="0"/>
                        </a:rPr>
                        <a:t>2016, 2017, 2018, 2019, 2020 yıllarına ilişkin tüm dönemler</a:t>
                      </a:r>
                    </a:p>
                  </a:txBody>
                  <a:tcPr marL="44450" marR="44450" marT="0" marB="0" anchor="ctr" horzOverflow="overflow">
                    <a:lnL>
                      <a:noFill/>
                    </a:lnL>
                    <a:lnR>
                      <a:noFill/>
                    </a:lnR>
                    <a:lnT>
                      <a:noFill/>
                    </a:lnT>
                    <a:lnB>
                      <a:noFill/>
                    </a:lnB>
                    <a:lnTlToBr>
                      <a:noFill/>
                    </a:lnTlToBr>
                    <a:lnBlToTr>
                      <a:noFill/>
                    </a:lnBlToTr>
                    <a:solidFill>
                      <a:srgbClr val="D7E4BD"/>
                    </a:solidFill>
                  </a:tcPr>
                </a:tc>
                <a:extLst>
                  <a:ext uri="{0D108BD9-81ED-4DB2-BD59-A6C34878D82A}">
                    <a16:rowId xmlns:a16="http://schemas.microsoft.com/office/drawing/2014/main" val="10003"/>
                  </a:ext>
                </a:extLst>
              </a:tr>
              <a:tr h="752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a:ln>
                            <a:noFill/>
                          </a:ln>
                          <a:solidFill>
                            <a:srgbClr val="000000"/>
                          </a:solidFill>
                          <a:effectLst/>
                          <a:latin typeface="Calibri" pitchFamily="34" charset="0"/>
                          <a:ea typeface="Times New Roman" pitchFamily="18" charset="0"/>
                          <a:cs typeface="Arial" charset="0"/>
                        </a:rPr>
                        <a:t>* KURUMLAR VERGİSİ STOPAJI</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a:ln>
                            <a:noFill/>
                          </a:ln>
                          <a:solidFill>
                            <a:srgbClr val="000000"/>
                          </a:solidFill>
                          <a:effectLst/>
                          <a:latin typeface="Calibri" pitchFamily="34" charset="0"/>
                          <a:ea typeface="Times New Roman" pitchFamily="18" charset="0"/>
                          <a:cs typeface="Arial" charset="0"/>
                        </a:rPr>
                        <a:t>    (KVK;  md. 15/1-a,b, md.30/1-a)</a:t>
                      </a:r>
                    </a:p>
                  </a:txBody>
                  <a:tcPr marL="44450" marR="44450" marT="0" marB="0" anchor="ctr" horzOverflow="overflow">
                    <a:lnL>
                      <a:noFill/>
                    </a:lnL>
                    <a:lnR>
                      <a:noFill/>
                    </a:lnR>
                    <a:lnT>
                      <a:noFill/>
                    </a:lnT>
                    <a:lnB>
                      <a:noFill/>
                    </a:lnB>
                    <a:lnTlToBr>
                      <a:noFill/>
                    </a:lnTlToBr>
                    <a:lnBlToTr>
                      <a:noFill/>
                    </a:lnBlToTr>
                    <a:solidFill>
                      <a:srgbClr val="8EB4E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rgbClr val="000000"/>
                          </a:solidFill>
                          <a:effectLst/>
                          <a:latin typeface="Calibri" pitchFamily="34" charset="0"/>
                          <a:ea typeface="Times New Roman" pitchFamily="18" charset="0"/>
                          <a:cs typeface="Arial" charset="0"/>
                        </a:rPr>
                        <a:t>2016, 2017, 2018, 2019, 2020 yıllarına ilişkin tüm dönemler</a:t>
                      </a:r>
                    </a:p>
                  </a:txBody>
                  <a:tcPr marL="44450" marR="44450" marT="0" marB="0" anchor="ctr" horzOverflow="overflow">
                    <a:lnL>
                      <a:noFill/>
                    </a:lnL>
                    <a:lnR>
                      <a:noFill/>
                    </a:lnR>
                    <a:lnT>
                      <a:noFill/>
                    </a:lnT>
                    <a:lnB>
                      <a:noFill/>
                    </a:lnB>
                    <a:lnTlToBr>
                      <a:noFill/>
                    </a:lnTlToBr>
                    <a:lnBlToTr>
                      <a:noFill/>
                    </a:lnBlToTr>
                    <a:solidFill>
                      <a:srgbClr val="C3D69B"/>
                    </a:solidFill>
                  </a:tcPr>
                </a:tc>
                <a:extLst>
                  <a:ext uri="{0D108BD9-81ED-4DB2-BD59-A6C34878D82A}">
                    <a16:rowId xmlns:a16="http://schemas.microsoft.com/office/drawing/2014/main" val="10004"/>
                  </a:ext>
                </a:extLst>
              </a:tr>
              <a:tr h="687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a:ln>
                            <a:noFill/>
                          </a:ln>
                          <a:solidFill>
                            <a:srgbClr val="000000"/>
                          </a:solidFill>
                          <a:effectLst/>
                          <a:latin typeface="Calibri" pitchFamily="34" charset="0"/>
                          <a:ea typeface="Times New Roman" pitchFamily="18" charset="0"/>
                          <a:cs typeface="Arial" charset="0"/>
                        </a:rPr>
                        <a:t>* KATMA DEĞER VERGİSİ</a:t>
                      </a:r>
                    </a:p>
                  </a:txBody>
                  <a:tcPr marL="44450" marR="44450" marT="0" marB="0" anchor="ctr" horzOverflow="overflow">
                    <a:lnL>
                      <a:noFill/>
                    </a:lnL>
                    <a:lnR>
                      <a:noFill/>
                    </a:lnR>
                    <a:lnT>
                      <a:noFill/>
                    </a:lnT>
                    <a:lnB>
                      <a:noFill/>
                    </a:lnB>
                    <a:lnTlToBr>
                      <a:noFill/>
                    </a:lnTlToBr>
                    <a:lnBlToTr>
                      <a:noFill/>
                    </a:lnBlToTr>
                    <a:solidFill>
                      <a:srgbClr val="C6D9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rgbClr val="000000"/>
                          </a:solidFill>
                          <a:effectLst/>
                          <a:latin typeface="Calibri" pitchFamily="34" charset="0"/>
                          <a:ea typeface="Times New Roman" pitchFamily="18" charset="0"/>
                          <a:cs typeface="Arial" charset="0"/>
                        </a:rPr>
                        <a:t>2016, 2017, 2018, 2019, 2020 yıllarına ilişkin tüm dönemler</a:t>
                      </a:r>
                    </a:p>
                  </a:txBody>
                  <a:tcPr marL="44450" marR="44450" marT="0" marB="0" anchor="ctr" horzOverflow="overflow">
                    <a:lnL>
                      <a:noFill/>
                    </a:lnL>
                    <a:lnR>
                      <a:noFill/>
                    </a:lnR>
                    <a:lnT>
                      <a:noFill/>
                    </a:lnT>
                    <a:lnB>
                      <a:noFill/>
                    </a:lnB>
                    <a:lnTlToBr>
                      <a:noFill/>
                    </a:lnTlToBr>
                    <a:lnBlToTr>
                      <a:noFill/>
                    </a:lnBlToTr>
                    <a:solidFill>
                      <a:srgbClr val="D7E4BD"/>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Başlık">
            <a:extLst>
              <a:ext uri="{FF2B5EF4-FFF2-40B4-BE49-F238E27FC236}">
                <a16:creationId xmlns:a16="http://schemas.microsoft.com/office/drawing/2014/main" id="{E6891994-DB5F-42D6-8B3D-253543953943}"/>
              </a:ext>
            </a:extLst>
          </p:cNvPr>
          <p:cNvSpPr>
            <a:spLocks noGrp="1"/>
          </p:cNvSpPr>
          <p:nvPr>
            <p:ph type="title"/>
          </p:nvPr>
        </p:nvSpPr>
        <p:spPr>
          <a:xfrm>
            <a:off x="428625" y="285750"/>
            <a:ext cx="8229600" cy="153988"/>
          </a:xfrm>
        </p:spPr>
        <p:txBody>
          <a:bodyPr rtlCol="0">
            <a:normAutofit fontScale="90000"/>
          </a:bodyPr>
          <a:lstStyle/>
          <a:p>
            <a:pPr eaLnBrk="1" fontAlgn="auto" hangingPunct="1">
              <a:spcAft>
                <a:spcPts val="0"/>
              </a:spcAft>
              <a:defRPr/>
            </a:pPr>
            <a:r>
              <a:rPr lang="tr-TR" altLang="tr-TR" sz="3200" b="1">
                <a:solidFill>
                  <a:srgbClr val="C00000"/>
                </a:solidFill>
              </a:rPr>
              <a:t>MATRAH VE VERGİ ARTIRIMI</a:t>
            </a:r>
          </a:p>
        </p:txBody>
      </p:sp>
      <p:sp>
        <p:nvSpPr>
          <p:cNvPr id="3" name="2 İçerik Yer Tutucusu">
            <a:extLst>
              <a:ext uri="{FF2B5EF4-FFF2-40B4-BE49-F238E27FC236}">
                <a16:creationId xmlns:a16="http://schemas.microsoft.com/office/drawing/2014/main" id="{02ED3457-70AE-491A-8A69-60EE57A5851A}"/>
              </a:ext>
            </a:extLst>
          </p:cNvPr>
          <p:cNvSpPr>
            <a:spLocks noGrp="1"/>
          </p:cNvSpPr>
          <p:nvPr>
            <p:ph idx="1"/>
          </p:nvPr>
        </p:nvSpPr>
        <p:spPr>
          <a:xfrm>
            <a:off x="457200" y="785813"/>
            <a:ext cx="8229600" cy="5340350"/>
          </a:xfrm>
        </p:spPr>
        <p:txBody>
          <a:bodyPr rtlCol="0">
            <a:normAutofit/>
          </a:bodyPr>
          <a:lstStyle/>
          <a:p>
            <a:pPr eaLnBrk="1" fontAlgn="auto" hangingPunct="1">
              <a:spcAft>
                <a:spcPts val="0"/>
              </a:spcAft>
              <a:defRPr/>
            </a:pPr>
            <a:r>
              <a:rPr lang="tr-TR" b="1" dirty="0">
                <a:solidFill>
                  <a:schemeClr val="accent1">
                    <a:lumMod val="75000"/>
                  </a:schemeClr>
                </a:solidFill>
              </a:rPr>
              <a:t>Matrah Artırımının Mükellefe Sağlayacağı İmkânlar Nelerdir ?</a:t>
            </a:r>
          </a:p>
          <a:p>
            <a:pPr eaLnBrk="1" fontAlgn="auto" hangingPunct="1">
              <a:spcAft>
                <a:spcPts val="0"/>
              </a:spcAft>
              <a:defRPr/>
            </a:pPr>
            <a:endParaRPr lang="tr-TR" b="1" dirty="0">
              <a:solidFill>
                <a:schemeClr val="accent1">
                  <a:lumMod val="75000"/>
                </a:schemeClr>
              </a:solidFill>
            </a:endParaRPr>
          </a:p>
          <a:p>
            <a:pPr eaLnBrk="1" fontAlgn="auto" hangingPunct="1">
              <a:spcAft>
                <a:spcPts val="0"/>
              </a:spcAft>
              <a:defRPr/>
            </a:pPr>
            <a:endParaRPr lang="tr-TR" b="1" dirty="0">
              <a:solidFill>
                <a:schemeClr val="accent1">
                  <a:lumMod val="75000"/>
                </a:schemeClr>
              </a:solidFill>
            </a:endParaRPr>
          </a:p>
        </p:txBody>
      </p:sp>
      <p:sp>
        <p:nvSpPr>
          <p:cNvPr id="46084" name="5 Metin kutusu">
            <a:extLst>
              <a:ext uri="{FF2B5EF4-FFF2-40B4-BE49-F238E27FC236}">
                <a16:creationId xmlns:a16="http://schemas.microsoft.com/office/drawing/2014/main" id="{0A88ACAD-EB70-438C-9D1D-4AE50757F237}"/>
              </a:ext>
            </a:extLst>
          </p:cNvPr>
          <p:cNvSpPr txBox="1">
            <a:spLocks noChangeArrowheads="1"/>
          </p:cNvSpPr>
          <p:nvPr/>
        </p:nvSpPr>
        <p:spPr bwMode="auto">
          <a:xfrm>
            <a:off x="357188" y="2143125"/>
            <a:ext cx="2643187"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000">
                <a:ea typeface="Times New Roman" panose="02020603050405020304" pitchFamily="18" charset="0"/>
                <a:cs typeface="Arial" panose="020B0604020202020204" pitchFamily="34" charset="0"/>
              </a:rPr>
              <a:t>Matrah / Vergi artırımından yararlanan mükellefler nezdinde, matrah / vergi artırımı talebinde bulundukları vergilendirme dönemleri ve vergi türleri itibarıyla daha sonraki dönemlerde </a:t>
            </a:r>
            <a:r>
              <a:rPr lang="tr-TR" altLang="tr-TR" sz="2000" b="1" u="sng">
                <a:ea typeface="Times New Roman" panose="02020603050405020304" pitchFamily="18" charset="0"/>
                <a:cs typeface="Arial" panose="020B0604020202020204" pitchFamily="34" charset="0"/>
              </a:rPr>
              <a:t>vergi incelemesi ve tarhiyat yapılamayacaktır.</a:t>
            </a:r>
          </a:p>
        </p:txBody>
      </p:sp>
      <p:sp>
        <p:nvSpPr>
          <p:cNvPr id="7" name="6 Katlanmış Nesne">
            <a:extLst>
              <a:ext uri="{FF2B5EF4-FFF2-40B4-BE49-F238E27FC236}">
                <a16:creationId xmlns:a16="http://schemas.microsoft.com/office/drawing/2014/main" id="{B5B6E6AE-F920-4920-ABFB-514D1B87441E}"/>
              </a:ext>
            </a:extLst>
          </p:cNvPr>
          <p:cNvSpPr/>
          <p:nvPr/>
        </p:nvSpPr>
        <p:spPr>
          <a:xfrm rot="21302132">
            <a:off x="3059113" y="1617663"/>
            <a:ext cx="5880100" cy="4995862"/>
          </a:xfrm>
          <a:prstGeom prst="foldedCorner">
            <a:avLst>
              <a:gd name="adj" fmla="val 7434"/>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tr-TR" sz="2400" b="1" dirty="0">
                <a:solidFill>
                  <a:srgbClr val="FF0000"/>
                </a:solidFill>
              </a:rPr>
              <a:t>ANCAK;</a:t>
            </a:r>
          </a:p>
          <a:p>
            <a:pPr fontAlgn="auto">
              <a:spcBef>
                <a:spcPts val="0"/>
              </a:spcBef>
              <a:spcAft>
                <a:spcPts val="0"/>
              </a:spcAft>
              <a:defRPr/>
            </a:pPr>
            <a:endParaRPr lang="tr-TR" sz="1600" dirty="0">
              <a:solidFill>
                <a:schemeClr val="tx2">
                  <a:lumMod val="75000"/>
                </a:schemeClr>
              </a:solidFill>
            </a:endParaRPr>
          </a:p>
          <a:p>
            <a:pPr fontAlgn="auto">
              <a:spcBef>
                <a:spcPts val="0"/>
              </a:spcBef>
              <a:spcAft>
                <a:spcPts val="0"/>
              </a:spcAft>
              <a:defRPr/>
            </a:pPr>
            <a:r>
              <a:rPr lang="tr-TR" dirty="0">
                <a:solidFill>
                  <a:schemeClr val="tx2">
                    <a:lumMod val="75000"/>
                  </a:schemeClr>
                </a:solidFill>
              </a:rPr>
              <a:t>Gelir ve kurumlar vergisi için matrah artırımında bulunan mükelleflerin; stopaj </a:t>
            </a:r>
            <a:r>
              <a:rPr lang="tr-TR" b="1" dirty="0">
                <a:solidFill>
                  <a:schemeClr val="tx2">
                    <a:lumMod val="75000"/>
                  </a:schemeClr>
                </a:solidFill>
              </a:rPr>
              <a:t>iadesi ile ilgili taleplerine ilişkin</a:t>
            </a:r>
            <a:r>
              <a:rPr lang="tr-TR" dirty="0">
                <a:solidFill>
                  <a:schemeClr val="tx2">
                    <a:lumMod val="75000"/>
                  </a:schemeClr>
                </a:solidFill>
              </a:rPr>
              <a:t>, </a:t>
            </a:r>
          </a:p>
          <a:p>
            <a:pPr fontAlgn="auto">
              <a:spcBef>
                <a:spcPts val="0"/>
              </a:spcBef>
              <a:spcAft>
                <a:spcPts val="0"/>
              </a:spcAft>
              <a:defRPr/>
            </a:pPr>
            <a:r>
              <a:rPr lang="tr-TR" dirty="0">
                <a:solidFill>
                  <a:schemeClr val="tx2">
                    <a:lumMod val="75000"/>
                  </a:schemeClr>
                </a:solidFill>
              </a:rPr>
              <a:t> </a:t>
            </a:r>
          </a:p>
          <a:p>
            <a:pPr fontAlgn="auto">
              <a:spcBef>
                <a:spcPts val="0"/>
              </a:spcBef>
              <a:spcAft>
                <a:spcPts val="0"/>
              </a:spcAft>
              <a:defRPr/>
            </a:pPr>
            <a:r>
              <a:rPr lang="tr-TR" dirty="0">
                <a:solidFill>
                  <a:schemeClr val="tx2">
                    <a:lumMod val="75000"/>
                  </a:schemeClr>
                </a:solidFill>
              </a:rPr>
              <a:t>Katma değer vergisi için matrah artırımında bulunan mükelleflerin; artırım talebinde bulunulan yılları izleyen dönemlerde yapılacak vergi incelemelerine ilişkin olarak artırım talebinde bulunulan dönemler için, </a:t>
            </a:r>
            <a:r>
              <a:rPr lang="tr-TR" b="1" dirty="0">
                <a:solidFill>
                  <a:schemeClr val="tx2">
                    <a:lumMod val="75000"/>
                  </a:schemeClr>
                </a:solidFill>
              </a:rPr>
              <a:t>sonraki dönemlere devreden katma değer vergisi yönünden </a:t>
            </a:r>
            <a:r>
              <a:rPr lang="tr-TR" dirty="0">
                <a:solidFill>
                  <a:schemeClr val="tx2">
                    <a:lumMod val="75000"/>
                  </a:schemeClr>
                </a:solidFill>
              </a:rPr>
              <a:t>ve artırım talebinde bulunulan dönemler için ihraç kaydıyla teslimlerden veya iade hakkı doğuran işlemlerden doğan </a:t>
            </a:r>
            <a:r>
              <a:rPr lang="tr-TR" b="1" dirty="0">
                <a:solidFill>
                  <a:schemeClr val="tx2">
                    <a:lumMod val="75000"/>
                  </a:schemeClr>
                </a:solidFill>
              </a:rPr>
              <a:t>terkin ve iade işlemleri </a:t>
            </a:r>
            <a:r>
              <a:rPr lang="tr-TR" dirty="0">
                <a:solidFill>
                  <a:schemeClr val="tx2">
                    <a:lumMod val="75000"/>
                  </a:schemeClr>
                </a:solidFill>
              </a:rPr>
              <a:t>ile ilgili, </a:t>
            </a:r>
          </a:p>
          <a:p>
            <a:pPr fontAlgn="auto">
              <a:spcBef>
                <a:spcPts val="0"/>
              </a:spcBef>
              <a:spcAft>
                <a:spcPts val="0"/>
              </a:spcAft>
              <a:defRPr/>
            </a:pPr>
            <a:r>
              <a:rPr lang="tr-TR" b="1" dirty="0">
                <a:solidFill>
                  <a:schemeClr val="tx2">
                    <a:lumMod val="75000"/>
                  </a:schemeClr>
                </a:solidFill>
              </a:rPr>
              <a:t> </a:t>
            </a:r>
          </a:p>
          <a:p>
            <a:pPr fontAlgn="auto">
              <a:spcBef>
                <a:spcPts val="0"/>
              </a:spcBef>
              <a:spcAft>
                <a:spcPts val="0"/>
              </a:spcAft>
              <a:defRPr/>
            </a:pPr>
            <a:r>
              <a:rPr lang="tr-TR" b="1" dirty="0">
                <a:solidFill>
                  <a:srgbClr val="FF0000"/>
                </a:solidFill>
              </a:rPr>
              <a:t>inceleme ve tarhiyat hakkı saklıdır.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Başlık">
            <a:extLst>
              <a:ext uri="{FF2B5EF4-FFF2-40B4-BE49-F238E27FC236}">
                <a16:creationId xmlns:a16="http://schemas.microsoft.com/office/drawing/2014/main" id="{0B311298-4EE2-41E7-A1B9-B0A52FD71769}"/>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BD2EC64B-EE7E-457B-A989-BA6F95CB6ACA}"/>
              </a:ext>
            </a:extLst>
          </p:cNvPr>
          <p:cNvSpPr>
            <a:spLocks noGrp="1"/>
          </p:cNvSpPr>
          <p:nvPr>
            <p:ph idx="1"/>
          </p:nvPr>
        </p:nvSpPr>
        <p:spPr>
          <a:xfrm>
            <a:off x="457200" y="785813"/>
            <a:ext cx="8229600" cy="5340350"/>
          </a:xfrm>
        </p:spPr>
        <p:txBody>
          <a:bodyPr rtlCol="0">
            <a:normAutofit fontScale="92500" lnSpcReduction="10000"/>
          </a:bodyPr>
          <a:lstStyle/>
          <a:p>
            <a:pPr eaLnBrk="1" fontAlgn="auto" hangingPunct="1">
              <a:spcAft>
                <a:spcPts val="0"/>
              </a:spcAft>
              <a:buFont typeface="Arial" panose="020B0604020202020204" pitchFamily="34" charset="0"/>
              <a:buNone/>
              <a:defRPr/>
            </a:pPr>
            <a:r>
              <a:rPr lang="tr-TR" b="1" dirty="0">
                <a:solidFill>
                  <a:schemeClr val="accent1">
                    <a:lumMod val="75000"/>
                  </a:schemeClr>
                </a:solidFill>
              </a:rPr>
              <a:t>	Matrah / Vergi Artırımı Uygulamasından Yararlanabilecek Olan Mükellefler Kimlerdir? </a:t>
            </a:r>
          </a:p>
          <a:p>
            <a:pPr eaLnBrk="1" fontAlgn="auto" hangingPunct="1">
              <a:spcAft>
                <a:spcPts val="0"/>
              </a:spcAft>
              <a:buFont typeface="Arial" panose="020B0604020202020204" pitchFamily="34" charset="0"/>
              <a:buNone/>
              <a:defRPr/>
            </a:pPr>
            <a:endParaRPr lang="tr-TR" b="1" dirty="0">
              <a:solidFill>
                <a:schemeClr val="accent1">
                  <a:lumMod val="75000"/>
                </a:schemeClr>
              </a:solidFill>
            </a:endParaRPr>
          </a:p>
          <a:p>
            <a:pPr eaLnBrk="1" fontAlgn="auto" hangingPunct="1">
              <a:spcAft>
                <a:spcPts val="0"/>
              </a:spcAft>
              <a:defRPr/>
            </a:pPr>
            <a:r>
              <a:rPr lang="tr-TR" dirty="0"/>
              <a:t>Yıllık gelir ve kurumlar vergisi beyannamesi vermek mecburiyetinde olan gelir ve kurumlar vergisi mükellefleri, </a:t>
            </a:r>
          </a:p>
          <a:p>
            <a:pPr eaLnBrk="1" fontAlgn="auto" hangingPunct="1">
              <a:spcAft>
                <a:spcPts val="0"/>
              </a:spcAft>
              <a:defRPr/>
            </a:pPr>
            <a:endParaRPr lang="tr-TR" dirty="0"/>
          </a:p>
          <a:p>
            <a:pPr eaLnBrk="1" fontAlgn="auto" hangingPunct="1">
              <a:spcAft>
                <a:spcPts val="0"/>
              </a:spcAft>
              <a:defRPr/>
            </a:pPr>
            <a:r>
              <a:rPr lang="tr-TR" dirty="0"/>
              <a:t>Katma değer vergisi mükellefleri, </a:t>
            </a:r>
          </a:p>
          <a:p>
            <a:pPr eaLnBrk="1" fontAlgn="auto" hangingPunct="1">
              <a:spcAft>
                <a:spcPts val="0"/>
              </a:spcAft>
              <a:defRPr/>
            </a:pPr>
            <a:endParaRPr lang="tr-TR" dirty="0"/>
          </a:p>
          <a:p>
            <a:pPr eaLnBrk="1" fontAlgn="auto" hangingPunct="1">
              <a:spcAft>
                <a:spcPts val="0"/>
              </a:spcAft>
              <a:defRPr/>
            </a:pPr>
            <a:r>
              <a:rPr lang="tr-TR" dirty="0"/>
              <a:t>Bazı ödemelere ilişkin olarak gelir veya kurumlar vergisi </a:t>
            </a:r>
            <a:r>
              <a:rPr lang="tr-TR" dirty="0" err="1"/>
              <a:t>tevkifatı</a:t>
            </a:r>
            <a:r>
              <a:rPr lang="tr-TR" dirty="0"/>
              <a:t> yapmakla sorumlu olanlar.</a:t>
            </a:r>
          </a:p>
          <a:p>
            <a:pPr eaLnBrk="1" fontAlgn="auto" hangingPunct="1">
              <a:spcAft>
                <a:spcPts val="0"/>
              </a:spcAft>
              <a:defRPr/>
            </a:pPr>
            <a:endParaRPr lang="tr-TR" b="1" dirty="0">
              <a:solidFill>
                <a:schemeClr val="accent1">
                  <a:lumMod val="75000"/>
                </a:schemeClr>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Başlık">
            <a:extLst>
              <a:ext uri="{FF2B5EF4-FFF2-40B4-BE49-F238E27FC236}">
                <a16:creationId xmlns:a16="http://schemas.microsoft.com/office/drawing/2014/main" id="{3B431664-9F18-43AB-BFAF-65038451AEBD}"/>
              </a:ext>
            </a:extLst>
          </p:cNvPr>
          <p:cNvSpPr>
            <a:spLocks noGrp="1"/>
          </p:cNvSpPr>
          <p:nvPr>
            <p:ph type="title"/>
          </p:nvPr>
        </p:nvSpPr>
        <p:spPr>
          <a:xfrm>
            <a:off x="428625" y="285750"/>
            <a:ext cx="8229600" cy="15398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6639D148-3166-4B21-81E2-0B0B87E0A456}"/>
              </a:ext>
            </a:extLst>
          </p:cNvPr>
          <p:cNvSpPr>
            <a:spLocks noGrp="1"/>
          </p:cNvSpPr>
          <p:nvPr>
            <p:ph idx="1"/>
          </p:nvPr>
        </p:nvSpPr>
        <p:spPr>
          <a:xfrm>
            <a:off x="457200" y="571500"/>
            <a:ext cx="8229600" cy="5554663"/>
          </a:xfrm>
        </p:spPr>
        <p:txBody>
          <a:bodyPr rtlCol="0">
            <a:normAutofit/>
          </a:bodyPr>
          <a:lstStyle/>
          <a:p>
            <a:pPr eaLnBrk="1" fontAlgn="auto" hangingPunct="1">
              <a:spcAft>
                <a:spcPts val="0"/>
              </a:spcAft>
              <a:buFont typeface="Arial" panose="020B0604020202020204" pitchFamily="34" charset="0"/>
              <a:buNone/>
              <a:defRPr/>
            </a:pPr>
            <a:r>
              <a:rPr lang="tr-TR" b="1" dirty="0">
                <a:solidFill>
                  <a:schemeClr val="accent1">
                    <a:lumMod val="75000"/>
                  </a:schemeClr>
                </a:solidFill>
              </a:rPr>
              <a:t>	</a:t>
            </a:r>
            <a:r>
              <a:rPr lang="tr-TR" sz="2400" b="1" dirty="0">
                <a:solidFill>
                  <a:schemeClr val="accent1">
                    <a:lumMod val="75000"/>
                  </a:schemeClr>
                </a:solidFill>
              </a:rPr>
              <a:t>Matrah / Vergi Artırımı Uygulamasından Yararlanabilecek Mükellefler İle İlgili Bazı Özellikli Durumlar :</a:t>
            </a:r>
            <a:endParaRPr lang="tr-TR" b="1" dirty="0">
              <a:solidFill>
                <a:schemeClr val="accent1">
                  <a:lumMod val="75000"/>
                </a:schemeClr>
              </a:solidFill>
            </a:endParaRPr>
          </a:p>
        </p:txBody>
      </p:sp>
      <p:sp>
        <p:nvSpPr>
          <p:cNvPr id="4" name="3 Katlanmış Nesne">
            <a:extLst>
              <a:ext uri="{FF2B5EF4-FFF2-40B4-BE49-F238E27FC236}">
                <a16:creationId xmlns:a16="http://schemas.microsoft.com/office/drawing/2014/main" id="{8A7C262C-3452-4BEA-BF47-9207D903E3F8}"/>
              </a:ext>
            </a:extLst>
          </p:cNvPr>
          <p:cNvSpPr/>
          <p:nvPr/>
        </p:nvSpPr>
        <p:spPr>
          <a:xfrm rot="21332722">
            <a:off x="268288" y="1547813"/>
            <a:ext cx="3214687" cy="3357562"/>
          </a:xfrm>
          <a:prstGeom prst="foldedCorner">
            <a:avLst>
              <a:gd name="adj" fmla="val 11245"/>
            </a:avLst>
          </a:prstGeom>
          <a:solidFill>
            <a:srgbClr val="FFFF99"/>
          </a:solidFill>
          <a:ln w="3175"/>
          <a:effectLst>
            <a:outerShdw blurRad="50800" dist="38100" dir="8100000" sx="102000" sy="102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fontAlgn="auto">
              <a:spcBef>
                <a:spcPts val="0"/>
              </a:spcBef>
              <a:spcAft>
                <a:spcPts val="0"/>
              </a:spcAft>
              <a:buFont typeface="Wingdings"/>
              <a:buChar char=""/>
              <a:tabLst>
                <a:tab pos="457200" algn="l"/>
              </a:tabLst>
              <a:defRPr/>
            </a:pPr>
            <a:r>
              <a:rPr lang="tr-TR" sz="1600" dirty="0">
                <a:solidFill>
                  <a:srgbClr val="0066FF"/>
                </a:solidFill>
                <a:ea typeface="Times New Roman"/>
                <a:cs typeface="Arial"/>
              </a:rPr>
              <a:t>Adi ortaklıklar ve </a:t>
            </a:r>
            <a:r>
              <a:rPr lang="tr-TR" sz="1600" dirty="0" err="1">
                <a:solidFill>
                  <a:srgbClr val="0066FF"/>
                </a:solidFill>
                <a:ea typeface="Times New Roman"/>
                <a:cs typeface="Arial"/>
              </a:rPr>
              <a:t>kollektif</a:t>
            </a:r>
            <a:r>
              <a:rPr lang="tr-TR" sz="1600" dirty="0">
                <a:solidFill>
                  <a:srgbClr val="0066FF"/>
                </a:solidFill>
                <a:ea typeface="Times New Roman"/>
                <a:cs typeface="Arial"/>
              </a:rPr>
              <a:t> şirketlerde ortaklar, komandit şirketlerde komandite ortaklar, adi komandit şirketlerde komanditer ortaklar, yıllık gelir vergisi beyannamesi vermek zorunda bulunduklarından, bu mükellefler de anılan yıllar için matrah artırımından yararlanabileceklerdir.</a:t>
            </a:r>
            <a:endParaRPr lang="tr-TR" sz="1600" dirty="0">
              <a:solidFill>
                <a:srgbClr val="0066FF"/>
              </a:solidFill>
              <a:latin typeface="Times New Roman"/>
              <a:ea typeface="Times New Roman"/>
            </a:endParaRPr>
          </a:p>
        </p:txBody>
      </p:sp>
      <p:sp>
        <p:nvSpPr>
          <p:cNvPr id="6" name="5 Katlanmış Nesne">
            <a:extLst>
              <a:ext uri="{FF2B5EF4-FFF2-40B4-BE49-F238E27FC236}">
                <a16:creationId xmlns:a16="http://schemas.microsoft.com/office/drawing/2014/main" id="{3AEBD208-D3B7-4C02-BA43-3EAFDF94B3F4}"/>
              </a:ext>
            </a:extLst>
          </p:cNvPr>
          <p:cNvSpPr/>
          <p:nvPr/>
        </p:nvSpPr>
        <p:spPr>
          <a:xfrm>
            <a:off x="3214688" y="1500188"/>
            <a:ext cx="5929312" cy="1000125"/>
          </a:xfrm>
          <a:prstGeom prst="foldedCorner">
            <a:avLst>
              <a:gd name="adj" fmla="val 11245"/>
            </a:avLst>
          </a:prstGeom>
          <a:solidFill>
            <a:schemeClr val="accent6">
              <a:lumMod val="20000"/>
              <a:lumOff val="80000"/>
            </a:schemeClr>
          </a:solidFill>
          <a:ln w="3175"/>
          <a:effectLst>
            <a:outerShdw blurRad="50800" dist="38100" dir="8100000" sx="102000" sy="102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buFont typeface="Wingdings" pitchFamily="2" charset="2"/>
              <a:buChar char=""/>
              <a:tabLst>
                <a:tab pos="457200" algn="l"/>
              </a:tabLst>
              <a:defRPr/>
            </a:pPr>
            <a:r>
              <a:rPr lang="tr-TR" sz="1400">
                <a:solidFill>
                  <a:schemeClr val="tx1"/>
                </a:solidFill>
                <a:latin typeface="Comic Sans MS" pitchFamily="66" charset="0"/>
                <a:ea typeface="Times New Roman" pitchFamily="18" charset="0"/>
                <a:cs typeface="Arial" pitchFamily="34" charset="0"/>
              </a:rPr>
              <a:t>Vergi matrahlarının takdiri için takdir komisyonlarına sevk edilmiş bulunan mükellefler ile haklarında vergi incelemesine başlanılmış olan mükellefler de matrah artırımından faydalanabileceklerdir.</a:t>
            </a:r>
          </a:p>
        </p:txBody>
      </p:sp>
      <p:sp>
        <p:nvSpPr>
          <p:cNvPr id="7" name="6 Katlanmış Nesne">
            <a:extLst>
              <a:ext uri="{FF2B5EF4-FFF2-40B4-BE49-F238E27FC236}">
                <a16:creationId xmlns:a16="http://schemas.microsoft.com/office/drawing/2014/main" id="{0028B891-BD03-4184-8D88-1B0BFEF52B6D}"/>
              </a:ext>
            </a:extLst>
          </p:cNvPr>
          <p:cNvSpPr/>
          <p:nvPr/>
        </p:nvSpPr>
        <p:spPr>
          <a:xfrm>
            <a:off x="214313" y="4500563"/>
            <a:ext cx="3929062" cy="2000250"/>
          </a:xfrm>
          <a:prstGeom prst="foldedCorner">
            <a:avLst>
              <a:gd name="adj" fmla="val 11245"/>
            </a:avLst>
          </a:prstGeom>
          <a:solidFill>
            <a:schemeClr val="tx2">
              <a:lumMod val="20000"/>
              <a:lumOff val="80000"/>
            </a:schemeClr>
          </a:solidFill>
          <a:ln w="3175"/>
          <a:effectLst>
            <a:outerShdw blurRad="50800" dist="38100" dir="8100000" sx="102000" sy="102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fontAlgn="auto">
              <a:spcBef>
                <a:spcPts val="0"/>
              </a:spcBef>
              <a:spcAft>
                <a:spcPts val="0"/>
              </a:spcAft>
              <a:buFont typeface="Wingdings"/>
              <a:buChar char=""/>
              <a:tabLst>
                <a:tab pos="457200" algn="l"/>
              </a:tabLst>
              <a:defRPr/>
            </a:pPr>
            <a:r>
              <a:rPr lang="tr-TR" sz="2000" dirty="0">
                <a:solidFill>
                  <a:schemeClr val="tx1"/>
                </a:solidFill>
                <a:latin typeface="Comic Sans MS" pitchFamily="66" charset="0"/>
                <a:ea typeface="Times New Roman"/>
                <a:cs typeface="Arial"/>
              </a:rPr>
              <a:t>Zarar beyan eden veya hiç beyanname vermemiş olan mükellefler de matrah artırımı yapabileceklerdir.</a:t>
            </a:r>
          </a:p>
        </p:txBody>
      </p:sp>
      <p:sp>
        <p:nvSpPr>
          <p:cNvPr id="8" name="7 Katlanmış Nesne">
            <a:extLst>
              <a:ext uri="{FF2B5EF4-FFF2-40B4-BE49-F238E27FC236}">
                <a16:creationId xmlns:a16="http://schemas.microsoft.com/office/drawing/2014/main" id="{A6325F6B-8155-439F-A6DD-A68C84EB3A1F}"/>
              </a:ext>
            </a:extLst>
          </p:cNvPr>
          <p:cNvSpPr/>
          <p:nvPr/>
        </p:nvSpPr>
        <p:spPr>
          <a:xfrm rot="318912">
            <a:off x="3641725" y="2582863"/>
            <a:ext cx="4949825" cy="1497012"/>
          </a:xfrm>
          <a:prstGeom prst="foldedCorner">
            <a:avLst>
              <a:gd name="adj" fmla="val 11245"/>
            </a:avLst>
          </a:prstGeom>
          <a:solidFill>
            <a:srgbClr val="FFFF99"/>
          </a:solidFill>
          <a:ln w="3175"/>
          <a:effectLst>
            <a:outerShdw blurRad="50800" dist="38100" dir="8100000" sx="102000" sy="102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fontAlgn="auto">
              <a:spcBef>
                <a:spcPts val="0"/>
              </a:spcBef>
              <a:spcAft>
                <a:spcPts val="0"/>
              </a:spcAft>
              <a:buFont typeface="Wingdings"/>
              <a:buChar char=""/>
              <a:tabLst>
                <a:tab pos="457200" algn="l"/>
              </a:tabLst>
              <a:defRPr/>
            </a:pPr>
            <a:r>
              <a:rPr lang="tr-TR" sz="1600" dirty="0">
                <a:solidFill>
                  <a:srgbClr val="FF0000"/>
                </a:solidFill>
                <a:latin typeface="Comic Sans MS" pitchFamily="66" charset="0"/>
                <a:ea typeface="Times New Roman"/>
                <a:cs typeface="Arial"/>
              </a:rPr>
              <a:t>Vergiye tabi faaliyet ve gelirleri bulunduğu halde mükellefiyet tesis ettirmemiş ve dolayısıyla beyanname hiç vermemiş olanlar da matrah artırımı hükümlerinden yararlanabileceklerdir.  </a:t>
            </a:r>
          </a:p>
        </p:txBody>
      </p:sp>
      <p:sp>
        <p:nvSpPr>
          <p:cNvPr id="9" name="8 Katlanmış Nesne">
            <a:extLst>
              <a:ext uri="{FF2B5EF4-FFF2-40B4-BE49-F238E27FC236}">
                <a16:creationId xmlns:a16="http://schemas.microsoft.com/office/drawing/2014/main" id="{B218C7B6-8146-4D27-9079-D93C123D07E4}"/>
              </a:ext>
            </a:extLst>
          </p:cNvPr>
          <p:cNvSpPr/>
          <p:nvPr/>
        </p:nvSpPr>
        <p:spPr>
          <a:xfrm rot="21418060">
            <a:off x="3841750" y="3856038"/>
            <a:ext cx="5159375" cy="2860675"/>
          </a:xfrm>
          <a:prstGeom prst="foldedCorner">
            <a:avLst>
              <a:gd name="adj" fmla="val 11245"/>
            </a:avLst>
          </a:prstGeom>
          <a:solidFill>
            <a:schemeClr val="tx1"/>
          </a:solidFill>
          <a:ln w="3175"/>
          <a:effectLst>
            <a:outerShdw blurRad="50800" dist="38100" dir="8100000" sx="102000" sy="102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tr-TR" b="1" dirty="0"/>
              <a:t>213 sayılı Kanunun 359 uncu maddesinin (b) fıkrasındaki “defter, kayıt ve belgeleri yok edenler veya defter sahifelerini yok ederek yerine başka yapraklar koyanlar veya hiç yaprak koymayanlar veya belgelerin asıl veya suretlerini tamamen veya kısmen sahte olarak düzenleyenler”, matrah artırımı hükümlerinden yararlanamazlar.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1"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9" grpId="1"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Başlık">
            <a:extLst>
              <a:ext uri="{FF2B5EF4-FFF2-40B4-BE49-F238E27FC236}">
                <a16:creationId xmlns:a16="http://schemas.microsoft.com/office/drawing/2014/main" id="{97D9F99B-F016-40F9-913E-47AAC6634C22}"/>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7D53EBA3-4FCE-4F82-A51B-0411AA9005D7}"/>
              </a:ext>
            </a:extLst>
          </p:cNvPr>
          <p:cNvSpPr>
            <a:spLocks noGrp="1"/>
          </p:cNvSpPr>
          <p:nvPr>
            <p:ph idx="1"/>
          </p:nvPr>
        </p:nvSpPr>
        <p:spPr>
          <a:xfrm>
            <a:off x="457200" y="785813"/>
            <a:ext cx="8229600" cy="5340350"/>
          </a:xfrm>
        </p:spPr>
        <p:txBody>
          <a:bodyPr rtlCol="0">
            <a:normAutofit lnSpcReduction="10000"/>
          </a:bodyPr>
          <a:lstStyle/>
          <a:p>
            <a:pPr eaLnBrk="1" fontAlgn="auto" hangingPunct="1">
              <a:spcAft>
                <a:spcPts val="0"/>
              </a:spcAft>
              <a:buFont typeface="Arial" panose="020B0604020202020204" pitchFamily="34" charset="0"/>
              <a:buNone/>
              <a:defRPr/>
            </a:pPr>
            <a:r>
              <a:rPr lang="tr-TR" sz="3600" b="1" dirty="0">
                <a:solidFill>
                  <a:schemeClr val="accent1">
                    <a:lumMod val="75000"/>
                  </a:schemeClr>
                </a:solidFill>
              </a:rPr>
              <a:t>	Matrah Artırımı İle İlgili Başvurular Hangi Sürede, Ne Şekilde ve Nereye Yapılacaktır?</a:t>
            </a:r>
          </a:p>
          <a:p>
            <a:pPr eaLnBrk="1" fontAlgn="auto" hangingPunct="1">
              <a:spcAft>
                <a:spcPts val="0"/>
              </a:spcAft>
              <a:buFont typeface="Arial" panose="020B0604020202020204" pitchFamily="34" charset="0"/>
              <a:buNone/>
              <a:defRPr/>
            </a:pPr>
            <a:r>
              <a:rPr lang="tr-TR" dirty="0"/>
              <a:t> </a:t>
            </a:r>
          </a:p>
          <a:p>
            <a:pPr eaLnBrk="1" fontAlgn="auto" hangingPunct="1">
              <a:spcAft>
                <a:spcPts val="0"/>
              </a:spcAft>
              <a:buFont typeface="Arial" panose="020B0604020202020204" pitchFamily="34" charset="0"/>
              <a:buNone/>
              <a:defRPr/>
            </a:pPr>
            <a:r>
              <a:rPr lang="tr-TR" dirty="0"/>
              <a:t>	Matrah artırımında bulunacak olan mükelleflerin, yıllık gelir vergisi, kurumlar vergisi ve katma değer vergisi beyannameleri ile vergi stopajlarına ilişkin muhtasar beyannamelerini vermiş oldukları vergi dairelerine </a:t>
            </a:r>
            <a:r>
              <a:rPr lang="tr-TR" b="1" dirty="0">
                <a:solidFill>
                  <a:srgbClr val="FF0000"/>
                </a:solidFill>
              </a:rPr>
              <a:t>31.08.2021</a:t>
            </a:r>
            <a:r>
              <a:rPr lang="tr-TR" dirty="0"/>
              <a:t> tarihine kadar dilekçe ile başvurmaları gerekmektedir.</a:t>
            </a:r>
          </a:p>
          <a:p>
            <a:pPr eaLnBrk="1" fontAlgn="auto" hangingPunct="1">
              <a:spcAft>
                <a:spcPts val="0"/>
              </a:spcAft>
              <a:defRPr/>
            </a:pPr>
            <a:endParaRPr lang="tr-TR" b="1" dirty="0">
              <a:solidFill>
                <a:schemeClr val="accent1">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EE597D75-EFB9-4A48-B6F5-5DAE34512104}"/>
              </a:ext>
            </a:extLst>
          </p:cNvPr>
          <p:cNvSpPr>
            <a:spLocks noGrp="1"/>
          </p:cNvSpPr>
          <p:nvPr>
            <p:ph type="title"/>
          </p:nvPr>
        </p:nvSpPr>
        <p:spPr>
          <a:xfrm>
            <a:off x="357188" y="857250"/>
            <a:ext cx="8229600" cy="1428750"/>
          </a:xfrm>
        </p:spPr>
        <p:txBody>
          <a:bodyPr rtlCol="0">
            <a:noAutofit/>
          </a:bodyPr>
          <a:lstStyle/>
          <a:p>
            <a:pPr eaLnBrk="1" fontAlgn="auto" hangingPunct="1">
              <a:spcAft>
                <a:spcPts val="0"/>
              </a:spcAft>
              <a:defRPr/>
            </a:pPr>
            <a:r>
              <a:rPr lang="tr-TR" sz="4800" b="1" dirty="0">
                <a:solidFill>
                  <a:srgbClr val="C00000"/>
                </a:solidFill>
                <a:effectLst>
                  <a:outerShdw blurRad="38100" dist="38100" dir="2700000" algn="tl">
                    <a:srgbClr val="000000">
                      <a:alpha val="43137"/>
                    </a:srgbClr>
                  </a:outerShdw>
                </a:effectLst>
              </a:rPr>
              <a:t>KAMU ALACAKLARININ </a:t>
            </a:r>
            <a:br>
              <a:rPr lang="tr-TR" sz="4800" b="1" dirty="0">
                <a:solidFill>
                  <a:srgbClr val="C00000"/>
                </a:solidFill>
                <a:effectLst>
                  <a:outerShdw blurRad="38100" dist="38100" dir="2700000" algn="tl">
                    <a:srgbClr val="000000">
                      <a:alpha val="43137"/>
                    </a:srgbClr>
                  </a:outerShdw>
                </a:effectLst>
              </a:rPr>
            </a:br>
            <a:r>
              <a:rPr lang="tr-TR" sz="4800" b="1" dirty="0">
                <a:solidFill>
                  <a:srgbClr val="C00000"/>
                </a:solidFill>
                <a:effectLst>
                  <a:outerShdw blurRad="38100" dist="38100" dir="2700000" algn="tl">
                    <a:srgbClr val="000000">
                      <a:alpha val="43137"/>
                    </a:srgbClr>
                  </a:outerShdw>
                </a:effectLst>
              </a:rPr>
              <a:t>(BORÇLARININ)</a:t>
            </a:r>
            <a:br>
              <a:rPr lang="tr-TR" sz="4800" b="1" dirty="0">
                <a:solidFill>
                  <a:srgbClr val="C00000"/>
                </a:solidFill>
                <a:effectLst>
                  <a:outerShdw blurRad="38100" dist="38100" dir="2700000" algn="tl">
                    <a:srgbClr val="000000">
                      <a:alpha val="43137"/>
                    </a:srgbClr>
                  </a:outerShdw>
                </a:effectLst>
              </a:rPr>
            </a:br>
            <a:r>
              <a:rPr lang="tr-TR" sz="4800" b="1" dirty="0">
                <a:solidFill>
                  <a:srgbClr val="C00000"/>
                </a:solidFill>
                <a:effectLst>
                  <a:outerShdw blurRad="38100" dist="38100" dir="2700000" algn="tl">
                    <a:srgbClr val="000000">
                      <a:alpha val="43137"/>
                    </a:srgbClr>
                  </a:outerShdw>
                </a:effectLst>
              </a:rPr>
              <a:t>YENİDEN YAPILANDIRILMASI</a:t>
            </a:r>
          </a:p>
        </p:txBody>
      </p:sp>
      <p:sp>
        <p:nvSpPr>
          <p:cNvPr id="4" name="3 Metin kutusu">
            <a:extLst>
              <a:ext uri="{FF2B5EF4-FFF2-40B4-BE49-F238E27FC236}">
                <a16:creationId xmlns:a16="http://schemas.microsoft.com/office/drawing/2014/main" id="{7A460D06-34D4-46FA-B4EE-8428CCFB8AD6}"/>
              </a:ext>
            </a:extLst>
          </p:cNvPr>
          <p:cNvSpPr txBox="1"/>
          <p:nvPr/>
        </p:nvSpPr>
        <p:spPr>
          <a:xfrm>
            <a:off x="500063" y="3071813"/>
            <a:ext cx="4432300" cy="3370262"/>
          </a:xfrm>
          <a:prstGeom prst="rect">
            <a:avLst/>
          </a:prstGeom>
          <a:noFill/>
        </p:spPr>
        <p:txBody>
          <a:bodyPr>
            <a:spAutoFit/>
          </a:bodyPr>
          <a:lstStyle/>
          <a:p>
            <a:pPr marL="342900" indent="-342900" fontAlgn="auto">
              <a:spcBef>
                <a:spcPts val="0"/>
              </a:spcBef>
              <a:spcAft>
                <a:spcPts val="1800"/>
              </a:spcAft>
              <a:buFont typeface="Arial" panose="020B0604020202020204" pitchFamily="34" charset="0"/>
              <a:buChar char="•"/>
              <a:defRPr/>
            </a:pPr>
            <a:r>
              <a:rPr lang="tr-TR" sz="2400" b="1" dirty="0">
                <a:solidFill>
                  <a:schemeClr val="accent1">
                    <a:lumMod val="50000"/>
                  </a:schemeClr>
                </a:solidFill>
                <a:latin typeface="+mn-lt"/>
              </a:rPr>
              <a:t>Kesinleşmiş Alacaklar</a:t>
            </a:r>
          </a:p>
          <a:p>
            <a:pPr marL="342900" indent="-342900" fontAlgn="auto">
              <a:spcBef>
                <a:spcPts val="0"/>
              </a:spcBef>
              <a:spcAft>
                <a:spcPts val="1800"/>
              </a:spcAft>
              <a:buFont typeface="Arial" panose="020B0604020202020204" pitchFamily="34" charset="0"/>
              <a:buChar char="•"/>
              <a:defRPr/>
            </a:pPr>
            <a:r>
              <a:rPr lang="tr-TR" sz="2400" b="1" dirty="0">
                <a:solidFill>
                  <a:schemeClr val="accent1">
                    <a:lumMod val="50000"/>
                  </a:schemeClr>
                </a:solidFill>
                <a:latin typeface="+mn-lt"/>
              </a:rPr>
              <a:t>Kesinleşmemiş veya Dava Safhasında Olan Alacaklar</a:t>
            </a:r>
          </a:p>
          <a:p>
            <a:pPr marL="342900" indent="-342900" fontAlgn="auto">
              <a:spcBef>
                <a:spcPts val="0"/>
              </a:spcBef>
              <a:spcAft>
                <a:spcPts val="1800"/>
              </a:spcAft>
              <a:buFont typeface="Arial" panose="020B0604020202020204" pitchFamily="34" charset="0"/>
              <a:buChar char="•"/>
              <a:defRPr/>
            </a:pPr>
            <a:r>
              <a:rPr lang="tr-TR" sz="2400" b="1" dirty="0">
                <a:solidFill>
                  <a:schemeClr val="accent1">
                    <a:lumMod val="50000"/>
                  </a:schemeClr>
                </a:solidFill>
                <a:latin typeface="+mn-lt"/>
              </a:rPr>
              <a:t>İnceleme ve Tarhiyat Safhasında Olan Vergiler</a:t>
            </a:r>
          </a:p>
          <a:p>
            <a:pPr marL="342900" indent="-342900" fontAlgn="auto">
              <a:spcBef>
                <a:spcPts val="0"/>
              </a:spcBef>
              <a:spcAft>
                <a:spcPts val="1800"/>
              </a:spcAft>
              <a:buFont typeface="Arial" panose="020B0604020202020204" pitchFamily="34" charset="0"/>
              <a:buChar char="•"/>
              <a:defRPr/>
            </a:pPr>
            <a:r>
              <a:rPr lang="tr-TR" sz="2400" b="1" dirty="0">
                <a:solidFill>
                  <a:schemeClr val="accent1">
                    <a:lumMod val="50000"/>
                  </a:schemeClr>
                </a:solidFill>
                <a:latin typeface="+mn-lt"/>
              </a:rPr>
              <a:t>Pişmanlıkla veya Kendiliğinden Yapılan Beyanlar</a:t>
            </a:r>
          </a:p>
        </p:txBody>
      </p:sp>
      <p:pic>
        <p:nvPicPr>
          <p:cNvPr id="8196" name="Picture 6" descr="borç ile ilgili görsel sonucu">
            <a:extLst>
              <a:ext uri="{FF2B5EF4-FFF2-40B4-BE49-F238E27FC236}">
                <a16:creationId xmlns:a16="http://schemas.microsoft.com/office/drawing/2014/main" id="{44E41FE8-51E5-4E54-8A62-56C0D1864A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825" y="3111500"/>
            <a:ext cx="4067175" cy="375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Başlık">
            <a:extLst>
              <a:ext uri="{FF2B5EF4-FFF2-40B4-BE49-F238E27FC236}">
                <a16:creationId xmlns:a16="http://schemas.microsoft.com/office/drawing/2014/main" id="{4587917D-C30E-411F-9A55-955BBADC30A7}"/>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3ACB5082-D480-47A8-8D42-E0B0AB0F9019}"/>
              </a:ext>
            </a:extLst>
          </p:cNvPr>
          <p:cNvSpPr>
            <a:spLocks noGrp="1"/>
          </p:cNvSpPr>
          <p:nvPr>
            <p:ph idx="1"/>
          </p:nvPr>
        </p:nvSpPr>
        <p:spPr>
          <a:xfrm>
            <a:off x="457200" y="785813"/>
            <a:ext cx="8229600" cy="5595937"/>
          </a:xfrm>
        </p:spPr>
        <p:txBody>
          <a:bodyPr rtlCol="0">
            <a:normAutofit fontScale="62500" lnSpcReduction="20000"/>
          </a:bodyPr>
          <a:lstStyle/>
          <a:p>
            <a:pPr eaLnBrk="1" fontAlgn="auto" hangingPunct="1">
              <a:spcAft>
                <a:spcPts val="0"/>
              </a:spcAft>
              <a:buFont typeface="Arial" panose="020B0604020202020204" pitchFamily="34" charset="0"/>
              <a:buNone/>
              <a:defRPr/>
            </a:pPr>
            <a:r>
              <a:rPr lang="tr-TR" sz="5700" b="1" dirty="0">
                <a:solidFill>
                  <a:schemeClr val="accent1">
                    <a:lumMod val="75000"/>
                  </a:schemeClr>
                </a:solidFill>
                <a:effectLst>
                  <a:outerShdw blurRad="38100" dist="38100" dir="2700000" algn="tl">
                    <a:srgbClr val="000000">
                      <a:alpha val="43137"/>
                    </a:srgbClr>
                  </a:outerShdw>
                </a:effectLst>
              </a:rPr>
              <a:t>	Gelir Vergisinde Matrah Artırımı</a:t>
            </a:r>
          </a:p>
          <a:p>
            <a:pPr eaLnBrk="1" fontAlgn="auto" hangingPunct="1">
              <a:spcAft>
                <a:spcPts val="0"/>
              </a:spcAft>
              <a:buFont typeface="Arial" panose="020B0604020202020204" pitchFamily="34" charset="0"/>
              <a:buNone/>
              <a:defRPr/>
            </a:pPr>
            <a:r>
              <a:rPr lang="tr-TR" dirty="0"/>
              <a:t> 	</a:t>
            </a:r>
          </a:p>
          <a:p>
            <a:pPr eaLnBrk="1" fontAlgn="auto" hangingPunct="1">
              <a:spcAft>
                <a:spcPts val="0"/>
              </a:spcAft>
              <a:buFont typeface="Arial" panose="020B0604020202020204" pitchFamily="34" charset="0"/>
              <a:buNone/>
              <a:defRPr/>
            </a:pPr>
            <a:r>
              <a:rPr lang="tr-TR" dirty="0"/>
              <a:t>	İlgili takvim yıllarına ilişkin olarak verdikleri yıllık gelir vergisi beyannamelerinde vergiye tabi gelir (matrah) beyan eden gelir vergisi mükelleflerinin bu yıllara ilişkin vergi matrahlarının asgari;</a:t>
            </a:r>
          </a:p>
          <a:p>
            <a:pPr eaLnBrk="1" fontAlgn="auto" hangingPunct="1">
              <a:spcAft>
                <a:spcPts val="0"/>
              </a:spcAft>
              <a:buFont typeface="Arial" panose="020B0604020202020204" pitchFamily="34" charset="0"/>
              <a:buNone/>
              <a:defRPr/>
            </a:pPr>
            <a:r>
              <a:rPr lang="tr-TR" dirty="0"/>
              <a:t> </a:t>
            </a:r>
          </a:p>
          <a:p>
            <a:pPr eaLnBrk="1" fontAlgn="auto" hangingPunct="1">
              <a:spcAft>
                <a:spcPts val="0"/>
              </a:spcAft>
              <a:defRPr/>
            </a:pPr>
            <a:r>
              <a:rPr lang="tr-TR" dirty="0"/>
              <a:t>2016 yılı için .......................... </a:t>
            </a:r>
            <a:r>
              <a:rPr lang="tr-TR" sz="4000" b="1" dirty="0">
                <a:solidFill>
                  <a:srgbClr val="FF0000"/>
                </a:solidFill>
              </a:rPr>
              <a:t>%35,</a:t>
            </a:r>
            <a:endParaRPr lang="tr-TR" b="1" dirty="0">
              <a:solidFill>
                <a:srgbClr val="FF0000"/>
              </a:solidFill>
            </a:endParaRPr>
          </a:p>
          <a:p>
            <a:pPr eaLnBrk="1" fontAlgn="auto" hangingPunct="1">
              <a:spcAft>
                <a:spcPts val="0"/>
              </a:spcAft>
              <a:defRPr/>
            </a:pPr>
            <a:r>
              <a:rPr lang="tr-TR" dirty="0"/>
              <a:t>2017 yılı için .......................... </a:t>
            </a:r>
            <a:r>
              <a:rPr lang="tr-TR" sz="4000" b="1" dirty="0">
                <a:solidFill>
                  <a:srgbClr val="FF0000"/>
                </a:solidFill>
              </a:rPr>
              <a:t>%30,</a:t>
            </a:r>
            <a:endParaRPr lang="tr-TR" b="1" dirty="0">
              <a:solidFill>
                <a:srgbClr val="FF0000"/>
              </a:solidFill>
            </a:endParaRPr>
          </a:p>
          <a:p>
            <a:pPr eaLnBrk="1" fontAlgn="auto" hangingPunct="1">
              <a:spcAft>
                <a:spcPts val="0"/>
              </a:spcAft>
              <a:defRPr/>
            </a:pPr>
            <a:r>
              <a:rPr lang="tr-TR" dirty="0"/>
              <a:t>2018 yılı için .......................... </a:t>
            </a:r>
            <a:r>
              <a:rPr lang="tr-TR" sz="4000" b="1" dirty="0">
                <a:solidFill>
                  <a:srgbClr val="FF0000"/>
                </a:solidFill>
              </a:rPr>
              <a:t>%22</a:t>
            </a:r>
            <a:r>
              <a:rPr lang="tr-TR" dirty="0"/>
              <a:t>,</a:t>
            </a:r>
          </a:p>
          <a:p>
            <a:pPr eaLnBrk="1" fontAlgn="auto" hangingPunct="1">
              <a:spcAft>
                <a:spcPts val="0"/>
              </a:spcAft>
              <a:defRPr/>
            </a:pPr>
            <a:r>
              <a:rPr lang="tr-TR" dirty="0"/>
              <a:t>2019 yılı için .......................... </a:t>
            </a:r>
            <a:r>
              <a:rPr lang="tr-TR" sz="4000" b="1" dirty="0">
                <a:solidFill>
                  <a:srgbClr val="FF0000"/>
                </a:solidFill>
              </a:rPr>
              <a:t>%20,</a:t>
            </a:r>
            <a:endParaRPr lang="tr-TR" b="1" dirty="0">
              <a:solidFill>
                <a:srgbClr val="FF0000"/>
              </a:solidFill>
            </a:endParaRPr>
          </a:p>
          <a:p>
            <a:pPr eaLnBrk="1" fontAlgn="auto" hangingPunct="1">
              <a:spcAft>
                <a:spcPts val="0"/>
              </a:spcAft>
              <a:defRPr/>
            </a:pPr>
            <a:r>
              <a:rPr lang="tr-TR" dirty="0"/>
              <a:t>2020 yılı için .......................... </a:t>
            </a:r>
            <a:r>
              <a:rPr lang="tr-TR" sz="4000" b="1" dirty="0">
                <a:solidFill>
                  <a:srgbClr val="FF0000"/>
                </a:solidFill>
              </a:rPr>
              <a:t>%15,</a:t>
            </a:r>
            <a:endParaRPr lang="tr-TR" b="1" dirty="0">
              <a:solidFill>
                <a:srgbClr val="FF0000"/>
              </a:solidFill>
            </a:endParaRPr>
          </a:p>
          <a:p>
            <a:pPr eaLnBrk="1" fontAlgn="auto" hangingPunct="1">
              <a:spcAft>
                <a:spcPts val="0"/>
              </a:spcAft>
              <a:buFont typeface="Arial" panose="020B0604020202020204" pitchFamily="34" charset="0"/>
              <a:buNone/>
              <a:defRPr/>
            </a:pPr>
            <a:r>
              <a:rPr lang="tr-TR" dirty="0"/>
              <a:t> </a:t>
            </a:r>
          </a:p>
          <a:p>
            <a:pPr eaLnBrk="1" fontAlgn="auto" hangingPunct="1">
              <a:spcAft>
                <a:spcPts val="0"/>
              </a:spcAft>
              <a:buFont typeface="Arial" panose="020B0604020202020204" pitchFamily="34" charset="0"/>
              <a:buNone/>
              <a:defRPr/>
            </a:pPr>
            <a:r>
              <a:rPr lang="tr-TR" dirty="0"/>
              <a:t>	oranlarında artırılması gerekmektedir. </a:t>
            </a:r>
          </a:p>
          <a:p>
            <a:pPr eaLnBrk="1" fontAlgn="auto" hangingPunct="1">
              <a:spcAft>
                <a:spcPts val="0"/>
              </a:spcAft>
              <a:buFont typeface="Arial" panose="020B0604020202020204" pitchFamily="34" charset="0"/>
              <a:buNone/>
              <a:defRPr/>
            </a:pPr>
            <a:endParaRPr lang="tr-TR" dirty="0"/>
          </a:p>
          <a:p>
            <a:pPr marL="0" indent="0" eaLnBrk="1" fontAlgn="auto" hangingPunct="1">
              <a:spcAft>
                <a:spcPts val="0"/>
              </a:spcAft>
              <a:buFont typeface="Arial" panose="020B0604020202020204" pitchFamily="34" charset="0"/>
              <a:buNone/>
              <a:defRPr/>
            </a:pPr>
            <a:r>
              <a:rPr lang="tr-TR" b="1" dirty="0">
                <a:solidFill>
                  <a:srgbClr val="0070C0"/>
                </a:solidFill>
              </a:rPr>
              <a:t>Arttırılan matrahlar üzerinden %20 (veya indirimli orandan yararlanabilecekler için %15) oranında gelir vergisi ödenmesi gerekmektedir.</a:t>
            </a:r>
          </a:p>
          <a:p>
            <a:pPr eaLnBrk="1" fontAlgn="auto" hangingPunct="1">
              <a:spcAft>
                <a:spcPts val="0"/>
              </a:spcAft>
              <a:defRPr/>
            </a:pPr>
            <a:endParaRPr lang="tr-TR" b="1" dirty="0">
              <a:solidFill>
                <a:schemeClr val="accent1">
                  <a:lumMod val="75000"/>
                </a:schemeClr>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Başlık">
            <a:extLst>
              <a:ext uri="{FF2B5EF4-FFF2-40B4-BE49-F238E27FC236}">
                <a16:creationId xmlns:a16="http://schemas.microsoft.com/office/drawing/2014/main" id="{2C8E459A-B96D-418F-85A8-7DDE706C621E}"/>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E5DEDBDB-0680-4BE8-A0A4-06B6E8337207}"/>
              </a:ext>
            </a:extLst>
          </p:cNvPr>
          <p:cNvSpPr>
            <a:spLocks noGrp="1"/>
          </p:cNvSpPr>
          <p:nvPr>
            <p:ph idx="1"/>
          </p:nvPr>
        </p:nvSpPr>
        <p:spPr>
          <a:xfrm>
            <a:off x="395288" y="549275"/>
            <a:ext cx="8229600" cy="5340350"/>
          </a:xfrm>
        </p:spPr>
        <p:txBody>
          <a:bodyPr rtlCol="0">
            <a:normAutofit/>
          </a:bodyPr>
          <a:lstStyle/>
          <a:p>
            <a:pPr eaLnBrk="1" fontAlgn="auto" hangingPunct="1">
              <a:spcAft>
                <a:spcPts val="0"/>
              </a:spcAft>
              <a:buFont typeface="Arial" panose="020B0604020202020204" pitchFamily="34" charset="0"/>
              <a:buNone/>
              <a:defRPr/>
            </a:pPr>
            <a:r>
              <a:rPr lang="tr-TR" sz="4000" b="1" dirty="0">
                <a:solidFill>
                  <a:schemeClr val="accent1">
                    <a:lumMod val="75000"/>
                  </a:schemeClr>
                </a:solidFill>
                <a:effectLst>
                  <a:outerShdw blurRad="38100" dist="38100" dir="2700000" algn="tl">
                    <a:srgbClr val="000000">
                      <a:alpha val="43137"/>
                    </a:srgbClr>
                  </a:outerShdw>
                </a:effectLst>
              </a:rPr>
              <a:t>	Gelir Vergisinde Matrah Artırımı - II</a:t>
            </a:r>
          </a:p>
          <a:p>
            <a:pPr eaLnBrk="1" fontAlgn="auto" hangingPunct="1">
              <a:spcAft>
                <a:spcPts val="0"/>
              </a:spcAft>
              <a:buFont typeface="Arial" panose="020B0604020202020204" pitchFamily="34" charset="0"/>
              <a:buNone/>
              <a:defRPr/>
            </a:pPr>
            <a:r>
              <a:rPr lang="tr-TR" sz="2000" dirty="0"/>
              <a:t> 	</a:t>
            </a:r>
            <a:r>
              <a:rPr lang="tr-TR" sz="1800" dirty="0"/>
              <a:t>İlgili yıllarda zarar beyan edilmiş olması veya indirim ve istisnalar nedeniyle matrah oluşmaması ya da hiç beyanname verilmemiş olması halinde anılan yıllara ilişkin olarak artırılan matrahların asgari tutarları aşağıdaki gibi olmalıdır.</a:t>
            </a:r>
            <a:endParaRPr lang="tr-TR" sz="2000" b="1" dirty="0">
              <a:solidFill>
                <a:schemeClr val="accent1">
                  <a:lumMod val="75000"/>
                </a:schemeClr>
              </a:solidFill>
            </a:endParaRPr>
          </a:p>
        </p:txBody>
      </p:sp>
      <p:graphicFrame>
        <p:nvGraphicFramePr>
          <p:cNvPr id="4" name="3 Tablo">
            <a:extLst>
              <a:ext uri="{FF2B5EF4-FFF2-40B4-BE49-F238E27FC236}">
                <a16:creationId xmlns:a16="http://schemas.microsoft.com/office/drawing/2014/main" id="{58C48F3C-5257-459E-BE7C-AF99317D2B08}"/>
              </a:ext>
            </a:extLst>
          </p:cNvPr>
          <p:cNvGraphicFramePr>
            <a:graphicFrameLocks noGrp="1"/>
          </p:cNvGraphicFramePr>
          <p:nvPr>
            <p:extLst>
              <p:ext uri="{D42A27DB-BD31-4B8C-83A1-F6EECF244321}">
                <p14:modId xmlns:p14="http://schemas.microsoft.com/office/powerpoint/2010/main" val="4252516763"/>
              </p:ext>
            </p:extLst>
          </p:nvPr>
        </p:nvGraphicFramePr>
        <p:xfrm>
          <a:off x="611188" y="2276475"/>
          <a:ext cx="8001000" cy="4395787"/>
        </p:xfrm>
        <a:graphic>
          <a:graphicData uri="http://schemas.openxmlformats.org/drawingml/2006/table">
            <a:tbl>
              <a:tblPr firstRow="1" bandRow="1">
                <a:tableStyleId>{93296810-A885-4BE3-A3E7-6D5BEEA58F35}</a:tableStyleId>
              </a:tblPr>
              <a:tblGrid>
                <a:gridCol w="1333500">
                  <a:extLst>
                    <a:ext uri="{9D8B030D-6E8A-4147-A177-3AD203B41FA5}">
                      <a16:colId xmlns:a16="http://schemas.microsoft.com/office/drawing/2014/main" val="20000"/>
                    </a:ext>
                  </a:extLst>
                </a:gridCol>
                <a:gridCol w="1333500">
                  <a:extLst>
                    <a:ext uri="{9D8B030D-6E8A-4147-A177-3AD203B41FA5}">
                      <a16:colId xmlns:a16="http://schemas.microsoft.com/office/drawing/2014/main" val="20001"/>
                    </a:ext>
                  </a:extLst>
                </a:gridCol>
                <a:gridCol w="1333500">
                  <a:extLst>
                    <a:ext uri="{9D8B030D-6E8A-4147-A177-3AD203B41FA5}">
                      <a16:colId xmlns:a16="http://schemas.microsoft.com/office/drawing/2014/main" val="20002"/>
                    </a:ext>
                  </a:extLst>
                </a:gridCol>
                <a:gridCol w="1333500">
                  <a:extLst>
                    <a:ext uri="{9D8B030D-6E8A-4147-A177-3AD203B41FA5}">
                      <a16:colId xmlns:a16="http://schemas.microsoft.com/office/drawing/2014/main" val="20003"/>
                    </a:ext>
                  </a:extLst>
                </a:gridCol>
                <a:gridCol w="1333500">
                  <a:extLst>
                    <a:ext uri="{9D8B030D-6E8A-4147-A177-3AD203B41FA5}">
                      <a16:colId xmlns:a16="http://schemas.microsoft.com/office/drawing/2014/main" val="20004"/>
                    </a:ext>
                  </a:extLst>
                </a:gridCol>
                <a:gridCol w="1333500">
                  <a:extLst>
                    <a:ext uri="{9D8B030D-6E8A-4147-A177-3AD203B41FA5}">
                      <a16:colId xmlns:a16="http://schemas.microsoft.com/office/drawing/2014/main" val="20005"/>
                    </a:ext>
                  </a:extLst>
                </a:gridCol>
              </a:tblGrid>
              <a:tr h="579358">
                <a:tc rowSpan="2">
                  <a:txBody>
                    <a:bodyPr/>
                    <a:lstStyle/>
                    <a:p>
                      <a:pPr algn="ctr"/>
                      <a:r>
                        <a:rPr lang="tr-TR" sz="6000" b="1" dirty="0"/>
                        <a:t>YIL</a:t>
                      </a:r>
                    </a:p>
                  </a:txBody>
                  <a:tcPr marL="91439" marR="91439" marT="45739" marB="45739" anchor="ctr"/>
                </a:tc>
                <a:tc gridSpan="5">
                  <a:txBody>
                    <a:bodyPr/>
                    <a:lstStyle/>
                    <a:p>
                      <a:pPr algn="ctr"/>
                      <a:r>
                        <a:rPr lang="tr-TR" sz="3200" dirty="0"/>
                        <a:t>ASGARİ MATRAH TUTARLARI (TL)</a:t>
                      </a:r>
                    </a:p>
                  </a:txBody>
                  <a:tcPr marL="91439" marR="91439" marT="45739" marB="45739" anchor="ct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a16="http://schemas.microsoft.com/office/drawing/2014/main" val="10000"/>
                  </a:ext>
                </a:extLst>
              </a:tr>
              <a:tr h="1067239">
                <a:tc vMerge="1">
                  <a:txBody>
                    <a:bodyPr/>
                    <a:lstStyle/>
                    <a:p>
                      <a:endParaRPr lang="tr-TR" dirty="0"/>
                    </a:p>
                  </a:txBody>
                  <a:tcPr/>
                </a:tc>
                <a:tc>
                  <a:txBody>
                    <a:bodyPr/>
                    <a:lstStyle/>
                    <a:p>
                      <a:pPr algn="ctr"/>
                      <a:r>
                        <a:rPr lang="tr-TR" sz="1600" b="1" dirty="0">
                          <a:solidFill>
                            <a:schemeClr val="bg1"/>
                          </a:solidFill>
                        </a:rPr>
                        <a:t>Bilanço Esası &amp; Serbest Meslek Erbabı</a:t>
                      </a:r>
                    </a:p>
                  </a:txBody>
                  <a:tcPr marL="91439" marR="91439" marT="45739" marB="45739" anchor="ctr">
                    <a:solidFill>
                      <a:schemeClr val="accent6">
                        <a:lumMod val="75000"/>
                      </a:schemeClr>
                    </a:solidFill>
                  </a:tcPr>
                </a:tc>
                <a:tc>
                  <a:txBody>
                    <a:bodyPr/>
                    <a:lstStyle/>
                    <a:p>
                      <a:pPr algn="ctr"/>
                      <a:r>
                        <a:rPr lang="tr-TR" sz="1800" b="1" dirty="0">
                          <a:solidFill>
                            <a:schemeClr val="bg1"/>
                          </a:solidFill>
                        </a:rPr>
                        <a:t>İşletme Hesabı Esası</a:t>
                      </a:r>
                    </a:p>
                  </a:txBody>
                  <a:tcPr marL="91439" marR="91439" marT="45739" marB="45739" anchor="ctr">
                    <a:solidFill>
                      <a:schemeClr val="accent6">
                        <a:lumMod val="75000"/>
                      </a:schemeClr>
                    </a:solidFill>
                  </a:tcPr>
                </a:tc>
                <a:tc>
                  <a:txBody>
                    <a:bodyPr/>
                    <a:lstStyle/>
                    <a:p>
                      <a:pPr algn="ctr"/>
                      <a:r>
                        <a:rPr lang="tr-TR" sz="1800" b="1" dirty="0">
                          <a:solidFill>
                            <a:schemeClr val="bg1"/>
                          </a:solidFill>
                        </a:rPr>
                        <a:t>Basit Usul</a:t>
                      </a:r>
                    </a:p>
                  </a:txBody>
                  <a:tcPr marL="91439" marR="91439" marT="45739" marB="45739" anchor="ctr">
                    <a:solidFill>
                      <a:schemeClr val="accent6">
                        <a:lumMod val="75000"/>
                      </a:schemeClr>
                    </a:solidFill>
                  </a:tcPr>
                </a:tc>
                <a:tc>
                  <a:txBody>
                    <a:bodyPr/>
                    <a:lstStyle/>
                    <a:p>
                      <a:pPr algn="ctr"/>
                      <a:r>
                        <a:rPr lang="tr-TR" sz="1800" b="1" dirty="0">
                          <a:solidFill>
                            <a:schemeClr val="bg1"/>
                          </a:solidFill>
                        </a:rPr>
                        <a:t>GMSİ</a:t>
                      </a:r>
                    </a:p>
                  </a:txBody>
                  <a:tcPr marL="91439" marR="91439" marT="45739" marB="45739" anchor="ctr">
                    <a:solidFill>
                      <a:schemeClr val="accent6">
                        <a:lumMod val="75000"/>
                      </a:schemeClr>
                    </a:solidFill>
                  </a:tcPr>
                </a:tc>
                <a:tc>
                  <a:txBody>
                    <a:bodyPr/>
                    <a:lstStyle/>
                    <a:p>
                      <a:pPr algn="ctr"/>
                      <a:r>
                        <a:rPr lang="tr-TR" sz="1800" b="1" dirty="0">
                          <a:solidFill>
                            <a:schemeClr val="bg1"/>
                          </a:solidFill>
                        </a:rPr>
                        <a:t>Diğer Kazanç Unsurları</a:t>
                      </a:r>
                    </a:p>
                  </a:txBody>
                  <a:tcPr marL="91439" marR="91439" marT="45739" marB="45739" anchor="ctr">
                    <a:solidFill>
                      <a:schemeClr val="accent6">
                        <a:lumMod val="75000"/>
                      </a:schemeClr>
                    </a:solidFill>
                  </a:tcPr>
                </a:tc>
                <a:extLst>
                  <a:ext uri="{0D108BD9-81ED-4DB2-BD59-A6C34878D82A}">
                    <a16:rowId xmlns:a16="http://schemas.microsoft.com/office/drawing/2014/main" val="10001"/>
                  </a:ext>
                </a:extLst>
              </a:tr>
              <a:tr h="549838">
                <a:tc>
                  <a:txBody>
                    <a:bodyPr/>
                    <a:lstStyle/>
                    <a:p>
                      <a:pPr algn="ctr"/>
                      <a:r>
                        <a:rPr lang="tr-TR" sz="2800" b="1" dirty="0">
                          <a:solidFill>
                            <a:schemeClr val="accent1">
                              <a:lumMod val="75000"/>
                            </a:schemeClr>
                          </a:solidFill>
                        </a:rPr>
                        <a:t>2016</a:t>
                      </a:r>
                    </a:p>
                  </a:txBody>
                  <a:tcPr marL="91439" marR="91439" marT="45739" marB="45739"/>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47.000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31.900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4.700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9.400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31.900</a:t>
                      </a:r>
                    </a:p>
                  </a:txBody>
                  <a:tcPr marL="91439" marR="91439" marT="45739" marB="45739" anchor="ctr" horzOverflow="overflow"/>
                </a:tc>
                <a:extLst>
                  <a:ext uri="{0D108BD9-81ED-4DB2-BD59-A6C34878D82A}">
                    <a16:rowId xmlns:a16="http://schemas.microsoft.com/office/drawing/2014/main" val="10002"/>
                  </a:ext>
                </a:extLst>
              </a:tr>
              <a:tr h="549838">
                <a:tc>
                  <a:txBody>
                    <a:bodyPr/>
                    <a:lstStyle/>
                    <a:p>
                      <a:pPr algn="ctr"/>
                      <a:r>
                        <a:rPr lang="tr-TR" sz="2800" b="1" dirty="0">
                          <a:solidFill>
                            <a:schemeClr val="accent1">
                              <a:lumMod val="75000"/>
                            </a:schemeClr>
                          </a:solidFill>
                        </a:rPr>
                        <a:t>2017</a:t>
                      </a:r>
                    </a:p>
                  </a:txBody>
                  <a:tcPr marL="91439" marR="91439" marT="45739" marB="45739"/>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49.800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33.200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4.980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9.960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33.200</a:t>
                      </a:r>
                    </a:p>
                  </a:txBody>
                  <a:tcPr marL="91439" marR="91439" marT="45739" marB="45739" anchor="ctr" horzOverflow="overflow"/>
                </a:tc>
                <a:extLst>
                  <a:ext uri="{0D108BD9-81ED-4DB2-BD59-A6C34878D82A}">
                    <a16:rowId xmlns:a16="http://schemas.microsoft.com/office/drawing/2014/main" val="10003"/>
                  </a:ext>
                </a:extLst>
              </a:tr>
              <a:tr h="549838">
                <a:tc>
                  <a:txBody>
                    <a:bodyPr/>
                    <a:lstStyle/>
                    <a:p>
                      <a:pPr algn="ctr"/>
                      <a:r>
                        <a:rPr lang="tr-TR" sz="2800" b="1" dirty="0">
                          <a:solidFill>
                            <a:schemeClr val="accent1">
                              <a:lumMod val="75000"/>
                            </a:schemeClr>
                          </a:solidFill>
                        </a:rPr>
                        <a:t>2018</a:t>
                      </a:r>
                    </a:p>
                  </a:txBody>
                  <a:tcPr marL="91439" marR="91439" marT="45739" marB="45739"/>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52.900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35.250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5.290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10.580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35.250</a:t>
                      </a:r>
                    </a:p>
                  </a:txBody>
                  <a:tcPr marL="91439" marR="91439" marT="45739" marB="45739" anchor="ctr" horzOverflow="overflow"/>
                </a:tc>
                <a:extLst>
                  <a:ext uri="{0D108BD9-81ED-4DB2-BD59-A6C34878D82A}">
                    <a16:rowId xmlns:a16="http://schemas.microsoft.com/office/drawing/2014/main" val="10004"/>
                  </a:ext>
                </a:extLst>
              </a:tr>
              <a:tr h="549838">
                <a:tc>
                  <a:txBody>
                    <a:bodyPr/>
                    <a:lstStyle/>
                    <a:p>
                      <a:pPr algn="ctr"/>
                      <a:r>
                        <a:rPr lang="tr-TR" sz="2800" b="1" dirty="0">
                          <a:solidFill>
                            <a:schemeClr val="accent1">
                              <a:lumMod val="75000"/>
                            </a:schemeClr>
                          </a:solidFill>
                        </a:rPr>
                        <a:t>2019</a:t>
                      </a:r>
                    </a:p>
                  </a:txBody>
                  <a:tcPr marL="91439" marR="91439" marT="45739" marB="45739"/>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56.200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37.500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5.620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11.240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37.500</a:t>
                      </a:r>
                    </a:p>
                  </a:txBody>
                  <a:tcPr marL="91439" marR="91439" marT="45739" marB="45739" anchor="ctr" horzOverflow="overflow"/>
                </a:tc>
                <a:extLst>
                  <a:ext uri="{0D108BD9-81ED-4DB2-BD59-A6C34878D82A}">
                    <a16:rowId xmlns:a16="http://schemas.microsoft.com/office/drawing/2014/main" val="10005"/>
                  </a:ext>
                </a:extLst>
              </a:tr>
              <a:tr h="549838">
                <a:tc>
                  <a:txBody>
                    <a:bodyPr/>
                    <a:lstStyle/>
                    <a:p>
                      <a:pPr algn="ctr"/>
                      <a:r>
                        <a:rPr lang="tr-TR" sz="2800" b="1" dirty="0">
                          <a:solidFill>
                            <a:schemeClr val="accent1">
                              <a:lumMod val="75000"/>
                            </a:schemeClr>
                          </a:solidFill>
                        </a:rPr>
                        <a:t>2020</a:t>
                      </a:r>
                    </a:p>
                  </a:txBody>
                  <a:tcPr marL="91439" marR="91439" marT="45739" marB="45739"/>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63.700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42.500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6.370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12.470</a:t>
                      </a:r>
                    </a:p>
                  </a:txBody>
                  <a:tcPr marL="91439" marR="91439" marT="45739" marB="45739"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lang="tr-TR" sz="2400" b="1" kern="1200" dirty="0">
                          <a:solidFill>
                            <a:schemeClr val="tx1"/>
                          </a:solidFill>
                          <a:latin typeface="+mn-lt"/>
                          <a:ea typeface="+mn-ea"/>
                          <a:cs typeface="+mn-cs"/>
                        </a:rPr>
                        <a:t>42.500</a:t>
                      </a:r>
                    </a:p>
                  </a:txBody>
                  <a:tcPr marL="91439" marR="91439" marT="45739" marB="45739" anchor="ctr" horzOverflow="overflow"/>
                </a:tc>
                <a:extLst>
                  <a:ext uri="{0D108BD9-81ED-4DB2-BD59-A6C34878D82A}">
                    <a16:rowId xmlns:a16="http://schemas.microsoft.com/office/drawing/2014/main" val="10006"/>
                  </a:ext>
                </a:extLst>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Başlık">
            <a:extLst>
              <a:ext uri="{FF2B5EF4-FFF2-40B4-BE49-F238E27FC236}">
                <a16:creationId xmlns:a16="http://schemas.microsoft.com/office/drawing/2014/main" id="{81093B86-6186-4B0A-904B-DC0EF4D08F26}"/>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142B4B0E-B407-4953-A8B8-45C6F484D387}"/>
              </a:ext>
            </a:extLst>
          </p:cNvPr>
          <p:cNvSpPr>
            <a:spLocks noGrp="1"/>
          </p:cNvSpPr>
          <p:nvPr>
            <p:ph idx="1"/>
          </p:nvPr>
        </p:nvSpPr>
        <p:spPr>
          <a:xfrm>
            <a:off x="357188" y="785813"/>
            <a:ext cx="8572500" cy="5340350"/>
          </a:xfrm>
        </p:spPr>
        <p:txBody>
          <a:bodyPr rtlCol="0">
            <a:normAutofit fontScale="70000" lnSpcReduction="20000"/>
          </a:bodyPr>
          <a:lstStyle/>
          <a:p>
            <a:pPr eaLnBrk="1" fontAlgn="auto" hangingPunct="1">
              <a:spcAft>
                <a:spcPts val="0"/>
              </a:spcAft>
              <a:buFont typeface="Arial" panose="020B0604020202020204" pitchFamily="34" charset="0"/>
              <a:buNone/>
              <a:defRPr/>
            </a:pPr>
            <a:r>
              <a:rPr lang="tr-TR" sz="5700" b="1" dirty="0">
                <a:solidFill>
                  <a:schemeClr val="accent1">
                    <a:lumMod val="75000"/>
                  </a:schemeClr>
                </a:solidFill>
                <a:effectLst>
                  <a:outerShdw blurRad="38100" dist="38100" dir="2700000" algn="tl">
                    <a:srgbClr val="000000">
                      <a:alpha val="43137"/>
                    </a:srgbClr>
                  </a:outerShdw>
                </a:effectLst>
              </a:rPr>
              <a:t>	Kurumlar Vergisinde Matrah Artırımı</a:t>
            </a:r>
          </a:p>
          <a:p>
            <a:pPr eaLnBrk="1" fontAlgn="auto" hangingPunct="1">
              <a:spcAft>
                <a:spcPts val="0"/>
              </a:spcAft>
              <a:buFont typeface="Arial" panose="020B0604020202020204" pitchFamily="34" charset="0"/>
              <a:buNone/>
              <a:defRPr/>
            </a:pPr>
            <a:r>
              <a:rPr lang="tr-TR" dirty="0"/>
              <a:t> 	</a:t>
            </a:r>
          </a:p>
          <a:p>
            <a:pPr eaLnBrk="1" fontAlgn="auto" hangingPunct="1">
              <a:spcAft>
                <a:spcPts val="0"/>
              </a:spcAft>
              <a:buFont typeface="Arial" panose="020B0604020202020204" pitchFamily="34" charset="0"/>
              <a:buNone/>
              <a:defRPr/>
            </a:pPr>
            <a:r>
              <a:rPr lang="tr-TR" dirty="0"/>
              <a:t>	Yıllık kurumlar vergisi beyannamelerinde vergiye tabi gelir (matrah) beyan eden kurumlar vergisi mükelleflerinin bu yıllara ilişkin vergi matrahlarının asgari;</a:t>
            </a:r>
          </a:p>
          <a:p>
            <a:pPr eaLnBrk="1" fontAlgn="auto" hangingPunct="1">
              <a:spcAft>
                <a:spcPts val="0"/>
              </a:spcAft>
              <a:buFont typeface="Arial" panose="020B0604020202020204" pitchFamily="34" charset="0"/>
              <a:buNone/>
              <a:defRPr/>
            </a:pPr>
            <a:r>
              <a:rPr lang="tr-TR" dirty="0"/>
              <a:t> </a:t>
            </a:r>
          </a:p>
          <a:p>
            <a:pPr eaLnBrk="1" fontAlgn="auto" hangingPunct="1">
              <a:spcAft>
                <a:spcPts val="0"/>
              </a:spcAft>
              <a:defRPr/>
            </a:pPr>
            <a:r>
              <a:rPr lang="tr-TR" dirty="0"/>
              <a:t>2016 yılı için .......................... </a:t>
            </a:r>
            <a:r>
              <a:rPr lang="tr-TR" sz="4000" b="1" dirty="0">
                <a:solidFill>
                  <a:srgbClr val="FF0000"/>
                </a:solidFill>
              </a:rPr>
              <a:t>% 35,</a:t>
            </a:r>
            <a:endParaRPr lang="tr-TR" b="1" dirty="0">
              <a:solidFill>
                <a:srgbClr val="FF0000"/>
              </a:solidFill>
            </a:endParaRPr>
          </a:p>
          <a:p>
            <a:pPr eaLnBrk="1" fontAlgn="auto" hangingPunct="1">
              <a:spcAft>
                <a:spcPts val="0"/>
              </a:spcAft>
              <a:defRPr/>
            </a:pPr>
            <a:r>
              <a:rPr lang="tr-TR" dirty="0"/>
              <a:t>2017 yılı için .......................... </a:t>
            </a:r>
            <a:r>
              <a:rPr lang="tr-TR" sz="4000" b="1" dirty="0">
                <a:solidFill>
                  <a:srgbClr val="FF0000"/>
                </a:solidFill>
              </a:rPr>
              <a:t>% 30,</a:t>
            </a:r>
            <a:endParaRPr lang="tr-TR" b="1" dirty="0">
              <a:solidFill>
                <a:srgbClr val="FF0000"/>
              </a:solidFill>
            </a:endParaRPr>
          </a:p>
          <a:p>
            <a:pPr eaLnBrk="1" fontAlgn="auto" hangingPunct="1">
              <a:spcAft>
                <a:spcPts val="0"/>
              </a:spcAft>
              <a:defRPr/>
            </a:pPr>
            <a:r>
              <a:rPr lang="tr-TR" dirty="0"/>
              <a:t>2018 yılı için .......................... </a:t>
            </a:r>
            <a:r>
              <a:rPr lang="tr-TR" sz="4000" b="1" dirty="0">
                <a:solidFill>
                  <a:srgbClr val="FF0000"/>
                </a:solidFill>
              </a:rPr>
              <a:t>% 25</a:t>
            </a:r>
            <a:r>
              <a:rPr lang="tr-TR" dirty="0"/>
              <a:t>,</a:t>
            </a:r>
          </a:p>
          <a:p>
            <a:pPr eaLnBrk="1" fontAlgn="auto" hangingPunct="1">
              <a:spcAft>
                <a:spcPts val="0"/>
              </a:spcAft>
              <a:defRPr/>
            </a:pPr>
            <a:r>
              <a:rPr lang="tr-TR" dirty="0"/>
              <a:t>2019 yılı için .......................... </a:t>
            </a:r>
            <a:r>
              <a:rPr lang="tr-TR" sz="4000" b="1" dirty="0">
                <a:solidFill>
                  <a:srgbClr val="FF0000"/>
                </a:solidFill>
              </a:rPr>
              <a:t>% 20,</a:t>
            </a:r>
            <a:endParaRPr lang="tr-TR" b="1" dirty="0">
              <a:solidFill>
                <a:srgbClr val="FF0000"/>
              </a:solidFill>
            </a:endParaRPr>
          </a:p>
          <a:p>
            <a:pPr eaLnBrk="1" fontAlgn="auto" hangingPunct="1">
              <a:spcAft>
                <a:spcPts val="0"/>
              </a:spcAft>
              <a:defRPr/>
            </a:pPr>
            <a:r>
              <a:rPr lang="tr-TR" dirty="0"/>
              <a:t>2020 yılı için .......................... </a:t>
            </a:r>
            <a:r>
              <a:rPr lang="tr-TR" sz="4000" b="1" dirty="0">
                <a:solidFill>
                  <a:srgbClr val="FF0000"/>
                </a:solidFill>
              </a:rPr>
              <a:t>% 15,</a:t>
            </a:r>
            <a:endParaRPr lang="tr-TR" b="1" dirty="0">
              <a:solidFill>
                <a:srgbClr val="FF0000"/>
              </a:solidFill>
            </a:endParaRPr>
          </a:p>
          <a:p>
            <a:pPr eaLnBrk="1" fontAlgn="auto" hangingPunct="1">
              <a:spcAft>
                <a:spcPts val="0"/>
              </a:spcAft>
              <a:buFont typeface="Arial" panose="020B0604020202020204" pitchFamily="34" charset="0"/>
              <a:buNone/>
              <a:defRPr/>
            </a:pPr>
            <a:r>
              <a:rPr lang="tr-TR" dirty="0"/>
              <a:t> </a:t>
            </a:r>
          </a:p>
          <a:p>
            <a:pPr eaLnBrk="1" fontAlgn="auto" hangingPunct="1">
              <a:spcAft>
                <a:spcPts val="0"/>
              </a:spcAft>
              <a:buFont typeface="Arial" panose="020B0604020202020204" pitchFamily="34" charset="0"/>
              <a:buNone/>
              <a:defRPr/>
            </a:pPr>
            <a:r>
              <a:rPr lang="tr-TR" dirty="0"/>
              <a:t>	oranlarında artırılması gerekmektedir. </a:t>
            </a:r>
          </a:p>
          <a:p>
            <a:pPr eaLnBrk="1" fontAlgn="auto" hangingPunct="1">
              <a:spcAft>
                <a:spcPts val="0"/>
              </a:spcAft>
              <a:defRPr/>
            </a:pPr>
            <a:endParaRPr lang="tr-TR" b="1" dirty="0">
              <a:solidFill>
                <a:schemeClr val="accent1">
                  <a:lumMod val="75000"/>
                </a:schemeClr>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Başlık">
            <a:extLst>
              <a:ext uri="{FF2B5EF4-FFF2-40B4-BE49-F238E27FC236}">
                <a16:creationId xmlns:a16="http://schemas.microsoft.com/office/drawing/2014/main" id="{5C194494-6C49-4D92-85E7-C4E5D6999D34}"/>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FCDE29B3-6DA2-43C9-B272-B452685D6B11}"/>
              </a:ext>
            </a:extLst>
          </p:cNvPr>
          <p:cNvSpPr>
            <a:spLocks noGrp="1"/>
          </p:cNvSpPr>
          <p:nvPr>
            <p:ph idx="1"/>
          </p:nvPr>
        </p:nvSpPr>
        <p:spPr>
          <a:xfrm>
            <a:off x="285750" y="785813"/>
            <a:ext cx="8643938" cy="5340350"/>
          </a:xfrm>
        </p:spPr>
        <p:txBody>
          <a:bodyPr rtlCol="0">
            <a:normAutofit/>
          </a:bodyPr>
          <a:lstStyle/>
          <a:p>
            <a:pPr eaLnBrk="1" fontAlgn="auto" hangingPunct="1">
              <a:spcAft>
                <a:spcPts val="0"/>
              </a:spcAft>
              <a:buFont typeface="Arial" panose="020B0604020202020204" pitchFamily="34" charset="0"/>
              <a:buNone/>
              <a:defRPr/>
            </a:pPr>
            <a:r>
              <a:rPr lang="tr-TR" sz="3600" b="1" dirty="0">
                <a:solidFill>
                  <a:schemeClr val="accent1">
                    <a:lumMod val="75000"/>
                  </a:schemeClr>
                </a:solidFill>
                <a:effectLst>
                  <a:outerShdw blurRad="38100" dist="38100" dir="2700000" algn="tl">
                    <a:srgbClr val="000000">
                      <a:alpha val="43137"/>
                    </a:srgbClr>
                  </a:outerShdw>
                </a:effectLst>
              </a:rPr>
              <a:t>	Kurumlar Vergisinde Matrah Artırımı - II</a:t>
            </a:r>
          </a:p>
          <a:p>
            <a:pPr eaLnBrk="1" fontAlgn="auto" hangingPunct="1">
              <a:spcAft>
                <a:spcPts val="0"/>
              </a:spcAft>
              <a:buFont typeface="Arial" panose="020B0604020202020204" pitchFamily="34" charset="0"/>
              <a:buNone/>
              <a:defRPr/>
            </a:pPr>
            <a:r>
              <a:rPr lang="tr-TR" sz="2000" dirty="0"/>
              <a:t> 	</a:t>
            </a:r>
            <a:r>
              <a:rPr lang="tr-TR" sz="1800" dirty="0"/>
              <a:t>İlgili yıllarda zarar beyan edilmiş olması veya indirim ve istisnalar nedeniyle matrah oluşmaması ya da hiç beyanname verilmemiş olması halinde anılan yıllara ilişkin olarak artırılan matrahların asgari tutarları aşağıdaki gibi olmalıdır.</a:t>
            </a:r>
            <a:endParaRPr lang="tr-TR" sz="2000" b="1" dirty="0">
              <a:solidFill>
                <a:schemeClr val="accent1">
                  <a:lumMod val="75000"/>
                </a:schemeClr>
              </a:solidFill>
            </a:endParaRPr>
          </a:p>
        </p:txBody>
      </p:sp>
      <p:graphicFrame>
        <p:nvGraphicFramePr>
          <p:cNvPr id="4" name="3 Tablo">
            <a:extLst>
              <a:ext uri="{FF2B5EF4-FFF2-40B4-BE49-F238E27FC236}">
                <a16:creationId xmlns:a16="http://schemas.microsoft.com/office/drawing/2014/main" id="{BCABB0AD-C3B3-4827-AEC9-A13FCCB7A54C}"/>
              </a:ext>
            </a:extLst>
          </p:cNvPr>
          <p:cNvGraphicFramePr>
            <a:graphicFrameLocks noGrp="1"/>
          </p:cNvGraphicFramePr>
          <p:nvPr>
            <p:extLst>
              <p:ext uri="{D42A27DB-BD31-4B8C-83A1-F6EECF244321}">
                <p14:modId xmlns:p14="http://schemas.microsoft.com/office/powerpoint/2010/main" val="925954519"/>
              </p:ext>
            </p:extLst>
          </p:nvPr>
        </p:nvGraphicFramePr>
        <p:xfrm>
          <a:off x="1330325" y="2571750"/>
          <a:ext cx="6786563" cy="3840240"/>
        </p:xfrm>
        <a:graphic>
          <a:graphicData uri="http://schemas.openxmlformats.org/drawingml/2006/table">
            <a:tbl>
              <a:tblPr firstRow="1" bandRow="1">
                <a:tableStyleId>{93296810-A885-4BE3-A3E7-6D5BEEA58F35}</a:tableStyleId>
              </a:tblPr>
              <a:tblGrid>
                <a:gridCol w="3607595">
                  <a:extLst>
                    <a:ext uri="{9D8B030D-6E8A-4147-A177-3AD203B41FA5}">
                      <a16:colId xmlns:a16="http://schemas.microsoft.com/office/drawing/2014/main" val="20000"/>
                    </a:ext>
                  </a:extLst>
                </a:gridCol>
                <a:gridCol w="3178968">
                  <a:extLst>
                    <a:ext uri="{9D8B030D-6E8A-4147-A177-3AD203B41FA5}">
                      <a16:colId xmlns:a16="http://schemas.microsoft.com/office/drawing/2014/main" val="20001"/>
                    </a:ext>
                  </a:extLst>
                </a:gridCol>
              </a:tblGrid>
              <a:tr h="944820">
                <a:tc>
                  <a:txBody>
                    <a:bodyPr/>
                    <a:lstStyle/>
                    <a:p>
                      <a:pPr algn="ctr"/>
                      <a:r>
                        <a:rPr lang="tr-TR" sz="4400" b="1" dirty="0"/>
                        <a:t>DÖNEM</a:t>
                      </a:r>
                    </a:p>
                  </a:txBody>
                  <a:tcPr marL="91439" marR="91439" marT="45700" marB="45700" anchor="ctr"/>
                </a:tc>
                <a:tc>
                  <a:txBody>
                    <a:bodyPr/>
                    <a:lstStyle/>
                    <a:p>
                      <a:pPr algn="ctr"/>
                      <a:r>
                        <a:rPr lang="tr-TR" sz="2800" dirty="0"/>
                        <a:t>ASGARİ MATRAH TUTARLARI  (TL)</a:t>
                      </a:r>
                    </a:p>
                  </a:txBody>
                  <a:tcPr marL="91439" marR="91439" marT="45700" marB="45700" anchor="ctr"/>
                </a:tc>
                <a:extLst>
                  <a:ext uri="{0D108BD9-81ED-4DB2-BD59-A6C34878D82A}">
                    <a16:rowId xmlns:a16="http://schemas.microsoft.com/office/drawing/2014/main" val="10000"/>
                  </a:ext>
                </a:extLst>
              </a:tr>
              <a:tr h="579069">
                <a:tc>
                  <a:txBody>
                    <a:bodyPr/>
                    <a:lstStyle/>
                    <a:p>
                      <a:pPr algn="ctr"/>
                      <a:r>
                        <a:rPr lang="tr-TR" sz="3200" b="1" dirty="0">
                          <a:solidFill>
                            <a:schemeClr val="accent1">
                              <a:lumMod val="75000"/>
                            </a:schemeClr>
                          </a:solidFill>
                        </a:rPr>
                        <a:t>2016</a:t>
                      </a:r>
                    </a:p>
                  </a:txBody>
                  <a:tcPr marL="91439" marR="91439" marT="45700" marB="45700"/>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3200" b="1" i="0" u="none" strike="noStrike" cap="none" normalizeH="0" baseline="0" dirty="0">
                          <a:ln>
                            <a:noFill/>
                          </a:ln>
                          <a:solidFill>
                            <a:srgbClr val="FF0000"/>
                          </a:solidFill>
                          <a:effectLst/>
                          <a:latin typeface="+mj-lt"/>
                        </a:rPr>
                        <a:t>  94.000</a:t>
                      </a:r>
                    </a:p>
                  </a:txBody>
                  <a:tcPr marL="91439" marR="91439" marT="45700" marB="45700" anchor="ctr" horzOverflow="overflow"/>
                </a:tc>
                <a:extLst>
                  <a:ext uri="{0D108BD9-81ED-4DB2-BD59-A6C34878D82A}">
                    <a16:rowId xmlns:a16="http://schemas.microsoft.com/office/drawing/2014/main" val="10001"/>
                  </a:ext>
                </a:extLst>
              </a:tr>
              <a:tr h="579069">
                <a:tc>
                  <a:txBody>
                    <a:bodyPr/>
                    <a:lstStyle/>
                    <a:p>
                      <a:pPr algn="ctr"/>
                      <a:r>
                        <a:rPr lang="tr-TR" sz="3200" b="1" dirty="0">
                          <a:solidFill>
                            <a:schemeClr val="accent1">
                              <a:lumMod val="75000"/>
                            </a:schemeClr>
                          </a:solidFill>
                        </a:rPr>
                        <a:t>2017</a:t>
                      </a:r>
                    </a:p>
                  </a:txBody>
                  <a:tcPr marL="91439" marR="91439" marT="45700" marB="45700"/>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3200" b="1" i="0" u="none" strike="noStrike" cap="none" normalizeH="0" baseline="0" dirty="0">
                          <a:ln>
                            <a:noFill/>
                          </a:ln>
                          <a:solidFill>
                            <a:srgbClr val="FF0000"/>
                          </a:solidFill>
                          <a:effectLst/>
                          <a:latin typeface="+mj-lt"/>
                        </a:rPr>
                        <a:t>  99.600</a:t>
                      </a:r>
                    </a:p>
                  </a:txBody>
                  <a:tcPr marL="91439" marR="91439" marT="45700" marB="45700" anchor="ctr" horzOverflow="overflow"/>
                </a:tc>
                <a:extLst>
                  <a:ext uri="{0D108BD9-81ED-4DB2-BD59-A6C34878D82A}">
                    <a16:rowId xmlns:a16="http://schemas.microsoft.com/office/drawing/2014/main" val="10002"/>
                  </a:ext>
                </a:extLst>
              </a:tr>
              <a:tr h="579069">
                <a:tc>
                  <a:txBody>
                    <a:bodyPr/>
                    <a:lstStyle/>
                    <a:p>
                      <a:pPr algn="ctr"/>
                      <a:r>
                        <a:rPr lang="tr-TR" sz="3200" b="1" dirty="0">
                          <a:solidFill>
                            <a:schemeClr val="accent1">
                              <a:lumMod val="75000"/>
                            </a:schemeClr>
                          </a:solidFill>
                        </a:rPr>
                        <a:t>2018</a:t>
                      </a:r>
                    </a:p>
                  </a:txBody>
                  <a:tcPr marL="91439" marR="91439" marT="45700" marB="45700"/>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3200" b="1" i="0" u="none" strike="noStrike" cap="none" normalizeH="0" baseline="0" dirty="0">
                          <a:ln>
                            <a:noFill/>
                          </a:ln>
                          <a:solidFill>
                            <a:srgbClr val="FF0000"/>
                          </a:solidFill>
                          <a:effectLst/>
                          <a:latin typeface="+mj-lt"/>
                        </a:rPr>
                        <a:t>105.800</a:t>
                      </a:r>
                    </a:p>
                  </a:txBody>
                  <a:tcPr marL="91439" marR="91439" marT="45700" marB="45700" anchor="ctr" horzOverflow="overflow"/>
                </a:tc>
                <a:extLst>
                  <a:ext uri="{0D108BD9-81ED-4DB2-BD59-A6C34878D82A}">
                    <a16:rowId xmlns:a16="http://schemas.microsoft.com/office/drawing/2014/main" val="10003"/>
                  </a:ext>
                </a:extLst>
              </a:tr>
              <a:tr h="579069">
                <a:tc>
                  <a:txBody>
                    <a:bodyPr/>
                    <a:lstStyle/>
                    <a:p>
                      <a:pPr algn="ctr"/>
                      <a:r>
                        <a:rPr lang="tr-TR" sz="3200" b="1" dirty="0">
                          <a:solidFill>
                            <a:schemeClr val="accent1">
                              <a:lumMod val="75000"/>
                            </a:schemeClr>
                          </a:solidFill>
                        </a:rPr>
                        <a:t>2019</a:t>
                      </a:r>
                    </a:p>
                  </a:txBody>
                  <a:tcPr marL="91439" marR="91439" marT="45700" marB="45700"/>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3200" b="1" i="0" u="none" strike="noStrike" cap="none" normalizeH="0" baseline="0" dirty="0">
                          <a:ln>
                            <a:noFill/>
                          </a:ln>
                          <a:solidFill>
                            <a:srgbClr val="FF0000"/>
                          </a:solidFill>
                          <a:effectLst/>
                          <a:latin typeface="+mj-lt"/>
                        </a:rPr>
                        <a:t>112.400</a:t>
                      </a:r>
                    </a:p>
                  </a:txBody>
                  <a:tcPr marL="91439" marR="91439" marT="45700" marB="45700" anchor="ctr" horzOverflow="overflow"/>
                </a:tc>
                <a:extLst>
                  <a:ext uri="{0D108BD9-81ED-4DB2-BD59-A6C34878D82A}">
                    <a16:rowId xmlns:a16="http://schemas.microsoft.com/office/drawing/2014/main" val="10004"/>
                  </a:ext>
                </a:extLst>
              </a:tr>
              <a:tr h="579069">
                <a:tc>
                  <a:txBody>
                    <a:bodyPr/>
                    <a:lstStyle/>
                    <a:p>
                      <a:pPr algn="ctr"/>
                      <a:r>
                        <a:rPr lang="tr-TR" sz="3200" b="1" dirty="0">
                          <a:solidFill>
                            <a:schemeClr val="accent1">
                              <a:lumMod val="75000"/>
                            </a:schemeClr>
                          </a:solidFill>
                        </a:rPr>
                        <a:t>2020</a:t>
                      </a:r>
                    </a:p>
                  </a:txBody>
                  <a:tcPr marL="91439" marR="91439" marT="45700" marB="45700"/>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3200" b="1" i="0" u="none" strike="noStrike" cap="none" normalizeH="0" baseline="0" dirty="0">
                          <a:ln>
                            <a:noFill/>
                          </a:ln>
                          <a:solidFill>
                            <a:srgbClr val="FF0000"/>
                          </a:solidFill>
                          <a:effectLst/>
                          <a:latin typeface="+mj-lt"/>
                        </a:rPr>
                        <a:t>127.500</a:t>
                      </a:r>
                    </a:p>
                  </a:txBody>
                  <a:tcPr marL="91439" marR="91439" marT="45700" marB="45700" anchor="ctr" horzOverflow="overflow"/>
                </a:tc>
                <a:extLst>
                  <a:ext uri="{0D108BD9-81ED-4DB2-BD59-A6C34878D82A}">
                    <a16:rowId xmlns:a16="http://schemas.microsoft.com/office/drawing/2014/main" val="10005"/>
                  </a:ext>
                </a:extLst>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Başlık">
            <a:extLst>
              <a:ext uri="{FF2B5EF4-FFF2-40B4-BE49-F238E27FC236}">
                <a16:creationId xmlns:a16="http://schemas.microsoft.com/office/drawing/2014/main" id="{5C55D3EC-BF03-4FA9-B3E6-0DDB2DEE4F0F}"/>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BF3EDDF1-8342-4781-91F8-11AEBE2B88D8}"/>
              </a:ext>
            </a:extLst>
          </p:cNvPr>
          <p:cNvSpPr>
            <a:spLocks noGrp="1"/>
          </p:cNvSpPr>
          <p:nvPr>
            <p:ph idx="1"/>
          </p:nvPr>
        </p:nvSpPr>
        <p:spPr>
          <a:xfrm>
            <a:off x="357188" y="785813"/>
            <a:ext cx="8572500" cy="5340350"/>
          </a:xfrm>
        </p:spPr>
        <p:txBody>
          <a:bodyPr rtlCol="0">
            <a:normAutofit/>
          </a:bodyPr>
          <a:lstStyle/>
          <a:p>
            <a:pPr eaLnBrk="1" fontAlgn="auto" hangingPunct="1">
              <a:spcAft>
                <a:spcPts val="0"/>
              </a:spcAft>
              <a:buFont typeface="Arial" panose="020B0604020202020204" pitchFamily="34" charset="0"/>
              <a:buNone/>
              <a:defRPr/>
            </a:pPr>
            <a:r>
              <a:rPr lang="tr-TR" sz="4000" b="1" dirty="0">
                <a:solidFill>
                  <a:schemeClr val="accent1">
                    <a:lumMod val="75000"/>
                  </a:schemeClr>
                </a:solidFill>
                <a:effectLst>
                  <a:outerShdw blurRad="38100" dist="38100" dir="2700000" algn="tl">
                    <a:srgbClr val="000000">
                      <a:alpha val="43137"/>
                    </a:srgbClr>
                  </a:outerShdw>
                </a:effectLst>
              </a:rPr>
              <a:t>	Gelir ve Kurumlar Vergisinde Artırılan Matrahlar Üzerinden Hesaplanacak Verginin Oranı</a:t>
            </a:r>
          </a:p>
          <a:p>
            <a:pPr eaLnBrk="1" fontAlgn="auto" hangingPunct="1">
              <a:spcAft>
                <a:spcPts val="0"/>
              </a:spcAft>
              <a:buFont typeface="Arial" panose="020B0604020202020204" pitchFamily="34" charset="0"/>
              <a:buNone/>
              <a:defRPr/>
            </a:pPr>
            <a:r>
              <a:rPr lang="tr-TR" sz="2000" dirty="0"/>
              <a:t> 	</a:t>
            </a:r>
          </a:p>
          <a:p>
            <a:pPr eaLnBrk="1" fontAlgn="auto" hangingPunct="1">
              <a:spcAft>
                <a:spcPts val="0"/>
              </a:spcAft>
              <a:buFont typeface="Arial" panose="020B0604020202020204" pitchFamily="34" charset="0"/>
              <a:buNone/>
              <a:defRPr/>
            </a:pPr>
            <a:r>
              <a:rPr lang="tr-TR" sz="2000" dirty="0"/>
              <a:t>	</a:t>
            </a:r>
            <a:r>
              <a:rPr lang="tr-TR" sz="1600" dirty="0"/>
              <a:t>Gelir veya kurumlar vergisi </a:t>
            </a:r>
          </a:p>
          <a:p>
            <a:pPr eaLnBrk="1" fontAlgn="auto" hangingPunct="1">
              <a:spcAft>
                <a:spcPts val="0"/>
              </a:spcAft>
              <a:buFont typeface="Arial" panose="020B0604020202020204" pitchFamily="34" charset="0"/>
              <a:buNone/>
              <a:defRPr/>
            </a:pPr>
            <a:r>
              <a:rPr lang="tr-TR" sz="1600" dirty="0"/>
              <a:t>	mükelleflerince  artırılan veya </a:t>
            </a:r>
          </a:p>
          <a:p>
            <a:pPr eaLnBrk="1" fontAlgn="auto" hangingPunct="1">
              <a:spcAft>
                <a:spcPts val="0"/>
              </a:spcAft>
              <a:buFont typeface="Arial" panose="020B0604020202020204" pitchFamily="34" charset="0"/>
              <a:buNone/>
              <a:defRPr/>
            </a:pPr>
            <a:r>
              <a:rPr lang="tr-TR" sz="1600" dirty="0"/>
              <a:t>	beyan edilen matrahlara</a:t>
            </a:r>
          </a:p>
          <a:p>
            <a:pPr eaLnBrk="1" fontAlgn="auto" hangingPunct="1">
              <a:spcAft>
                <a:spcPts val="0"/>
              </a:spcAft>
              <a:buFont typeface="Arial" panose="020B0604020202020204" pitchFamily="34" charset="0"/>
              <a:buNone/>
              <a:defRPr/>
            </a:pPr>
            <a:r>
              <a:rPr lang="tr-TR" sz="1600" dirty="0"/>
              <a:t>	</a:t>
            </a:r>
            <a:r>
              <a:rPr lang="tr-TR" sz="2400" dirty="0"/>
              <a:t> </a:t>
            </a:r>
            <a:r>
              <a:rPr lang="tr-TR" sz="4400" b="1" dirty="0">
                <a:solidFill>
                  <a:srgbClr val="FF0000"/>
                </a:solidFill>
              </a:rPr>
              <a:t>% 20 </a:t>
            </a:r>
            <a:endParaRPr lang="tr-TR" b="1" dirty="0">
              <a:solidFill>
                <a:srgbClr val="FF0000"/>
              </a:solidFill>
            </a:endParaRPr>
          </a:p>
          <a:p>
            <a:pPr eaLnBrk="1" fontAlgn="auto" hangingPunct="1">
              <a:spcAft>
                <a:spcPts val="0"/>
              </a:spcAft>
              <a:buFont typeface="Arial" panose="020B0604020202020204" pitchFamily="34" charset="0"/>
              <a:buNone/>
              <a:defRPr/>
            </a:pPr>
            <a:r>
              <a:rPr lang="tr-TR" sz="1600" dirty="0"/>
              <a:t>	vergi oranı uygulanmak </a:t>
            </a:r>
          </a:p>
          <a:p>
            <a:pPr eaLnBrk="1" fontAlgn="auto" hangingPunct="1">
              <a:spcAft>
                <a:spcPts val="0"/>
              </a:spcAft>
              <a:buFont typeface="Arial" panose="020B0604020202020204" pitchFamily="34" charset="0"/>
              <a:buNone/>
              <a:defRPr/>
            </a:pPr>
            <a:r>
              <a:rPr lang="tr-TR" sz="1600" dirty="0"/>
              <a:t>	suretiyle ödenecek vergi </a:t>
            </a:r>
          </a:p>
          <a:p>
            <a:pPr eaLnBrk="1" fontAlgn="auto" hangingPunct="1">
              <a:spcAft>
                <a:spcPts val="0"/>
              </a:spcAft>
              <a:buFont typeface="Arial" panose="020B0604020202020204" pitchFamily="34" charset="0"/>
              <a:buNone/>
              <a:defRPr/>
            </a:pPr>
            <a:r>
              <a:rPr lang="tr-TR" sz="1600" dirty="0"/>
              <a:t>	tutarı hesaplanacaktır.</a:t>
            </a:r>
          </a:p>
          <a:p>
            <a:pPr eaLnBrk="1" fontAlgn="auto" hangingPunct="1">
              <a:spcAft>
                <a:spcPts val="0"/>
              </a:spcAft>
              <a:buFont typeface="Arial" panose="020B0604020202020204" pitchFamily="34" charset="0"/>
              <a:buNone/>
              <a:defRPr/>
            </a:pPr>
            <a:r>
              <a:rPr lang="tr-TR" sz="1600" dirty="0"/>
              <a:t> </a:t>
            </a:r>
          </a:p>
          <a:p>
            <a:pPr eaLnBrk="1" fontAlgn="auto" hangingPunct="1">
              <a:spcAft>
                <a:spcPts val="0"/>
              </a:spcAft>
              <a:defRPr/>
            </a:pPr>
            <a:endParaRPr lang="tr-TR" sz="2000" b="1" dirty="0">
              <a:solidFill>
                <a:schemeClr val="accent1">
                  <a:lumMod val="75000"/>
                </a:schemeClr>
              </a:solidFill>
            </a:endParaRPr>
          </a:p>
        </p:txBody>
      </p:sp>
      <p:sp>
        <p:nvSpPr>
          <p:cNvPr id="5" name="4 Yuvarlatılmış Dikdörtgen">
            <a:extLst>
              <a:ext uri="{FF2B5EF4-FFF2-40B4-BE49-F238E27FC236}">
                <a16:creationId xmlns:a16="http://schemas.microsoft.com/office/drawing/2014/main" id="{8D20BCA7-AB1A-4247-837E-01BC93DEBB4F}"/>
              </a:ext>
            </a:extLst>
          </p:cNvPr>
          <p:cNvSpPr/>
          <p:nvPr/>
        </p:nvSpPr>
        <p:spPr>
          <a:xfrm>
            <a:off x="3929058" y="2143116"/>
            <a:ext cx="5000660" cy="4500594"/>
          </a:xfrm>
          <a:prstGeom prst="roundRect">
            <a:avLst/>
          </a:prstGeom>
          <a:solidFill>
            <a:srgbClr val="FFFF00"/>
          </a:solidFill>
          <a:ln>
            <a:noFill/>
          </a:ln>
          <a:effectLst>
            <a:outerShdw blurRad="50800" dist="38100" dir="8100000" sx="103000" sy="103000" algn="t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tr-TR" dirty="0">
                <a:solidFill>
                  <a:schemeClr val="tx1"/>
                </a:solidFill>
              </a:rPr>
              <a:t>Matrah artırımında </a:t>
            </a:r>
            <a:r>
              <a:rPr lang="tr-TR" b="1" dirty="0">
                <a:solidFill>
                  <a:schemeClr val="tx1"/>
                </a:solidFill>
              </a:rPr>
              <a:t>bulunmak istedikleri yıllara ait </a:t>
            </a:r>
            <a:r>
              <a:rPr lang="tr-TR" dirty="0">
                <a:solidFill>
                  <a:schemeClr val="tx1"/>
                </a:solidFill>
              </a:rPr>
              <a:t>yıllık gelir veya kurumlar vergisi beyannamelerini kanuni süresinde vermiş ve bu beyannameler üzerinden tahakkuk eden vergilerin tamamını süresinde ödemiş bulunan gelir ve kurumlar vergisi mükelleflerinin, bu vergi türleri ile ilgili olarak Kanunun kesinleşmiş ve kesinleşmemiş kamu alacaklarına ilişkin 2 ve 3 üncü maddeleri hükümlerinden yararlanmamış olmaları şartıyla, artırdıkları matrahlara % 20 yerine      </a:t>
            </a:r>
            <a:r>
              <a:rPr lang="tr-TR" sz="3200" b="1" dirty="0">
                <a:solidFill>
                  <a:srgbClr val="FF0000"/>
                </a:solidFill>
              </a:rPr>
              <a:t>% 15 </a:t>
            </a:r>
            <a:r>
              <a:rPr lang="tr-TR" dirty="0">
                <a:solidFill>
                  <a:schemeClr val="tx1"/>
                </a:solidFill>
              </a:rPr>
              <a:t>vergi oranı uygulanmak suretiyle ödenecek vergi tutarı hesaplanacaktır.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Başlık">
            <a:extLst>
              <a:ext uri="{FF2B5EF4-FFF2-40B4-BE49-F238E27FC236}">
                <a16:creationId xmlns:a16="http://schemas.microsoft.com/office/drawing/2014/main" id="{D59E01D5-FE10-4ED1-9261-E231AA857CA8}"/>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F6DD3173-1089-484B-B3BB-EA91C8BA7541}"/>
              </a:ext>
            </a:extLst>
          </p:cNvPr>
          <p:cNvSpPr>
            <a:spLocks noGrp="1"/>
          </p:cNvSpPr>
          <p:nvPr>
            <p:ph idx="1"/>
          </p:nvPr>
        </p:nvSpPr>
        <p:spPr>
          <a:xfrm>
            <a:off x="142875" y="785813"/>
            <a:ext cx="3357563" cy="5340350"/>
          </a:xfrm>
        </p:spPr>
        <p:txBody>
          <a:bodyPr rtlCol="0">
            <a:normAutofit fontScale="92500" lnSpcReduction="20000"/>
          </a:bodyPr>
          <a:lstStyle/>
          <a:p>
            <a:pPr eaLnBrk="1" fontAlgn="auto" hangingPunct="1">
              <a:spcAft>
                <a:spcPts val="0"/>
              </a:spcAft>
              <a:buFont typeface="Arial" panose="020B0604020202020204" pitchFamily="34" charset="0"/>
              <a:buNone/>
              <a:defRPr/>
            </a:pPr>
            <a:r>
              <a:rPr lang="tr-TR" sz="4000" b="1" dirty="0">
                <a:solidFill>
                  <a:schemeClr val="accent1">
                    <a:lumMod val="75000"/>
                  </a:schemeClr>
                </a:solidFill>
                <a:effectLst>
                  <a:outerShdw blurRad="38100" dist="38100" dir="2700000" algn="tl">
                    <a:srgbClr val="000000">
                      <a:alpha val="43137"/>
                    </a:srgbClr>
                  </a:outerShdw>
                </a:effectLst>
              </a:rPr>
              <a:t>	Örnek :</a:t>
            </a:r>
          </a:p>
          <a:p>
            <a:pPr eaLnBrk="1" fontAlgn="auto" hangingPunct="1">
              <a:spcAft>
                <a:spcPts val="0"/>
              </a:spcAft>
              <a:buFont typeface="Arial" panose="020B0604020202020204" pitchFamily="34" charset="0"/>
              <a:buNone/>
              <a:defRPr/>
            </a:pPr>
            <a:r>
              <a:rPr lang="tr-TR" sz="4000" dirty="0">
                <a:solidFill>
                  <a:schemeClr val="accent1">
                    <a:lumMod val="75000"/>
                  </a:schemeClr>
                </a:solidFill>
              </a:rPr>
              <a:t>	</a:t>
            </a:r>
            <a:r>
              <a:rPr lang="tr-TR" sz="2400" b="1" dirty="0"/>
              <a:t>C Ltd. Şti.</a:t>
            </a:r>
            <a:r>
              <a:rPr lang="tr-TR" sz="2100" dirty="0"/>
              <a:t>’</a:t>
            </a:r>
            <a:r>
              <a:rPr lang="tr-TR" sz="2100" dirty="0" err="1"/>
              <a:t>nin</a:t>
            </a:r>
            <a:r>
              <a:rPr lang="tr-TR" sz="2100" dirty="0"/>
              <a:t> 2016-2020 dönemlerine ilişkin beyan durumu aşağıdaki gibidir</a:t>
            </a:r>
            <a:r>
              <a:rPr lang="tr-TR" sz="1800" dirty="0"/>
              <a:t>.</a:t>
            </a:r>
          </a:p>
          <a:p>
            <a:pPr eaLnBrk="1" fontAlgn="auto" hangingPunct="1">
              <a:spcAft>
                <a:spcPts val="0"/>
              </a:spcAft>
              <a:buFont typeface="Arial" panose="020B0604020202020204" pitchFamily="34" charset="0"/>
              <a:buNone/>
              <a:defRPr/>
            </a:pPr>
            <a:endParaRPr lang="tr-TR" sz="2800" dirty="0"/>
          </a:p>
          <a:p>
            <a:pPr marL="0" indent="0" eaLnBrk="1" fontAlgn="auto" hangingPunct="1">
              <a:spcAft>
                <a:spcPts val="0"/>
              </a:spcAft>
              <a:buFont typeface="Arial" charset="0"/>
              <a:buNone/>
              <a:defRPr/>
            </a:pPr>
            <a:r>
              <a:rPr lang="tr-TR" sz="2400" dirty="0"/>
              <a:t>2016 ….  1.000.000 TL kâr</a:t>
            </a:r>
          </a:p>
          <a:p>
            <a:pPr marL="0" indent="0" eaLnBrk="1" fontAlgn="auto" hangingPunct="1">
              <a:spcAft>
                <a:spcPts val="0"/>
              </a:spcAft>
              <a:buFont typeface="Arial" charset="0"/>
              <a:buNone/>
              <a:defRPr/>
            </a:pPr>
            <a:r>
              <a:rPr lang="tr-TR" sz="2400" dirty="0"/>
              <a:t>2017 ……   </a:t>
            </a:r>
            <a:r>
              <a:rPr lang="tr-TR" sz="2400" dirty="0">
                <a:solidFill>
                  <a:srgbClr val="FF0000"/>
                </a:solidFill>
              </a:rPr>
              <a:t>500.000 TL zarar</a:t>
            </a:r>
          </a:p>
          <a:p>
            <a:pPr marL="0" indent="0" eaLnBrk="1" fontAlgn="auto" hangingPunct="1">
              <a:spcAft>
                <a:spcPts val="0"/>
              </a:spcAft>
              <a:buFont typeface="Arial" charset="0"/>
              <a:buNone/>
              <a:defRPr/>
            </a:pPr>
            <a:r>
              <a:rPr lang="tr-TR" sz="2400" dirty="0"/>
              <a:t>2018 ……   </a:t>
            </a:r>
            <a:r>
              <a:rPr lang="tr-TR" sz="2400" dirty="0">
                <a:solidFill>
                  <a:srgbClr val="FF0000"/>
                </a:solidFill>
              </a:rPr>
              <a:t>600.000 TL zarar</a:t>
            </a:r>
          </a:p>
          <a:p>
            <a:pPr marL="0" indent="0" eaLnBrk="1" fontAlgn="auto" hangingPunct="1">
              <a:spcAft>
                <a:spcPts val="0"/>
              </a:spcAft>
              <a:buFont typeface="Arial" charset="0"/>
              <a:buNone/>
              <a:defRPr/>
            </a:pPr>
            <a:r>
              <a:rPr lang="tr-TR" sz="2400" dirty="0"/>
              <a:t>2019 ……   </a:t>
            </a:r>
            <a:r>
              <a:rPr lang="tr-TR" sz="2400" dirty="0">
                <a:solidFill>
                  <a:srgbClr val="FF0000"/>
                </a:solidFill>
              </a:rPr>
              <a:t>200.000 TL zarar</a:t>
            </a:r>
          </a:p>
          <a:p>
            <a:pPr marL="742950" indent="-742950" eaLnBrk="1" fontAlgn="auto" hangingPunct="1">
              <a:spcAft>
                <a:spcPts val="0"/>
              </a:spcAft>
              <a:buFont typeface="Arial" panose="020B0604020202020204" pitchFamily="34" charset="0"/>
              <a:buNone/>
              <a:defRPr/>
            </a:pPr>
            <a:r>
              <a:rPr lang="tr-TR" sz="2400" dirty="0"/>
              <a:t>2020 ……2.000.000 TL kâr</a:t>
            </a:r>
          </a:p>
          <a:p>
            <a:pPr marL="742950" indent="-742950" eaLnBrk="1" fontAlgn="auto" hangingPunct="1">
              <a:spcAft>
                <a:spcPts val="0"/>
              </a:spcAft>
              <a:buFont typeface="Arial" panose="020B0604020202020204" pitchFamily="34" charset="0"/>
              <a:buNone/>
              <a:defRPr/>
            </a:pPr>
            <a:r>
              <a:rPr lang="tr-TR" sz="1800" dirty="0"/>
              <a:t>	</a:t>
            </a:r>
          </a:p>
          <a:p>
            <a:pPr marL="742950" indent="-742950" eaLnBrk="1" fontAlgn="auto" hangingPunct="1">
              <a:spcAft>
                <a:spcPts val="0"/>
              </a:spcAft>
              <a:buFont typeface="Arial" panose="020B0604020202020204" pitchFamily="34" charset="0"/>
              <a:buNone/>
              <a:defRPr/>
            </a:pPr>
            <a:r>
              <a:rPr lang="tr-TR" sz="1800" dirty="0"/>
              <a:t>Mükellef, ilgili yıllara ait kurumlar vergisi beyannamelerini süresinde vermiş ve hesaplanan vergiyi süresinde ödemiştir.</a:t>
            </a:r>
          </a:p>
          <a:p>
            <a:pPr eaLnBrk="1" fontAlgn="auto" hangingPunct="1">
              <a:spcAft>
                <a:spcPts val="0"/>
              </a:spcAft>
              <a:buFont typeface="Arial" panose="020B0604020202020204" pitchFamily="34" charset="0"/>
              <a:buNone/>
              <a:defRPr/>
            </a:pPr>
            <a:r>
              <a:rPr lang="tr-TR" sz="2000" dirty="0"/>
              <a:t> </a:t>
            </a:r>
            <a:endParaRPr lang="tr-TR" sz="2000" b="1" dirty="0">
              <a:solidFill>
                <a:schemeClr val="accent1">
                  <a:lumMod val="75000"/>
                </a:schemeClr>
              </a:solidFill>
            </a:endParaRPr>
          </a:p>
        </p:txBody>
      </p:sp>
      <p:sp>
        <p:nvSpPr>
          <p:cNvPr id="4" name="3 Katlanmış Nesne">
            <a:extLst>
              <a:ext uri="{FF2B5EF4-FFF2-40B4-BE49-F238E27FC236}">
                <a16:creationId xmlns:a16="http://schemas.microsoft.com/office/drawing/2014/main" id="{756DDA6C-6A6B-4E37-AAFC-B7F73E0012E5}"/>
              </a:ext>
            </a:extLst>
          </p:cNvPr>
          <p:cNvSpPr/>
          <p:nvPr/>
        </p:nvSpPr>
        <p:spPr>
          <a:xfrm>
            <a:off x="4000500" y="642938"/>
            <a:ext cx="5000625" cy="6000750"/>
          </a:xfrm>
          <a:prstGeom prst="foldedCorner">
            <a:avLst>
              <a:gd name="adj" fmla="val 5460"/>
            </a:avLst>
          </a:prstGeom>
          <a:solidFill>
            <a:schemeClr val="bg1"/>
          </a:solidFill>
          <a:ln w="3175">
            <a:solidFill>
              <a:schemeClr val="tx1"/>
            </a:solidFill>
          </a:ln>
          <a:effectLst>
            <a:outerShdw blurRad="139700" dist="38100" dir="8100000" sx="102000" sy="102000" algn="tr" rotWithShape="0">
              <a:prstClr val="black">
                <a:alpha val="37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tr-TR" sz="2400" b="1" dirty="0">
                <a:solidFill>
                  <a:schemeClr val="accent6">
                    <a:lumMod val="50000"/>
                  </a:schemeClr>
                </a:solidFill>
                <a:latin typeface="Comic Sans MS" pitchFamily="66" charset="0"/>
              </a:rPr>
              <a:t>Çözüm:</a:t>
            </a:r>
          </a:p>
          <a:p>
            <a:pPr fontAlgn="auto">
              <a:spcBef>
                <a:spcPts val="0"/>
              </a:spcBef>
              <a:spcAft>
                <a:spcPts val="0"/>
              </a:spcAft>
              <a:defRPr/>
            </a:pPr>
            <a:endParaRPr lang="tr-TR" dirty="0">
              <a:solidFill>
                <a:schemeClr val="accent1">
                  <a:lumMod val="50000"/>
                </a:schemeClr>
              </a:solidFill>
              <a:latin typeface="Comic Sans MS" pitchFamily="66" charset="0"/>
            </a:endParaRPr>
          </a:p>
          <a:p>
            <a:pPr fontAlgn="auto">
              <a:spcBef>
                <a:spcPts val="0"/>
              </a:spcBef>
              <a:spcAft>
                <a:spcPts val="0"/>
              </a:spcAft>
              <a:defRPr/>
            </a:pPr>
            <a:r>
              <a:rPr lang="tr-TR" sz="1600" dirty="0">
                <a:solidFill>
                  <a:schemeClr val="accent1">
                    <a:lumMod val="50000"/>
                  </a:schemeClr>
                </a:solidFill>
                <a:latin typeface="Comic Sans MS" pitchFamily="66" charset="0"/>
              </a:rPr>
              <a:t>Bu verilere göre mükellefin ilgili yıllarda artırması gereken kurumlar vergisi matrah tutarları aşağıdaki gibidir:</a:t>
            </a:r>
          </a:p>
          <a:p>
            <a:pPr fontAlgn="auto">
              <a:spcBef>
                <a:spcPts val="0"/>
              </a:spcBef>
              <a:spcAft>
                <a:spcPts val="0"/>
              </a:spcAft>
              <a:defRPr/>
            </a:pPr>
            <a:endParaRPr lang="tr-TR" dirty="0">
              <a:solidFill>
                <a:schemeClr val="accent1">
                  <a:lumMod val="50000"/>
                </a:schemeClr>
              </a:solidFill>
              <a:latin typeface="Comic Sans MS" pitchFamily="66" charset="0"/>
            </a:endParaRPr>
          </a:p>
          <a:p>
            <a:pPr fontAlgn="auto">
              <a:spcBef>
                <a:spcPts val="0"/>
              </a:spcBef>
              <a:spcAft>
                <a:spcPts val="0"/>
              </a:spcAft>
              <a:defRPr/>
            </a:pPr>
            <a:r>
              <a:rPr lang="tr-TR" sz="1400" u="sng" dirty="0">
                <a:solidFill>
                  <a:srgbClr val="00B050"/>
                </a:solidFill>
                <a:latin typeface="Comic Sans MS" pitchFamily="66" charset="0"/>
              </a:rPr>
              <a:t>Dönem</a:t>
            </a:r>
            <a:r>
              <a:rPr lang="tr-TR" sz="1400" dirty="0">
                <a:solidFill>
                  <a:schemeClr val="accent1">
                    <a:lumMod val="50000"/>
                  </a:schemeClr>
                </a:solidFill>
                <a:latin typeface="Comic Sans MS" pitchFamily="66" charset="0"/>
              </a:rPr>
              <a:t>	</a:t>
            </a:r>
            <a:r>
              <a:rPr lang="tr-TR" sz="1400" u="sng" dirty="0">
                <a:solidFill>
                  <a:srgbClr val="00B050"/>
                </a:solidFill>
                <a:latin typeface="Comic Sans MS" pitchFamily="66" charset="0"/>
              </a:rPr>
              <a:t>Art.Oranı</a:t>
            </a:r>
            <a:r>
              <a:rPr lang="tr-TR" sz="1400" dirty="0">
                <a:solidFill>
                  <a:schemeClr val="accent1">
                    <a:lumMod val="50000"/>
                  </a:schemeClr>
                </a:solidFill>
                <a:latin typeface="Comic Sans MS" pitchFamily="66" charset="0"/>
              </a:rPr>
              <a:t>	</a:t>
            </a:r>
            <a:r>
              <a:rPr lang="tr-TR" sz="1400" u="sng" dirty="0">
                <a:solidFill>
                  <a:srgbClr val="00B050"/>
                </a:solidFill>
                <a:latin typeface="Comic Sans MS" pitchFamily="66" charset="0"/>
              </a:rPr>
              <a:t>A.Matrah	(TL)</a:t>
            </a:r>
            <a:r>
              <a:rPr lang="tr-TR" sz="1400" dirty="0">
                <a:solidFill>
                  <a:schemeClr val="accent1">
                    <a:lumMod val="50000"/>
                  </a:schemeClr>
                </a:solidFill>
                <a:latin typeface="Comic Sans MS" pitchFamily="66" charset="0"/>
              </a:rPr>
              <a:t>	</a:t>
            </a:r>
            <a:r>
              <a:rPr lang="tr-TR" sz="1600" u="sng" dirty="0">
                <a:solidFill>
                  <a:srgbClr val="00B050"/>
                </a:solidFill>
                <a:latin typeface="Comic Sans MS" pitchFamily="66" charset="0"/>
              </a:rPr>
              <a:t>Vergi </a:t>
            </a:r>
            <a:r>
              <a:rPr lang="tr-TR" sz="1200" u="sng" dirty="0">
                <a:solidFill>
                  <a:srgbClr val="00B050"/>
                </a:solidFill>
                <a:latin typeface="Comic Sans MS" pitchFamily="66" charset="0"/>
              </a:rPr>
              <a:t>(TL)</a:t>
            </a:r>
            <a:endParaRPr lang="tr-TR" sz="1400" dirty="0">
              <a:solidFill>
                <a:schemeClr val="accent1">
                  <a:lumMod val="50000"/>
                </a:schemeClr>
              </a:solidFill>
              <a:latin typeface="Comic Sans MS" pitchFamily="66" charset="0"/>
            </a:endParaRPr>
          </a:p>
          <a:p>
            <a:pPr fontAlgn="auto">
              <a:spcBef>
                <a:spcPts val="0"/>
              </a:spcBef>
              <a:spcAft>
                <a:spcPts val="0"/>
              </a:spcAft>
              <a:defRPr/>
            </a:pPr>
            <a:r>
              <a:rPr lang="tr-TR" sz="1600" dirty="0">
                <a:solidFill>
                  <a:schemeClr val="accent1">
                    <a:lumMod val="50000"/>
                  </a:schemeClr>
                </a:solidFill>
                <a:latin typeface="Comic Sans MS" pitchFamily="66" charset="0"/>
              </a:rPr>
              <a:t>2016 ……	%35 ……</a:t>
            </a:r>
            <a:r>
              <a:rPr lang="tr-TR" sz="1600" dirty="0">
                <a:solidFill>
                  <a:srgbClr val="002060"/>
                </a:solidFill>
                <a:latin typeface="Comic Sans MS" pitchFamily="66" charset="0"/>
              </a:rPr>
              <a:t>	 350.000	 ………	 52.500 </a:t>
            </a:r>
            <a:r>
              <a:rPr lang="tr-TR" sz="1600" dirty="0">
                <a:solidFill>
                  <a:schemeClr val="accent1">
                    <a:lumMod val="50000"/>
                  </a:schemeClr>
                </a:solidFill>
                <a:latin typeface="Comic Sans MS" pitchFamily="66" charset="0"/>
              </a:rPr>
              <a:t>    </a:t>
            </a:r>
          </a:p>
          <a:p>
            <a:pPr fontAlgn="auto">
              <a:spcBef>
                <a:spcPts val="0"/>
              </a:spcBef>
              <a:spcAft>
                <a:spcPts val="0"/>
              </a:spcAft>
              <a:defRPr/>
            </a:pPr>
            <a:r>
              <a:rPr lang="tr-TR" sz="1600" dirty="0">
                <a:solidFill>
                  <a:srgbClr val="FF0000"/>
                </a:solidFill>
                <a:latin typeface="Comic Sans MS" pitchFamily="66" charset="0"/>
              </a:rPr>
              <a:t>2017 ……	    </a:t>
            </a:r>
            <a:r>
              <a:rPr lang="tr-TR" sz="1600" dirty="0">
                <a:solidFill>
                  <a:schemeClr val="accent1">
                    <a:lumMod val="50000"/>
                  </a:schemeClr>
                </a:solidFill>
                <a:latin typeface="Comic Sans MS" pitchFamily="66" charset="0"/>
              </a:rPr>
              <a:t>-  ……	</a:t>
            </a:r>
            <a:r>
              <a:rPr lang="tr-TR" sz="1600" dirty="0">
                <a:solidFill>
                  <a:srgbClr val="FF0000"/>
                </a:solidFill>
                <a:latin typeface="Comic Sans MS" pitchFamily="66" charset="0"/>
              </a:rPr>
              <a:t>   99.600   ………</a:t>
            </a:r>
            <a:r>
              <a:rPr lang="tr-TR" dirty="0">
                <a:solidFill>
                  <a:srgbClr val="FF0000"/>
                </a:solidFill>
                <a:latin typeface="Comic Sans MS" pitchFamily="66" charset="0"/>
              </a:rPr>
              <a:t>	 </a:t>
            </a:r>
            <a:r>
              <a:rPr lang="tr-TR" sz="1600" dirty="0">
                <a:solidFill>
                  <a:srgbClr val="FF0000"/>
                </a:solidFill>
                <a:latin typeface="Comic Sans MS" pitchFamily="66" charset="0"/>
              </a:rPr>
              <a:t>14.940</a:t>
            </a:r>
            <a:endParaRPr lang="tr-TR" dirty="0">
              <a:solidFill>
                <a:srgbClr val="FF0000"/>
              </a:solidFill>
              <a:latin typeface="Comic Sans MS" pitchFamily="66" charset="0"/>
            </a:endParaRPr>
          </a:p>
          <a:p>
            <a:pPr fontAlgn="auto">
              <a:spcBef>
                <a:spcPts val="0"/>
              </a:spcBef>
              <a:spcAft>
                <a:spcPts val="0"/>
              </a:spcAft>
              <a:defRPr/>
            </a:pPr>
            <a:r>
              <a:rPr lang="tr-TR" sz="1600" dirty="0">
                <a:solidFill>
                  <a:srgbClr val="FF0000"/>
                </a:solidFill>
                <a:latin typeface="Comic Sans MS" pitchFamily="66" charset="0"/>
              </a:rPr>
              <a:t>2018 ……	    -  ……	  105.800   ………	  15.870</a:t>
            </a:r>
          </a:p>
          <a:p>
            <a:pPr fontAlgn="auto">
              <a:spcBef>
                <a:spcPts val="0"/>
              </a:spcBef>
              <a:spcAft>
                <a:spcPts val="0"/>
              </a:spcAft>
              <a:defRPr/>
            </a:pPr>
            <a:r>
              <a:rPr lang="tr-TR" sz="1600" dirty="0">
                <a:solidFill>
                  <a:srgbClr val="FF0000"/>
                </a:solidFill>
                <a:latin typeface="Comic Sans MS" pitchFamily="66" charset="0"/>
              </a:rPr>
              <a:t>2019 ……	    -  ……	  112.400   ………</a:t>
            </a:r>
            <a:r>
              <a:rPr lang="tr-TR" dirty="0">
                <a:solidFill>
                  <a:srgbClr val="FF0000"/>
                </a:solidFill>
                <a:latin typeface="Comic Sans MS" pitchFamily="66" charset="0"/>
              </a:rPr>
              <a:t>	  </a:t>
            </a:r>
            <a:r>
              <a:rPr lang="tr-TR" sz="1600" dirty="0">
                <a:solidFill>
                  <a:srgbClr val="FF0000"/>
                </a:solidFill>
                <a:latin typeface="Comic Sans MS" pitchFamily="66" charset="0"/>
              </a:rPr>
              <a:t>16.860</a:t>
            </a:r>
          </a:p>
          <a:p>
            <a:pPr fontAlgn="auto">
              <a:spcBef>
                <a:spcPts val="0"/>
              </a:spcBef>
              <a:spcAft>
                <a:spcPts val="0"/>
              </a:spcAft>
              <a:defRPr/>
            </a:pPr>
            <a:r>
              <a:rPr lang="tr-TR" sz="1600" dirty="0">
                <a:solidFill>
                  <a:srgbClr val="002060"/>
                </a:solidFill>
                <a:latin typeface="Comic Sans MS" pitchFamily="66" charset="0"/>
              </a:rPr>
              <a:t>2020 ……   %15 ……    300.000 ………         45.000</a:t>
            </a:r>
            <a:endParaRPr lang="tr-TR" sz="1600" dirty="0">
              <a:solidFill>
                <a:schemeClr val="accent6">
                  <a:lumMod val="75000"/>
                </a:schemeClr>
              </a:solidFill>
              <a:latin typeface="Comic Sans MS" pitchFamily="66" charset="0"/>
            </a:endParaRPr>
          </a:p>
          <a:p>
            <a:pPr fontAlgn="auto">
              <a:spcBef>
                <a:spcPts val="0"/>
              </a:spcBef>
              <a:spcAft>
                <a:spcPts val="0"/>
              </a:spcAft>
              <a:defRPr/>
            </a:pPr>
            <a:endParaRPr lang="tr-TR" dirty="0">
              <a:solidFill>
                <a:srgbClr val="FF0000"/>
              </a:solidFill>
              <a:latin typeface="Comic Sans MS" pitchFamily="66" charset="0"/>
            </a:endParaRPr>
          </a:p>
          <a:p>
            <a:pPr fontAlgn="auto">
              <a:spcBef>
                <a:spcPts val="0"/>
              </a:spcBef>
              <a:spcAft>
                <a:spcPts val="0"/>
              </a:spcAft>
              <a:defRPr/>
            </a:pPr>
            <a:r>
              <a:rPr lang="tr-TR" sz="1600" dirty="0">
                <a:solidFill>
                  <a:srgbClr val="0070C0"/>
                </a:solidFill>
                <a:latin typeface="Comic Sans MS" pitchFamily="66" charset="0"/>
              </a:rPr>
              <a:t>Artırılan matrahlar üzerinden hesaplanan vergilerin, Kanunda belirtilen süre ve şekillerde ödenmesi halinde C Ltd. Şti. hakkında söz konusu yıllara ilişkin kurumlar vergisi incelemesi ve buna bağlı vergi tarhiyatı yapılması mümkün değildir.</a:t>
            </a:r>
            <a:endParaRPr lang="tr-TR" sz="2000" dirty="0">
              <a:solidFill>
                <a:srgbClr val="0070C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Başlık">
            <a:extLst>
              <a:ext uri="{FF2B5EF4-FFF2-40B4-BE49-F238E27FC236}">
                <a16:creationId xmlns:a16="http://schemas.microsoft.com/office/drawing/2014/main" id="{2B0181D4-FEA1-4912-9EF3-1D1FF4F9D4FB}"/>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2BF72C1C-9E70-48E8-9FA0-89D12055D874}"/>
              </a:ext>
            </a:extLst>
          </p:cNvPr>
          <p:cNvSpPr>
            <a:spLocks noGrp="1"/>
          </p:cNvSpPr>
          <p:nvPr>
            <p:ph idx="1"/>
          </p:nvPr>
        </p:nvSpPr>
        <p:spPr>
          <a:xfrm>
            <a:off x="457200" y="785813"/>
            <a:ext cx="8229600" cy="5340350"/>
          </a:xfrm>
        </p:spPr>
        <p:txBody>
          <a:bodyPr rtlCol="0">
            <a:normAutofit fontScale="85000" lnSpcReduction="10000"/>
          </a:bodyPr>
          <a:lstStyle/>
          <a:p>
            <a:pPr eaLnBrk="1" fontAlgn="auto" hangingPunct="1">
              <a:spcAft>
                <a:spcPts val="0"/>
              </a:spcAft>
              <a:buFont typeface="Arial" panose="020B0604020202020204" pitchFamily="34" charset="0"/>
              <a:buNone/>
              <a:defRPr/>
            </a:pPr>
            <a:r>
              <a:rPr lang="tr-TR" sz="4000" b="1" dirty="0">
                <a:solidFill>
                  <a:schemeClr val="accent1">
                    <a:lumMod val="75000"/>
                  </a:schemeClr>
                </a:solidFill>
              </a:rPr>
              <a:t>	</a:t>
            </a:r>
            <a:r>
              <a:rPr lang="tr-TR" sz="4000" b="1" dirty="0" err="1">
                <a:solidFill>
                  <a:schemeClr val="accent1">
                    <a:lumMod val="75000"/>
                  </a:schemeClr>
                </a:solidFill>
              </a:rPr>
              <a:t>Kıst</a:t>
            </a:r>
            <a:r>
              <a:rPr lang="tr-TR" sz="4000" b="1" dirty="0">
                <a:solidFill>
                  <a:schemeClr val="accent1">
                    <a:lumMod val="75000"/>
                  </a:schemeClr>
                </a:solidFill>
              </a:rPr>
              <a:t> Dönem Faaliyette Bulunan Mükelleflerin Bu Dönemlere İlişkin Olarak Artıracakları Matrahların Tespiti :</a:t>
            </a:r>
          </a:p>
          <a:p>
            <a:pPr eaLnBrk="1" fontAlgn="auto" hangingPunct="1">
              <a:spcAft>
                <a:spcPts val="0"/>
              </a:spcAft>
              <a:buFont typeface="Arial" panose="020B0604020202020204" pitchFamily="34" charset="0"/>
              <a:buNone/>
              <a:defRPr/>
            </a:pPr>
            <a:r>
              <a:rPr lang="tr-TR" dirty="0"/>
              <a:t> </a:t>
            </a:r>
          </a:p>
          <a:p>
            <a:pPr eaLnBrk="1" fontAlgn="auto" hangingPunct="1">
              <a:spcAft>
                <a:spcPts val="0"/>
              </a:spcAft>
              <a:buFont typeface="Arial" panose="020B0604020202020204" pitchFamily="34" charset="0"/>
              <a:buNone/>
              <a:defRPr/>
            </a:pPr>
            <a:r>
              <a:rPr lang="tr-TR" dirty="0"/>
              <a:t>	Kanun kapsamında matrah artırımında veya beyanında bulunacak mükelleflerin, matrah artırımında veya beyanında bulundukları yıllarda (işe başlama ve işi bırakma gibi nedenlerle) </a:t>
            </a:r>
            <a:r>
              <a:rPr lang="tr-TR" dirty="0" err="1"/>
              <a:t>kıst</a:t>
            </a:r>
            <a:r>
              <a:rPr lang="tr-TR" dirty="0"/>
              <a:t> dönemde faaliyette bulunmuş olmaları halinde, ilgili yıllar için belirlenen ve yukarıda açıklanan asgari matrahlar faaliyette bulunulan ay sayısı (ay kesirleri tam ay olarak) dikkate alınarak hesaplanır.</a:t>
            </a:r>
          </a:p>
          <a:p>
            <a:pPr eaLnBrk="1" fontAlgn="auto" hangingPunct="1">
              <a:spcAft>
                <a:spcPts val="0"/>
              </a:spcAft>
              <a:buFont typeface="Arial" panose="020B0604020202020204" pitchFamily="34" charset="0"/>
              <a:buNone/>
              <a:defRPr/>
            </a:pPr>
            <a:endParaRPr lang="tr-TR" dirty="0"/>
          </a:p>
          <a:p>
            <a:pPr eaLnBrk="1" fontAlgn="auto" hangingPunct="1">
              <a:spcAft>
                <a:spcPts val="0"/>
              </a:spcAft>
              <a:defRPr/>
            </a:pPr>
            <a:endParaRPr lang="tr-TR" b="1" dirty="0">
              <a:solidFill>
                <a:schemeClr val="accent1">
                  <a:lumMod val="75000"/>
                </a:schemeClr>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Başlık">
            <a:extLst>
              <a:ext uri="{FF2B5EF4-FFF2-40B4-BE49-F238E27FC236}">
                <a16:creationId xmlns:a16="http://schemas.microsoft.com/office/drawing/2014/main" id="{0535C484-F4E8-4AC3-B125-BD46242D0258}"/>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3DBAAA21-C878-49A8-8179-1E35810451F0}"/>
              </a:ext>
            </a:extLst>
          </p:cNvPr>
          <p:cNvSpPr>
            <a:spLocks noGrp="1"/>
          </p:cNvSpPr>
          <p:nvPr>
            <p:ph idx="1"/>
          </p:nvPr>
        </p:nvSpPr>
        <p:spPr>
          <a:xfrm>
            <a:off x="457200" y="785813"/>
            <a:ext cx="8229600" cy="5340350"/>
          </a:xfrm>
        </p:spPr>
        <p:txBody>
          <a:bodyPr rtlCol="0">
            <a:normAutofit fontScale="70000" lnSpcReduction="20000"/>
          </a:bodyPr>
          <a:lstStyle/>
          <a:p>
            <a:pPr eaLnBrk="1" fontAlgn="auto" hangingPunct="1">
              <a:spcAft>
                <a:spcPts val="0"/>
              </a:spcAft>
              <a:buFont typeface="Arial" panose="020B0604020202020204" pitchFamily="34" charset="0"/>
              <a:buNone/>
              <a:defRPr/>
            </a:pPr>
            <a:r>
              <a:rPr lang="tr-TR" sz="4000" b="1" dirty="0">
                <a:solidFill>
                  <a:schemeClr val="accent1">
                    <a:lumMod val="75000"/>
                  </a:schemeClr>
                </a:solidFill>
              </a:rPr>
              <a:t>	Gelir Ve Kurumlar Vergisi Mükelleflerinin Matrah Artırımında Bulundukları Yıllara Ait Zararların İzleyen Yıl Karlarından Mahsup Edilmesi Mümkün Müdür?</a:t>
            </a:r>
          </a:p>
          <a:p>
            <a:pPr eaLnBrk="1" fontAlgn="auto" hangingPunct="1">
              <a:spcAft>
                <a:spcPts val="0"/>
              </a:spcAft>
              <a:buFont typeface="Arial" panose="020B0604020202020204" pitchFamily="34" charset="0"/>
              <a:buNone/>
              <a:defRPr/>
            </a:pPr>
            <a:r>
              <a:rPr lang="tr-TR" dirty="0"/>
              <a:t> </a:t>
            </a:r>
          </a:p>
          <a:p>
            <a:pPr eaLnBrk="1" fontAlgn="auto" hangingPunct="1">
              <a:spcAft>
                <a:spcPts val="0"/>
              </a:spcAft>
              <a:defRPr/>
            </a:pPr>
            <a:r>
              <a:rPr lang="tr-TR" dirty="0"/>
              <a:t>“Gelir ve kurumlar vergisi mükelleflerinin matrah artırımında bulundukları yıllara ait zararların %50’si, 2021 ve izleyen yıl karlarından mahsup edilmez.”</a:t>
            </a:r>
          </a:p>
          <a:p>
            <a:pPr eaLnBrk="1" fontAlgn="auto" hangingPunct="1">
              <a:spcAft>
                <a:spcPts val="0"/>
              </a:spcAft>
              <a:defRPr/>
            </a:pPr>
            <a:endParaRPr lang="tr-TR" dirty="0"/>
          </a:p>
          <a:p>
            <a:pPr eaLnBrk="1" fontAlgn="auto" hangingPunct="1">
              <a:spcAft>
                <a:spcPts val="0"/>
              </a:spcAft>
              <a:defRPr/>
            </a:pPr>
            <a:r>
              <a:rPr lang="tr-TR" dirty="0"/>
              <a:t>Bu hükme göre, mükellefler, matrah artırımında bulundukları yıllara ait olup indirim konusu yapılamamış geçmiş yıl zararlarının </a:t>
            </a:r>
            <a:r>
              <a:rPr lang="tr-TR" b="1" dirty="0"/>
              <a:t>yarısını</a:t>
            </a:r>
            <a:r>
              <a:rPr lang="tr-TR" dirty="0"/>
              <a:t>, </a:t>
            </a:r>
            <a:r>
              <a:rPr lang="tr-TR" b="1" u="sng" dirty="0"/>
              <a:t>2021 ve müteakip yıl karlarından</a:t>
            </a:r>
            <a:r>
              <a:rPr lang="tr-TR" dirty="0"/>
              <a:t> mahsup edemeyeceklerdir. </a:t>
            </a:r>
          </a:p>
          <a:p>
            <a:pPr eaLnBrk="1" fontAlgn="auto" hangingPunct="1">
              <a:spcAft>
                <a:spcPts val="0"/>
              </a:spcAft>
              <a:defRPr/>
            </a:pPr>
            <a:endParaRPr lang="tr-TR" dirty="0"/>
          </a:p>
          <a:p>
            <a:pPr eaLnBrk="1" fontAlgn="auto" hangingPunct="1">
              <a:spcAft>
                <a:spcPts val="0"/>
              </a:spcAft>
              <a:defRPr/>
            </a:pPr>
            <a:r>
              <a:rPr lang="tr-TR" dirty="0"/>
              <a:t>Söz konusu zararların diğer yarısı ise, Gelir ve Kurumlar Vergisi Kanununun ilgili maddelerinde yer alan esaslar çerçevesinde mahsup edilmeye devam edilecektir.</a:t>
            </a:r>
          </a:p>
          <a:p>
            <a:pPr eaLnBrk="1" fontAlgn="auto" hangingPunct="1">
              <a:spcAft>
                <a:spcPts val="0"/>
              </a:spcAft>
              <a:defRPr/>
            </a:pPr>
            <a:endParaRPr lang="tr-TR" b="1" dirty="0">
              <a:solidFill>
                <a:schemeClr val="accent1">
                  <a:lumMod val="75000"/>
                </a:schemeClr>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Başlık">
            <a:extLst>
              <a:ext uri="{FF2B5EF4-FFF2-40B4-BE49-F238E27FC236}">
                <a16:creationId xmlns:a16="http://schemas.microsoft.com/office/drawing/2014/main" id="{3FA50A33-92C0-4611-9965-73CD9C7B85E1}"/>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5D8E8052-297A-4FE2-A743-FBCDC84D5A3A}"/>
              </a:ext>
            </a:extLst>
          </p:cNvPr>
          <p:cNvSpPr>
            <a:spLocks noGrp="1"/>
          </p:cNvSpPr>
          <p:nvPr>
            <p:ph idx="1"/>
          </p:nvPr>
        </p:nvSpPr>
        <p:spPr>
          <a:xfrm>
            <a:off x="142875" y="785813"/>
            <a:ext cx="3357563" cy="5340350"/>
          </a:xfrm>
        </p:spPr>
        <p:txBody>
          <a:bodyPr rtlCol="0">
            <a:normAutofit fontScale="92500" lnSpcReduction="20000"/>
          </a:bodyPr>
          <a:lstStyle/>
          <a:p>
            <a:pPr eaLnBrk="1" fontAlgn="auto" hangingPunct="1">
              <a:spcAft>
                <a:spcPts val="0"/>
              </a:spcAft>
              <a:buFont typeface="Arial" panose="020B0604020202020204" pitchFamily="34" charset="0"/>
              <a:buNone/>
              <a:defRPr/>
            </a:pPr>
            <a:r>
              <a:rPr lang="tr-TR" sz="4000" b="1" dirty="0">
                <a:solidFill>
                  <a:schemeClr val="accent1">
                    <a:lumMod val="75000"/>
                  </a:schemeClr>
                </a:solidFill>
                <a:effectLst>
                  <a:outerShdw blurRad="38100" dist="38100" dir="2700000" algn="tl">
                    <a:srgbClr val="000000">
                      <a:alpha val="43137"/>
                    </a:srgbClr>
                  </a:outerShdw>
                </a:effectLst>
              </a:rPr>
              <a:t>	Örnek :</a:t>
            </a:r>
          </a:p>
          <a:p>
            <a:pPr eaLnBrk="1" fontAlgn="auto" hangingPunct="1">
              <a:spcAft>
                <a:spcPts val="0"/>
              </a:spcAft>
              <a:buFont typeface="Arial" panose="020B0604020202020204" pitchFamily="34" charset="0"/>
              <a:buNone/>
              <a:defRPr/>
            </a:pPr>
            <a:r>
              <a:rPr lang="tr-TR" sz="4000" dirty="0">
                <a:solidFill>
                  <a:schemeClr val="accent1">
                    <a:lumMod val="75000"/>
                  </a:schemeClr>
                </a:solidFill>
              </a:rPr>
              <a:t>	</a:t>
            </a:r>
            <a:r>
              <a:rPr lang="tr-TR" sz="2400" b="1" dirty="0"/>
              <a:t>D Ltd. Şti.</a:t>
            </a:r>
            <a:r>
              <a:rPr lang="tr-TR" sz="2100" dirty="0"/>
              <a:t>’</a:t>
            </a:r>
            <a:r>
              <a:rPr lang="tr-TR" sz="2100" dirty="0" err="1"/>
              <a:t>nin</a:t>
            </a:r>
            <a:r>
              <a:rPr lang="tr-TR" sz="2100" dirty="0"/>
              <a:t> 2016-2020 dönemlerine ilişkin beyan durumu aşağıdaki gibidir</a:t>
            </a:r>
            <a:r>
              <a:rPr lang="tr-TR" sz="1800" dirty="0"/>
              <a:t>.</a:t>
            </a:r>
          </a:p>
          <a:p>
            <a:pPr eaLnBrk="1" fontAlgn="auto" hangingPunct="1">
              <a:spcAft>
                <a:spcPts val="0"/>
              </a:spcAft>
              <a:buFont typeface="Arial" panose="020B0604020202020204" pitchFamily="34" charset="0"/>
              <a:buNone/>
              <a:defRPr/>
            </a:pPr>
            <a:endParaRPr lang="tr-TR" sz="2800" dirty="0"/>
          </a:p>
          <a:p>
            <a:pPr marL="0" indent="0" eaLnBrk="1" fontAlgn="auto" hangingPunct="1">
              <a:spcAft>
                <a:spcPts val="0"/>
              </a:spcAft>
              <a:buFont typeface="Arial" charset="0"/>
              <a:buNone/>
              <a:defRPr/>
            </a:pPr>
            <a:r>
              <a:rPr lang="tr-TR" sz="2400" dirty="0"/>
              <a:t>2016 ……  1.000.000 TL kâr</a:t>
            </a:r>
          </a:p>
          <a:p>
            <a:pPr marL="0" indent="0" eaLnBrk="1" fontAlgn="auto" hangingPunct="1">
              <a:spcAft>
                <a:spcPts val="0"/>
              </a:spcAft>
              <a:buFont typeface="Arial" charset="0"/>
              <a:buNone/>
              <a:defRPr/>
            </a:pPr>
            <a:r>
              <a:rPr lang="tr-TR" sz="2400" dirty="0"/>
              <a:t>2017 ……   </a:t>
            </a:r>
            <a:r>
              <a:rPr lang="tr-TR" sz="2400" dirty="0">
                <a:solidFill>
                  <a:srgbClr val="FF0000"/>
                </a:solidFill>
              </a:rPr>
              <a:t>500.000 TL zarar</a:t>
            </a:r>
          </a:p>
          <a:p>
            <a:pPr marL="0" indent="0" eaLnBrk="1" fontAlgn="auto" hangingPunct="1">
              <a:spcAft>
                <a:spcPts val="0"/>
              </a:spcAft>
              <a:buFont typeface="Arial" charset="0"/>
              <a:buNone/>
              <a:defRPr/>
            </a:pPr>
            <a:r>
              <a:rPr lang="tr-TR" sz="2400" dirty="0"/>
              <a:t>2018 ……   </a:t>
            </a:r>
            <a:r>
              <a:rPr lang="tr-TR" sz="2400" dirty="0">
                <a:solidFill>
                  <a:srgbClr val="FF0000"/>
                </a:solidFill>
              </a:rPr>
              <a:t>600.000 TL zarar</a:t>
            </a:r>
          </a:p>
          <a:p>
            <a:pPr marL="0" indent="0" eaLnBrk="1" fontAlgn="auto" hangingPunct="1">
              <a:spcAft>
                <a:spcPts val="0"/>
              </a:spcAft>
              <a:buFont typeface="Arial" charset="0"/>
              <a:buNone/>
              <a:defRPr/>
            </a:pPr>
            <a:r>
              <a:rPr lang="tr-TR" sz="2400" dirty="0"/>
              <a:t>2019 ……   </a:t>
            </a:r>
            <a:r>
              <a:rPr lang="tr-TR" sz="2400" dirty="0">
                <a:solidFill>
                  <a:srgbClr val="FF0000"/>
                </a:solidFill>
              </a:rPr>
              <a:t>200.000 TL zarar</a:t>
            </a:r>
          </a:p>
          <a:p>
            <a:pPr marL="742950" indent="-742950" eaLnBrk="1" fontAlgn="auto" hangingPunct="1">
              <a:spcAft>
                <a:spcPts val="0"/>
              </a:spcAft>
              <a:buFont typeface="Arial" panose="020B0604020202020204" pitchFamily="34" charset="0"/>
              <a:buNone/>
              <a:defRPr/>
            </a:pPr>
            <a:r>
              <a:rPr lang="tr-TR" sz="2400" dirty="0"/>
              <a:t>2020 ……   </a:t>
            </a:r>
            <a:r>
              <a:rPr lang="tr-TR" sz="2400" dirty="0">
                <a:solidFill>
                  <a:srgbClr val="FF0000"/>
                </a:solidFill>
              </a:rPr>
              <a:t>100.000 TL zarar</a:t>
            </a:r>
            <a:endParaRPr lang="tr-TR" sz="2400" dirty="0"/>
          </a:p>
          <a:p>
            <a:pPr marL="742950" indent="-742950" eaLnBrk="1" fontAlgn="auto" hangingPunct="1">
              <a:spcAft>
                <a:spcPts val="0"/>
              </a:spcAft>
              <a:buFont typeface="Arial" panose="020B0604020202020204" pitchFamily="34" charset="0"/>
              <a:buNone/>
              <a:defRPr/>
            </a:pPr>
            <a:r>
              <a:rPr lang="tr-TR" sz="1800" dirty="0"/>
              <a:t>	</a:t>
            </a:r>
          </a:p>
          <a:p>
            <a:pPr marL="742950" indent="-742950" eaLnBrk="1" fontAlgn="auto" hangingPunct="1">
              <a:spcAft>
                <a:spcPts val="0"/>
              </a:spcAft>
              <a:buFont typeface="Arial" panose="020B0604020202020204" pitchFamily="34" charset="0"/>
              <a:buNone/>
              <a:defRPr/>
            </a:pPr>
            <a:r>
              <a:rPr lang="tr-TR" sz="1800" dirty="0"/>
              <a:t>	Mükellef, ilgili yıllara ait kurumlar vergisi beyannamelerini süresinde vermiş ve hesaplanan vergiyi süresinde ödemiştir.</a:t>
            </a:r>
          </a:p>
          <a:p>
            <a:pPr eaLnBrk="1" fontAlgn="auto" hangingPunct="1">
              <a:spcAft>
                <a:spcPts val="0"/>
              </a:spcAft>
              <a:buFont typeface="Arial" panose="020B0604020202020204" pitchFamily="34" charset="0"/>
              <a:buNone/>
              <a:defRPr/>
            </a:pPr>
            <a:r>
              <a:rPr lang="tr-TR" sz="2000" dirty="0"/>
              <a:t> </a:t>
            </a:r>
            <a:endParaRPr lang="tr-TR" sz="2000" b="1" dirty="0">
              <a:solidFill>
                <a:schemeClr val="accent1">
                  <a:lumMod val="75000"/>
                </a:schemeClr>
              </a:solidFill>
            </a:endParaRPr>
          </a:p>
        </p:txBody>
      </p:sp>
      <p:sp>
        <p:nvSpPr>
          <p:cNvPr id="4" name="3 Katlanmış Nesne">
            <a:extLst>
              <a:ext uri="{FF2B5EF4-FFF2-40B4-BE49-F238E27FC236}">
                <a16:creationId xmlns:a16="http://schemas.microsoft.com/office/drawing/2014/main" id="{F266E2A3-BE6B-4382-96FF-565CFF6DA930}"/>
              </a:ext>
            </a:extLst>
          </p:cNvPr>
          <p:cNvSpPr/>
          <p:nvPr/>
        </p:nvSpPr>
        <p:spPr>
          <a:xfrm>
            <a:off x="4000500" y="642938"/>
            <a:ext cx="5000625" cy="6000750"/>
          </a:xfrm>
          <a:prstGeom prst="foldedCorner">
            <a:avLst>
              <a:gd name="adj" fmla="val 5460"/>
            </a:avLst>
          </a:prstGeom>
          <a:solidFill>
            <a:schemeClr val="bg1"/>
          </a:solidFill>
          <a:ln w="3175">
            <a:solidFill>
              <a:schemeClr val="tx1"/>
            </a:solidFill>
          </a:ln>
          <a:effectLst>
            <a:outerShdw blurRad="139700" dist="38100" dir="8100000" sx="102000" sy="102000" algn="tr" rotWithShape="0">
              <a:prstClr val="black">
                <a:alpha val="37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tr-TR" sz="2400" b="1" dirty="0">
                <a:solidFill>
                  <a:schemeClr val="accent6">
                    <a:lumMod val="50000"/>
                  </a:schemeClr>
                </a:solidFill>
                <a:latin typeface="Comic Sans MS" pitchFamily="66" charset="0"/>
              </a:rPr>
              <a:t>Çözüm:</a:t>
            </a:r>
          </a:p>
          <a:p>
            <a:pPr fontAlgn="auto">
              <a:spcBef>
                <a:spcPts val="0"/>
              </a:spcBef>
              <a:spcAft>
                <a:spcPts val="0"/>
              </a:spcAft>
              <a:defRPr/>
            </a:pPr>
            <a:endParaRPr lang="tr-TR" dirty="0">
              <a:solidFill>
                <a:schemeClr val="accent1">
                  <a:lumMod val="50000"/>
                </a:schemeClr>
              </a:solidFill>
              <a:latin typeface="Comic Sans MS" pitchFamily="66" charset="0"/>
            </a:endParaRPr>
          </a:p>
          <a:p>
            <a:pPr fontAlgn="auto">
              <a:spcBef>
                <a:spcPts val="0"/>
              </a:spcBef>
              <a:spcAft>
                <a:spcPts val="0"/>
              </a:spcAft>
              <a:defRPr/>
            </a:pPr>
            <a:r>
              <a:rPr lang="tr-TR" sz="1600" dirty="0">
                <a:solidFill>
                  <a:schemeClr val="accent1">
                    <a:lumMod val="50000"/>
                  </a:schemeClr>
                </a:solidFill>
                <a:latin typeface="Comic Sans MS" pitchFamily="66" charset="0"/>
              </a:rPr>
              <a:t>D Ltd. Şti. ilgili yılların tamamında matrah artırımında bulunmuş ise; 2017,  2018, 2019 ve 2020 yıllarına ait zararların, 2021 dönemi ve/veya daha sonraki dönemlere ait kazançlardan mahsup edilmesi mümkün değildir.</a:t>
            </a:r>
          </a:p>
          <a:p>
            <a:pPr fontAlgn="auto">
              <a:spcBef>
                <a:spcPts val="0"/>
              </a:spcBef>
              <a:spcAft>
                <a:spcPts val="0"/>
              </a:spcAft>
              <a:defRPr/>
            </a:pPr>
            <a:endParaRPr lang="tr-TR" sz="1600" dirty="0">
              <a:solidFill>
                <a:schemeClr val="accent1">
                  <a:lumMod val="50000"/>
                </a:schemeClr>
              </a:solidFill>
              <a:latin typeface="Comic Sans MS" pitchFamily="66" charset="0"/>
            </a:endParaRPr>
          </a:p>
          <a:p>
            <a:pPr fontAlgn="auto">
              <a:spcBef>
                <a:spcPts val="0"/>
              </a:spcBef>
              <a:spcAft>
                <a:spcPts val="0"/>
              </a:spcAft>
              <a:defRPr/>
            </a:pPr>
            <a:r>
              <a:rPr lang="tr-TR" sz="1600" b="1" dirty="0">
                <a:solidFill>
                  <a:schemeClr val="accent1">
                    <a:lumMod val="50000"/>
                  </a:schemeClr>
                </a:solidFill>
                <a:latin typeface="Comic Sans MS" pitchFamily="66" charset="0"/>
              </a:rPr>
              <a:t>Örneğin;</a:t>
            </a:r>
          </a:p>
          <a:p>
            <a:pPr fontAlgn="auto">
              <a:spcBef>
                <a:spcPts val="0"/>
              </a:spcBef>
              <a:spcAft>
                <a:spcPts val="0"/>
              </a:spcAft>
              <a:defRPr/>
            </a:pPr>
            <a:r>
              <a:rPr lang="tr-TR" sz="1600" dirty="0">
                <a:solidFill>
                  <a:schemeClr val="accent1">
                    <a:lumMod val="50000"/>
                  </a:schemeClr>
                </a:solidFill>
                <a:latin typeface="Comic Sans MS" pitchFamily="66" charset="0"/>
              </a:rPr>
              <a:t>2021 yılında  1.000.000 TL kazanç beyan edilmesi halinde, bu tutardan;</a:t>
            </a:r>
          </a:p>
          <a:p>
            <a:pPr fontAlgn="auto">
              <a:spcBef>
                <a:spcPts val="0"/>
              </a:spcBef>
              <a:spcAft>
                <a:spcPts val="0"/>
              </a:spcAft>
              <a:defRPr/>
            </a:pPr>
            <a:endParaRPr lang="tr-TR" sz="1600" dirty="0">
              <a:solidFill>
                <a:schemeClr val="accent1">
                  <a:lumMod val="50000"/>
                </a:schemeClr>
              </a:solidFill>
              <a:latin typeface="Comic Sans MS" pitchFamily="66" charset="0"/>
            </a:endParaRPr>
          </a:p>
          <a:p>
            <a:pPr fontAlgn="auto">
              <a:spcBef>
                <a:spcPts val="0"/>
              </a:spcBef>
              <a:spcAft>
                <a:spcPts val="0"/>
              </a:spcAft>
              <a:defRPr/>
            </a:pPr>
            <a:r>
              <a:rPr lang="tr-TR" sz="1600" dirty="0">
                <a:solidFill>
                  <a:schemeClr val="accent1">
                    <a:lumMod val="50000"/>
                  </a:schemeClr>
                </a:solidFill>
                <a:latin typeface="Comic Sans MS" pitchFamily="66" charset="0"/>
              </a:rPr>
              <a:t>2016 yılına ait zararın  250.000 TL’sini,</a:t>
            </a:r>
          </a:p>
          <a:p>
            <a:pPr fontAlgn="auto">
              <a:spcBef>
                <a:spcPts val="0"/>
              </a:spcBef>
              <a:spcAft>
                <a:spcPts val="0"/>
              </a:spcAft>
              <a:defRPr/>
            </a:pPr>
            <a:r>
              <a:rPr lang="tr-TR" sz="1600" dirty="0">
                <a:solidFill>
                  <a:schemeClr val="accent1">
                    <a:lumMod val="50000"/>
                  </a:schemeClr>
                </a:solidFill>
                <a:latin typeface="Comic Sans MS" pitchFamily="66" charset="0"/>
              </a:rPr>
              <a:t>2017 yılına ait zararın  300.000 TL’sini,</a:t>
            </a:r>
          </a:p>
          <a:p>
            <a:pPr fontAlgn="auto">
              <a:spcBef>
                <a:spcPts val="0"/>
              </a:spcBef>
              <a:spcAft>
                <a:spcPts val="0"/>
              </a:spcAft>
              <a:defRPr/>
            </a:pPr>
            <a:r>
              <a:rPr lang="tr-TR" sz="1600" dirty="0">
                <a:solidFill>
                  <a:schemeClr val="accent1">
                    <a:lumMod val="50000"/>
                  </a:schemeClr>
                </a:solidFill>
                <a:latin typeface="Comic Sans MS" pitchFamily="66" charset="0"/>
              </a:rPr>
              <a:t>2018 yılına ait zararın  100.000 TL’sini,</a:t>
            </a:r>
          </a:p>
          <a:p>
            <a:pPr fontAlgn="auto">
              <a:spcBef>
                <a:spcPts val="0"/>
              </a:spcBef>
              <a:spcAft>
                <a:spcPts val="0"/>
              </a:spcAft>
              <a:defRPr/>
            </a:pPr>
            <a:r>
              <a:rPr lang="tr-TR" sz="1600" dirty="0">
                <a:solidFill>
                  <a:schemeClr val="accent1">
                    <a:lumMod val="50000"/>
                  </a:schemeClr>
                </a:solidFill>
                <a:latin typeface="Comic Sans MS" pitchFamily="66" charset="0"/>
              </a:rPr>
              <a:t>2019 yılına ait zararın   50.000 TL’sini,</a:t>
            </a:r>
          </a:p>
          <a:p>
            <a:pPr fontAlgn="auto">
              <a:spcBef>
                <a:spcPts val="0"/>
              </a:spcBef>
              <a:spcAft>
                <a:spcPts val="0"/>
              </a:spcAft>
              <a:defRPr/>
            </a:pPr>
            <a:endParaRPr lang="tr-TR" sz="1600" dirty="0">
              <a:solidFill>
                <a:schemeClr val="accent1">
                  <a:lumMod val="50000"/>
                </a:schemeClr>
              </a:solidFill>
              <a:latin typeface="Comic Sans MS" pitchFamily="66" charset="0"/>
            </a:endParaRPr>
          </a:p>
          <a:p>
            <a:pPr fontAlgn="auto">
              <a:spcBef>
                <a:spcPts val="0"/>
              </a:spcBef>
              <a:spcAft>
                <a:spcPts val="0"/>
              </a:spcAft>
              <a:defRPr/>
            </a:pPr>
            <a:r>
              <a:rPr lang="tr-TR" sz="1600" dirty="0">
                <a:solidFill>
                  <a:schemeClr val="accent1">
                    <a:lumMod val="50000"/>
                  </a:schemeClr>
                </a:solidFill>
                <a:latin typeface="Comic Sans MS" pitchFamily="66" charset="0"/>
              </a:rPr>
              <a:t>mahsup edebilir.  Dolayısıyla 2021 yılı için (1.000.000 – 700.000 =) 300.000 TL matrah beyan edilmelidir.</a:t>
            </a:r>
          </a:p>
          <a:p>
            <a:pPr fontAlgn="auto">
              <a:spcBef>
                <a:spcPts val="0"/>
              </a:spcBef>
              <a:spcAft>
                <a:spcPts val="0"/>
              </a:spcAft>
              <a:defRPr/>
            </a:pPr>
            <a:r>
              <a:rPr lang="tr-TR" sz="1600" dirty="0">
                <a:solidFill>
                  <a:schemeClr val="accent1">
                    <a:lumMod val="50000"/>
                  </a:schemeClr>
                </a:solidFill>
                <a:latin typeface="Comic Sans MS" pitchFamily="66" charset="0"/>
              </a:rPr>
              <a:t> </a:t>
            </a:r>
          </a:p>
          <a:p>
            <a:pPr fontAlgn="auto">
              <a:spcBef>
                <a:spcPts val="0"/>
              </a:spcBef>
              <a:spcAft>
                <a:spcPts val="0"/>
              </a:spcAft>
              <a:defRPr/>
            </a:pPr>
            <a:endParaRPr lang="tr-TR" sz="2000" dirty="0">
              <a:solidFill>
                <a:srgbClr val="0070C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Başlık">
            <a:extLst>
              <a:ext uri="{FF2B5EF4-FFF2-40B4-BE49-F238E27FC236}">
                <a16:creationId xmlns:a16="http://schemas.microsoft.com/office/drawing/2014/main" id="{1543E9F0-378E-4137-9E29-A490B19DE084}"/>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62C17F3B-B473-4AF0-8BDF-8633DC05B618}"/>
              </a:ext>
            </a:extLst>
          </p:cNvPr>
          <p:cNvSpPr>
            <a:spLocks noGrp="1"/>
          </p:cNvSpPr>
          <p:nvPr>
            <p:ph idx="1"/>
          </p:nvPr>
        </p:nvSpPr>
        <p:spPr>
          <a:xfrm>
            <a:off x="457200" y="785813"/>
            <a:ext cx="8229600" cy="5340350"/>
          </a:xfrm>
        </p:spPr>
        <p:txBody>
          <a:bodyPr rtlCol="0">
            <a:normAutofit fontScale="62500" lnSpcReduction="20000"/>
          </a:bodyPr>
          <a:lstStyle/>
          <a:p>
            <a:pPr eaLnBrk="1" fontAlgn="auto" hangingPunct="1">
              <a:spcAft>
                <a:spcPts val="0"/>
              </a:spcAft>
              <a:buFont typeface="Arial" panose="020B0604020202020204" pitchFamily="34" charset="0"/>
              <a:buNone/>
              <a:defRPr/>
            </a:pPr>
            <a:r>
              <a:rPr lang="tr-TR" sz="4000" b="1" dirty="0">
                <a:solidFill>
                  <a:schemeClr val="accent1">
                    <a:lumMod val="75000"/>
                  </a:schemeClr>
                </a:solidFill>
              </a:rPr>
              <a:t>	Mükellefler Artırdıkları Matrahlar Üzerinden, Daha Önce İndirme İmkânı Bulamadıkları İstisnaları Ve Geçmiş Yıl Zararlarını Mahsup Edebilecekler Midir?</a:t>
            </a:r>
          </a:p>
          <a:p>
            <a:pPr eaLnBrk="1" fontAlgn="auto" hangingPunct="1">
              <a:spcAft>
                <a:spcPts val="0"/>
              </a:spcAft>
              <a:buFont typeface="Arial" panose="020B0604020202020204" pitchFamily="34" charset="0"/>
              <a:buNone/>
              <a:defRPr/>
            </a:pPr>
            <a:r>
              <a:rPr lang="tr-TR" dirty="0"/>
              <a:t> </a:t>
            </a:r>
          </a:p>
          <a:p>
            <a:pPr eaLnBrk="1" fontAlgn="auto" hangingPunct="1">
              <a:spcAft>
                <a:spcPts val="0"/>
              </a:spcAft>
              <a:defRPr/>
            </a:pPr>
            <a:r>
              <a:rPr lang="tr-TR" dirty="0"/>
              <a:t>Kanunun 6 </a:t>
            </a:r>
            <a:r>
              <a:rPr lang="tr-TR" dirty="0" err="1"/>
              <a:t>ncı</a:t>
            </a:r>
            <a:r>
              <a:rPr lang="tr-TR" dirty="0"/>
              <a:t> maddesinin (10) numaralı fıkrası gereğince matrah artırımında bulunan mükelleflerin devreden zararları, bu Kanuna göre artırdıkları matrahlardan indirmeleri söz konusu değildir.</a:t>
            </a:r>
          </a:p>
          <a:p>
            <a:pPr eaLnBrk="1" fontAlgn="auto" hangingPunct="1">
              <a:spcAft>
                <a:spcPts val="0"/>
              </a:spcAft>
              <a:defRPr/>
            </a:pPr>
            <a:endParaRPr lang="tr-TR" dirty="0"/>
          </a:p>
          <a:p>
            <a:pPr eaLnBrk="1" fontAlgn="auto" hangingPunct="1">
              <a:spcAft>
                <a:spcPts val="0"/>
              </a:spcAft>
              <a:defRPr/>
            </a:pPr>
            <a:r>
              <a:rPr lang="tr-TR" dirty="0"/>
              <a:t>Aynı şekilde mükellefler, yapmış oldukları yatırım harcamaları nedeniyle indirime hak kazandıkları, ancak ilgili yıllarda kazanç yetersizliği dolayısıyla yararlanamadıkları yatırım indirimi istisnası tutarlarını da Kanunun 6 </a:t>
            </a:r>
            <a:r>
              <a:rPr lang="tr-TR" dirty="0" err="1"/>
              <a:t>ncı</a:t>
            </a:r>
            <a:r>
              <a:rPr lang="tr-TR" dirty="0"/>
              <a:t> maddesine göre artırdıkları veya beyan ettikleri matrahlardan indiremeyeceklerdir. </a:t>
            </a:r>
          </a:p>
          <a:p>
            <a:pPr eaLnBrk="1" fontAlgn="auto" hangingPunct="1">
              <a:spcAft>
                <a:spcPts val="0"/>
              </a:spcAft>
              <a:defRPr/>
            </a:pPr>
            <a:endParaRPr lang="tr-TR" dirty="0"/>
          </a:p>
          <a:p>
            <a:pPr eaLnBrk="1" fontAlgn="auto" hangingPunct="1">
              <a:spcAft>
                <a:spcPts val="0"/>
              </a:spcAft>
              <a:defRPr/>
            </a:pPr>
            <a:r>
              <a:rPr lang="tr-TR" dirty="0"/>
              <a:t>Ancak önceki yıllarda indirilemeyen yatırım indirimi tutarının, Gelir Vergisi Kanununun ilgili hükümleri çerçevesinde mükelleflerce daha sonraki yıllarda beyan ettikleri kazançlardan indirim konusu yapılabileceği tabiidir.</a:t>
            </a:r>
          </a:p>
          <a:p>
            <a:pPr eaLnBrk="1" fontAlgn="auto" hangingPunct="1">
              <a:spcAft>
                <a:spcPts val="0"/>
              </a:spcAft>
              <a:defRPr/>
            </a:pPr>
            <a:endParaRPr lang="tr-TR" b="1" dirty="0">
              <a:solidFill>
                <a:schemeClr val="accent1">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a:extLst>
              <a:ext uri="{FF2B5EF4-FFF2-40B4-BE49-F238E27FC236}">
                <a16:creationId xmlns:a16="http://schemas.microsoft.com/office/drawing/2014/main" id="{467BDE5C-93BB-4347-B80E-CBC0D8FD07B8}"/>
              </a:ext>
            </a:extLst>
          </p:cNvPr>
          <p:cNvSpPr txBox="1"/>
          <p:nvPr/>
        </p:nvSpPr>
        <p:spPr>
          <a:xfrm>
            <a:off x="285750" y="1571625"/>
            <a:ext cx="8569325" cy="1016000"/>
          </a:xfrm>
          <a:prstGeom prst="rect">
            <a:avLst/>
          </a:prstGeom>
          <a:noFill/>
        </p:spPr>
        <p:txBody>
          <a:bodyPr>
            <a:spAutoFit/>
          </a:bodyPr>
          <a:lstStyle/>
          <a:p>
            <a:pPr algn="ctr" fontAlgn="auto">
              <a:spcBef>
                <a:spcPts val="0"/>
              </a:spcBef>
              <a:spcAft>
                <a:spcPts val="1800"/>
              </a:spcAft>
              <a:defRPr/>
            </a:pPr>
            <a:r>
              <a:rPr lang="tr-TR" sz="6000" b="1" dirty="0">
                <a:solidFill>
                  <a:srgbClr val="C00000"/>
                </a:solidFill>
                <a:latin typeface="+mn-lt"/>
              </a:rPr>
              <a:t>KESİNLEŞMİŞ ALACAKLAR</a:t>
            </a:r>
          </a:p>
        </p:txBody>
      </p:sp>
      <p:pic>
        <p:nvPicPr>
          <p:cNvPr id="9219" name="Picture 8" descr="http://t0.gstatic.com/images?q=tbn:ANd9GcRWP6Nn6CzOFfmDFtl0pBslRCjZDaZ7pofZMEMH_BEVCaEYFNtiGXLkBULoiA">
            <a:extLst>
              <a:ext uri="{FF2B5EF4-FFF2-40B4-BE49-F238E27FC236}">
                <a16:creationId xmlns:a16="http://schemas.microsoft.com/office/drawing/2014/main" id="{F3F7A2ED-4B24-4819-B27E-6FF4AB4DA1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781705">
            <a:off x="1163638" y="3576638"/>
            <a:ext cx="1322387" cy="170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6" descr="https://encrypted-tbn3.gstatic.com/images?q=tbn:ANd9GcTLsstAH02xkwOQ5irti4eGJQNPpcMWcj-avr5QGRS9y58D2fYtiCTzey1E">
            <a:extLst>
              <a:ext uri="{FF2B5EF4-FFF2-40B4-BE49-F238E27FC236}">
                <a16:creationId xmlns:a16="http://schemas.microsoft.com/office/drawing/2014/main" id="{E52F72E3-8C53-4F5A-B24B-CA72717915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3357563"/>
            <a:ext cx="5426075" cy="350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Başlık">
            <a:extLst>
              <a:ext uri="{FF2B5EF4-FFF2-40B4-BE49-F238E27FC236}">
                <a16:creationId xmlns:a16="http://schemas.microsoft.com/office/drawing/2014/main" id="{8187FD84-F4E1-4117-A7E9-8B38A605B73A}"/>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01AAB5B0-692C-4B10-B961-F5461899FBA5}"/>
              </a:ext>
            </a:extLst>
          </p:cNvPr>
          <p:cNvSpPr>
            <a:spLocks noGrp="1"/>
          </p:cNvSpPr>
          <p:nvPr>
            <p:ph idx="1"/>
          </p:nvPr>
        </p:nvSpPr>
        <p:spPr>
          <a:xfrm>
            <a:off x="457200" y="785813"/>
            <a:ext cx="8229600" cy="5340350"/>
          </a:xfrm>
        </p:spPr>
        <p:txBody>
          <a:bodyPr rtlCol="0">
            <a:normAutofit/>
          </a:bodyPr>
          <a:lstStyle/>
          <a:p>
            <a:pPr eaLnBrk="1" fontAlgn="auto" hangingPunct="1">
              <a:spcAft>
                <a:spcPts val="0"/>
              </a:spcAft>
              <a:buFont typeface="Arial" panose="020B0604020202020204" pitchFamily="34" charset="0"/>
              <a:buNone/>
              <a:defRPr/>
            </a:pPr>
            <a:r>
              <a:rPr lang="tr-TR" b="1" dirty="0">
                <a:solidFill>
                  <a:schemeClr val="accent1">
                    <a:lumMod val="75000"/>
                  </a:schemeClr>
                </a:solidFill>
              </a:rPr>
              <a:t>	Mükellefler Artırdıkları Matrahlar Üzerinden, Daha Önce Tevkif Suretiyle Ödemiş Oldukları Vergileri Mahsup Edebilecekler Midir?</a:t>
            </a:r>
          </a:p>
          <a:p>
            <a:pPr eaLnBrk="1" fontAlgn="auto" hangingPunct="1">
              <a:spcAft>
                <a:spcPts val="0"/>
              </a:spcAft>
              <a:buFont typeface="Arial" panose="020B0604020202020204" pitchFamily="34" charset="0"/>
              <a:buNone/>
              <a:defRPr/>
            </a:pPr>
            <a:r>
              <a:rPr lang="tr-TR" sz="2400" dirty="0"/>
              <a:t> </a:t>
            </a:r>
          </a:p>
          <a:p>
            <a:pPr eaLnBrk="1" fontAlgn="auto" hangingPunct="1">
              <a:spcAft>
                <a:spcPts val="0"/>
              </a:spcAft>
              <a:buFont typeface="Arial" panose="020B0604020202020204" pitchFamily="34" charset="0"/>
              <a:buNone/>
              <a:defRPr/>
            </a:pPr>
            <a:endParaRPr lang="tr-TR" sz="2400" dirty="0"/>
          </a:p>
          <a:p>
            <a:pPr eaLnBrk="1" fontAlgn="auto" hangingPunct="1">
              <a:spcAft>
                <a:spcPts val="0"/>
              </a:spcAft>
              <a:buFont typeface="Arial" panose="020B0604020202020204" pitchFamily="34" charset="0"/>
              <a:buNone/>
              <a:defRPr/>
            </a:pPr>
            <a:r>
              <a:rPr lang="tr-TR" sz="2400" dirty="0"/>
              <a:t>	Gelir ve kurumlar vergisi mükelleflerinin bu madde hükmünden yararlanarak beyan ettikleri matrahları artırmaları halinde, daha önce tevkif yoluyla ödemiş oldukları vergiler, artırılan matrahlar üzerinden hesaplanan vergilerden </a:t>
            </a:r>
            <a:r>
              <a:rPr lang="tr-TR" sz="2800" b="1" dirty="0"/>
              <a:t>mahsup edilemez.</a:t>
            </a:r>
            <a:endParaRPr lang="tr-TR" sz="2400" b="1" dirty="0">
              <a:solidFill>
                <a:schemeClr val="accent1">
                  <a:lumMod val="75000"/>
                </a:schemeClr>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1 Başlık">
            <a:extLst>
              <a:ext uri="{FF2B5EF4-FFF2-40B4-BE49-F238E27FC236}">
                <a16:creationId xmlns:a16="http://schemas.microsoft.com/office/drawing/2014/main" id="{43626981-877A-44E8-BE8F-6B80EB8B331F}"/>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C23A3E4A-5F87-465B-AEEE-D09886919198}"/>
              </a:ext>
            </a:extLst>
          </p:cNvPr>
          <p:cNvSpPr>
            <a:spLocks noGrp="1"/>
          </p:cNvSpPr>
          <p:nvPr>
            <p:ph idx="1"/>
          </p:nvPr>
        </p:nvSpPr>
        <p:spPr>
          <a:xfrm>
            <a:off x="457200" y="785813"/>
            <a:ext cx="8229600" cy="5522912"/>
          </a:xfrm>
        </p:spPr>
        <p:txBody>
          <a:bodyPr rtlCol="0">
            <a:normAutofit fontScale="62500" lnSpcReduction="20000"/>
          </a:bodyPr>
          <a:lstStyle/>
          <a:p>
            <a:pPr eaLnBrk="1" fontAlgn="auto" hangingPunct="1">
              <a:spcAft>
                <a:spcPts val="0"/>
              </a:spcAft>
              <a:buFont typeface="Arial" panose="020B0604020202020204" pitchFamily="34" charset="0"/>
              <a:buNone/>
              <a:defRPr/>
            </a:pPr>
            <a:r>
              <a:rPr lang="tr-TR" sz="7700" b="1" dirty="0">
                <a:solidFill>
                  <a:schemeClr val="accent1">
                    <a:lumMod val="75000"/>
                  </a:schemeClr>
                </a:solidFill>
              </a:rPr>
              <a:t>	Katma Değer Vergisi Artırımı</a:t>
            </a:r>
          </a:p>
          <a:p>
            <a:pPr eaLnBrk="1" fontAlgn="auto" hangingPunct="1">
              <a:spcAft>
                <a:spcPts val="0"/>
              </a:spcAft>
              <a:buFont typeface="Arial" panose="020B0604020202020204" pitchFamily="34" charset="0"/>
              <a:buNone/>
              <a:defRPr/>
            </a:pPr>
            <a:r>
              <a:rPr lang="tr-TR" sz="2400" dirty="0"/>
              <a:t> </a:t>
            </a:r>
          </a:p>
          <a:p>
            <a:pPr eaLnBrk="1" fontAlgn="auto" hangingPunct="1">
              <a:spcAft>
                <a:spcPts val="0"/>
              </a:spcAft>
              <a:buFont typeface="Arial" panose="020B0604020202020204" pitchFamily="34" charset="0"/>
              <a:buNone/>
              <a:defRPr/>
            </a:pPr>
            <a:endParaRPr lang="tr-TR" sz="2400" dirty="0"/>
          </a:p>
          <a:p>
            <a:pPr eaLnBrk="1" fontAlgn="auto" hangingPunct="1">
              <a:spcAft>
                <a:spcPts val="0"/>
              </a:spcAft>
              <a:defRPr/>
            </a:pPr>
            <a:r>
              <a:rPr lang="tr-TR" sz="2400" dirty="0"/>
              <a:t>Kanunun 5 inci maddesinde; katma değer vergisi mükelleflerinin 2016, 2017, 2018, 2019  ve 2020 yılları için maddede belirtildiği şekilde vergi artırımında bulunmayı kabul etmeleri halinde, artırımda bulundukları dönemler için haklarında vergi incelemesi ve tarhiyatı yapılmayacağı hükme bağlanmıştır.</a:t>
            </a:r>
          </a:p>
          <a:p>
            <a:pPr eaLnBrk="1" fontAlgn="auto" hangingPunct="1">
              <a:spcAft>
                <a:spcPts val="0"/>
              </a:spcAft>
              <a:defRPr/>
            </a:pPr>
            <a:endParaRPr lang="tr-TR" sz="2400" dirty="0"/>
          </a:p>
          <a:p>
            <a:pPr eaLnBrk="1" fontAlgn="auto" hangingPunct="1">
              <a:spcAft>
                <a:spcPts val="0"/>
              </a:spcAft>
              <a:defRPr/>
            </a:pPr>
            <a:r>
              <a:rPr lang="tr-TR" sz="2400" b="1" dirty="0"/>
              <a:t>Vergi artırımında bulunulan yıla ait vergilendirme dönemlerinin </a:t>
            </a:r>
            <a:r>
              <a:rPr lang="tr-TR" sz="2400" b="1" dirty="0">
                <a:solidFill>
                  <a:srgbClr val="FF0000"/>
                </a:solidFill>
              </a:rPr>
              <a:t>tamamında katma değer vergisi beyannamesini vermiş olan</a:t>
            </a:r>
            <a:r>
              <a:rPr lang="tr-TR" sz="2400" b="1" dirty="0"/>
              <a:t> katma değer vergisi mükellefleri, </a:t>
            </a:r>
            <a:r>
              <a:rPr lang="tr-TR" sz="2400" dirty="0"/>
              <a:t>ilgili yıllarda her bir vergilendirme dönemine ilişkin olarak verdikleri (</a:t>
            </a:r>
            <a:r>
              <a:rPr lang="tr-TR" sz="2400" dirty="0" err="1"/>
              <a:t>ihtirazi</a:t>
            </a:r>
            <a:r>
              <a:rPr lang="tr-TR" sz="2400" dirty="0"/>
              <a:t> kayıtla verilenler dahil) Katma Değer Vergisi beyannamelerinde </a:t>
            </a:r>
            <a:r>
              <a:rPr lang="tr-TR" b="1" u="sng" dirty="0">
                <a:solidFill>
                  <a:srgbClr val="FF0000"/>
                </a:solidFill>
              </a:rPr>
              <a:t>hesaplanan katma değer vergisinin yıllık toplamı </a:t>
            </a:r>
            <a:r>
              <a:rPr lang="tr-TR" b="1" dirty="0">
                <a:solidFill>
                  <a:srgbClr val="FF0000"/>
                </a:solidFill>
              </a:rPr>
              <a:t>üzerinden;</a:t>
            </a:r>
            <a:endParaRPr lang="tr-TR" sz="2400" dirty="0">
              <a:solidFill>
                <a:srgbClr val="FF0000"/>
              </a:solidFill>
            </a:endParaRPr>
          </a:p>
          <a:p>
            <a:pPr eaLnBrk="1" fontAlgn="auto" hangingPunct="1">
              <a:spcAft>
                <a:spcPts val="0"/>
              </a:spcAft>
              <a:defRPr/>
            </a:pPr>
            <a:endParaRPr lang="tr-TR" sz="2400" dirty="0"/>
          </a:p>
          <a:p>
            <a:pPr eaLnBrk="1" fontAlgn="auto" hangingPunct="1">
              <a:spcAft>
                <a:spcPts val="0"/>
              </a:spcAft>
              <a:buFont typeface="Arial" charset="0"/>
              <a:buNone/>
              <a:defRPr/>
            </a:pPr>
            <a:r>
              <a:rPr lang="tr-TR" sz="2400" dirty="0"/>
              <a:t>	2016 yılı için …………… </a:t>
            </a:r>
            <a:r>
              <a:rPr lang="tr-TR" sz="2900" b="1" dirty="0">
                <a:solidFill>
                  <a:srgbClr val="FF0000"/>
                </a:solidFill>
              </a:rPr>
              <a:t>% 3</a:t>
            </a:r>
            <a:endParaRPr lang="tr-TR" sz="3600" dirty="0"/>
          </a:p>
          <a:p>
            <a:pPr eaLnBrk="1" fontAlgn="auto" hangingPunct="1">
              <a:spcAft>
                <a:spcPts val="0"/>
              </a:spcAft>
              <a:buFont typeface="Arial" panose="020B0604020202020204" pitchFamily="34" charset="0"/>
              <a:buNone/>
              <a:defRPr/>
            </a:pPr>
            <a:r>
              <a:rPr lang="tr-TR" sz="2400" dirty="0"/>
              <a:t>	2017  yılı için …………….</a:t>
            </a:r>
            <a:r>
              <a:rPr lang="tr-TR" sz="2900" b="1" dirty="0">
                <a:solidFill>
                  <a:srgbClr val="FF0000"/>
                </a:solidFill>
              </a:rPr>
              <a:t>% 3</a:t>
            </a:r>
            <a:endParaRPr lang="tr-TR" sz="2400" b="1" dirty="0">
              <a:solidFill>
                <a:srgbClr val="FF0000"/>
              </a:solidFill>
            </a:endParaRPr>
          </a:p>
          <a:p>
            <a:pPr eaLnBrk="1" fontAlgn="auto" hangingPunct="1">
              <a:spcAft>
                <a:spcPts val="0"/>
              </a:spcAft>
              <a:buFont typeface="Arial" panose="020B0604020202020204" pitchFamily="34" charset="0"/>
              <a:buNone/>
              <a:defRPr/>
            </a:pPr>
            <a:r>
              <a:rPr lang="tr-TR" sz="2400" dirty="0"/>
              <a:t>	2018 yılı için …………….</a:t>
            </a:r>
            <a:r>
              <a:rPr lang="tr-TR" sz="2900" b="1" dirty="0">
                <a:solidFill>
                  <a:srgbClr val="FF0000"/>
                </a:solidFill>
              </a:rPr>
              <a:t>% 2,5</a:t>
            </a:r>
            <a:endParaRPr lang="tr-TR" sz="2400" dirty="0"/>
          </a:p>
          <a:p>
            <a:pPr eaLnBrk="1" fontAlgn="auto" hangingPunct="1">
              <a:spcAft>
                <a:spcPts val="0"/>
              </a:spcAft>
              <a:buFont typeface="Arial" panose="020B0604020202020204" pitchFamily="34" charset="0"/>
              <a:buNone/>
              <a:defRPr/>
            </a:pPr>
            <a:r>
              <a:rPr lang="tr-TR" sz="2400" dirty="0"/>
              <a:t>	2019 yılı için.…………….</a:t>
            </a:r>
            <a:r>
              <a:rPr lang="tr-TR" sz="2900" b="1" dirty="0">
                <a:solidFill>
                  <a:srgbClr val="FF0000"/>
                </a:solidFill>
              </a:rPr>
              <a:t>% 2</a:t>
            </a:r>
            <a:endParaRPr lang="tr-TR" sz="2400" dirty="0"/>
          </a:p>
          <a:p>
            <a:pPr eaLnBrk="1" fontAlgn="auto" hangingPunct="1">
              <a:spcAft>
                <a:spcPts val="0"/>
              </a:spcAft>
              <a:buFont typeface="Arial" panose="020B0604020202020204" pitchFamily="34" charset="0"/>
              <a:buNone/>
              <a:defRPr/>
            </a:pPr>
            <a:r>
              <a:rPr lang="tr-TR" sz="2400" dirty="0"/>
              <a:t>	2020 yılı için.…………….</a:t>
            </a:r>
            <a:r>
              <a:rPr lang="tr-TR" sz="2900" b="1" dirty="0">
                <a:solidFill>
                  <a:srgbClr val="FF0000"/>
                </a:solidFill>
              </a:rPr>
              <a:t>% 2</a:t>
            </a:r>
            <a:endParaRPr lang="tr-TR" sz="2400" dirty="0"/>
          </a:p>
          <a:p>
            <a:pPr eaLnBrk="1" fontAlgn="auto" hangingPunct="1">
              <a:spcAft>
                <a:spcPts val="0"/>
              </a:spcAft>
              <a:defRPr/>
            </a:pPr>
            <a:endParaRPr lang="tr-TR" sz="2400" dirty="0"/>
          </a:p>
          <a:p>
            <a:pPr marL="0" indent="0" eaLnBrk="1" fontAlgn="auto" hangingPunct="1">
              <a:spcAft>
                <a:spcPts val="0"/>
              </a:spcAft>
              <a:buFont typeface="Arial" charset="0"/>
              <a:buNone/>
              <a:defRPr/>
            </a:pPr>
            <a:r>
              <a:rPr lang="tr-TR" sz="2400" dirty="0"/>
              <a:t>oranında hesaplanacak katma değer vergisini, ödemeyi kabul etmeleri halinde vergi artırımı hükümlerinden faydalanabileceklerdir.</a:t>
            </a:r>
          </a:p>
          <a:p>
            <a:pPr eaLnBrk="1" fontAlgn="auto" hangingPunct="1">
              <a:spcAft>
                <a:spcPts val="0"/>
              </a:spcAft>
              <a:buFont typeface="Arial" panose="020B0604020202020204" pitchFamily="34" charset="0"/>
              <a:buNone/>
              <a:defRPr/>
            </a:pPr>
            <a:endParaRPr lang="tr-TR" sz="2400" b="1" dirty="0">
              <a:solidFill>
                <a:schemeClr val="accent1">
                  <a:lumMod val="75000"/>
                </a:schemeClr>
              </a:solidFill>
            </a:endParaRPr>
          </a:p>
        </p:txBody>
      </p:sp>
      <p:sp>
        <p:nvSpPr>
          <p:cNvPr id="4" name="3 Köşeleri Yuvarlanmış Dikdörtgen Belirtme Çizgisi">
            <a:extLst>
              <a:ext uri="{FF2B5EF4-FFF2-40B4-BE49-F238E27FC236}">
                <a16:creationId xmlns:a16="http://schemas.microsoft.com/office/drawing/2014/main" id="{D804B5CB-CADE-4503-95C7-416FB6BA5AFE}"/>
              </a:ext>
            </a:extLst>
          </p:cNvPr>
          <p:cNvSpPr/>
          <p:nvPr/>
        </p:nvSpPr>
        <p:spPr>
          <a:xfrm>
            <a:off x="4786314" y="3857628"/>
            <a:ext cx="3714776" cy="1214446"/>
          </a:xfrm>
          <a:prstGeom prst="wedgeRoundRectCallout">
            <a:avLst>
              <a:gd name="adj1" fmla="val -73228"/>
              <a:gd name="adj2" fmla="val -60121"/>
              <a:gd name="adj3" fmla="val 16667"/>
            </a:avLst>
          </a:prstGeo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sz="2400" b="1" dirty="0"/>
              <a:t>Hesaplanan KDV, indirimlerden önceki vergi tutarıdır.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Başlık">
            <a:extLst>
              <a:ext uri="{FF2B5EF4-FFF2-40B4-BE49-F238E27FC236}">
                <a16:creationId xmlns:a16="http://schemas.microsoft.com/office/drawing/2014/main" id="{E7A7A06F-D0EC-4B0C-9B27-468CEF59DE1E}"/>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E1A1068C-B1D0-40D1-A21B-AA5529D09BC6}"/>
              </a:ext>
            </a:extLst>
          </p:cNvPr>
          <p:cNvSpPr>
            <a:spLocks noGrp="1"/>
          </p:cNvSpPr>
          <p:nvPr>
            <p:ph idx="1"/>
          </p:nvPr>
        </p:nvSpPr>
        <p:spPr>
          <a:xfrm>
            <a:off x="457200" y="785813"/>
            <a:ext cx="8229600" cy="5340350"/>
          </a:xfrm>
        </p:spPr>
        <p:txBody>
          <a:bodyPr rtlCol="0">
            <a:normAutofit fontScale="25000" lnSpcReduction="20000"/>
          </a:bodyPr>
          <a:lstStyle/>
          <a:p>
            <a:pPr eaLnBrk="1" fontAlgn="auto" hangingPunct="1">
              <a:spcAft>
                <a:spcPts val="0"/>
              </a:spcAft>
              <a:buFont typeface="Arial" panose="020B0604020202020204" pitchFamily="34" charset="0"/>
              <a:buNone/>
              <a:defRPr/>
            </a:pPr>
            <a:r>
              <a:rPr lang="tr-TR" sz="7700" b="1" dirty="0">
                <a:solidFill>
                  <a:schemeClr val="accent1">
                    <a:lumMod val="75000"/>
                  </a:schemeClr>
                </a:solidFill>
              </a:rPr>
              <a:t>	</a:t>
            </a:r>
            <a:r>
              <a:rPr lang="tr-TR" sz="19200" b="1" dirty="0">
                <a:solidFill>
                  <a:schemeClr val="accent1">
                    <a:lumMod val="75000"/>
                  </a:schemeClr>
                </a:solidFill>
              </a:rPr>
              <a:t>Katma Değer Vergisi Artırımı</a:t>
            </a:r>
            <a:endParaRPr lang="tr-TR" sz="7700" b="1" dirty="0">
              <a:solidFill>
                <a:schemeClr val="accent1">
                  <a:lumMod val="75000"/>
                </a:schemeClr>
              </a:solidFill>
            </a:endParaRPr>
          </a:p>
          <a:p>
            <a:pPr eaLnBrk="1" fontAlgn="auto" hangingPunct="1">
              <a:spcAft>
                <a:spcPts val="0"/>
              </a:spcAft>
              <a:buFont typeface="Arial" panose="020B0604020202020204" pitchFamily="34" charset="0"/>
              <a:buNone/>
              <a:defRPr/>
            </a:pPr>
            <a:endParaRPr lang="tr-TR" sz="7700" b="1" dirty="0">
              <a:solidFill>
                <a:schemeClr val="accent1">
                  <a:lumMod val="75000"/>
                </a:schemeClr>
              </a:solidFill>
            </a:endParaRPr>
          </a:p>
          <a:p>
            <a:pPr eaLnBrk="1" fontAlgn="auto" hangingPunct="1">
              <a:spcAft>
                <a:spcPts val="0"/>
              </a:spcAft>
              <a:defRPr/>
            </a:pPr>
            <a:r>
              <a:rPr lang="tr-TR" sz="9600" dirty="0"/>
              <a:t>3065 sayılı Katma Değer Vergisi Kanununun 11 inci maddesinin (1) numaralı fıkrasının (c) bendi ve geçici 17 </a:t>
            </a:r>
            <a:r>
              <a:rPr lang="tr-TR" sz="9600" dirty="0" err="1"/>
              <a:t>nci</a:t>
            </a:r>
            <a:r>
              <a:rPr lang="tr-TR" sz="9600" dirty="0"/>
              <a:t> maddelerine göre </a:t>
            </a:r>
            <a:r>
              <a:rPr lang="tr-TR" sz="9600" b="1" dirty="0"/>
              <a:t>tecil-terkin uygulaması</a:t>
            </a:r>
            <a:r>
              <a:rPr lang="tr-TR" sz="9600" dirty="0"/>
              <a:t> kapsamında teslimleri bulunan mükelleflerde, tecil edilen vergiler, ilgili dönem beyannamesinde yer alan hesaplanan katma değer vergisinden düşülecek ve yıllık toplama dahil edilmeyecektir.</a:t>
            </a:r>
          </a:p>
          <a:p>
            <a:pPr eaLnBrk="1" fontAlgn="auto" hangingPunct="1">
              <a:spcAft>
                <a:spcPts val="0"/>
              </a:spcAft>
              <a:defRPr/>
            </a:pPr>
            <a:endParaRPr lang="tr-TR" sz="9600" dirty="0"/>
          </a:p>
          <a:p>
            <a:pPr eaLnBrk="1" fontAlgn="auto" hangingPunct="1">
              <a:spcAft>
                <a:spcPts val="0"/>
              </a:spcAft>
              <a:defRPr/>
            </a:pPr>
            <a:r>
              <a:rPr lang="tr-TR" sz="9600" dirty="0"/>
              <a:t>Mükelleflerin, artırıma esas alınan ilgili yılların </a:t>
            </a:r>
            <a:r>
              <a:rPr lang="tr-TR" sz="9600" b="1" dirty="0"/>
              <a:t>vergilendirme dönemlerinin tamamı için artırımda bulunmaları gerekmektedir. Seçimlik hak sadece artırımda bulunulacak yılın seçiminde söz konusudur</a:t>
            </a:r>
            <a:r>
              <a:rPr lang="tr-TR" sz="9600" dirty="0"/>
              <a:t>. Yani bir yıla ilişkin olarak katma değer vergisi yönünden vergi artırımına karar verilmiş olması halinde bu yıla ait tüm vergilendirme dönemleri itibariyle artırımında bulunulması gerekmekte olup, kısmi bir artırıma gidilemeyecektir.</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Başlık">
            <a:extLst>
              <a:ext uri="{FF2B5EF4-FFF2-40B4-BE49-F238E27FC236}">
                <a16:creationId xmlns:a16="http://schemas.microsoft.com/office/drawing/2014/main" id="{7D70C1ED-DEF8-4BE8-8FAC-B49383B7B708}"/>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A64121EB-B8DC-4258-8B24-74E4BE66F264}"/>
              </a:ext>
            </a:extLst>
          </p:cNvPr>
          <p:cNvSpPr>
            <a:spLocks noGrp="1"/>
          </p:cNvSpPr>
          <p:nvPr>
            <p:ph idx="1"/>
          </p:nvPr>
        </p:nvSpPr>
        <p:spPr>
          <a:xfrm>
            <a:off x="142875" y="785813"/>
            <a:ext cx="3357563" cy="5340350"/>
          </a:xfrm>
        </p:spPr>
        <p:txBody>
          <a:bodyPr rtlCol="0">
            <a:normAutofit/>
          </a:bodyPr>
          <a:lstStyle/>
          <a:p>
            <a:pPr eaLnBrk="1" fontAlgn="auto" hangingPunct="1">
              <a:spcAft>
                <a:spcPts val="0"/>
              </a:spcAft>
              <a:buFont typeface="Arial" panose="020B0604020202020204" pitchFamily="34" charset="0"/>
              <a:buNone/>
              <a:defRPr/>
            </a:pPr>
            <a:r>
              <a:rPr lang="tr-TR" sz="4000" b="1" dirty="0">
                <a:solidFill>
                  <a:schemeClr val="accent1">
                    <a:lumMod val="75000"/>
                  </a:schemeClr>
                </a:solidFill>
                <a:effectLst>
                  <a:outerShdw blurRad="38100" dist="38100" dir="2700000" algn="tl">
                    <a:srgbClr val="000000">
                      <a:alpha val="43137"/>
                    </a:srgbClr>
                  </a:outerShdw>
                </a:effectLst>
              </a:rPr>
              <a:t>	Örnek :</a:t>
            </a:r>
          </a:p>
          <a:p>
            <a:pPr eaLnBrk="1" fontAlgn="auto" hangingPunct="1">
              <a:spcAft>
                <a:spcPts val="0"/>
              </a:spcAft>
              <a:buFont typeface="Arial" panose="020B0604020202020204" pitchFamily="34" charset="0"/>
              <a:buNone/>
              <a:defRPr/>
            </a:pPr>
            <a:r>
              <a:rPr lang="tr-TR" sz="1800" b="1" dirty="0">
                <a:solidFill>
                  <a:schemeClr val="accent1">
                    <a:lumMod val="75000"/>
                  </a:schemeClr>
                </a:solidFill>
                <a:effectLst>
                  <a:outerShdw blurRad="38100" dist="38100" dir="2700000" algn="tl">
                    <a:srgbClr val="000000">
                      <a:alpha val="43137"/>
                    </a:srgbClr>
                  </a:outerShdw>
                </a:effectLst>
              </a:rPr>
              <a:t>	</a:t>
            </a:r>
            <a:r>
              <a:rPr lang="tr-TR" sz="2400" dirty="0"/>
              <a:t>(D) Ticari İşletmesi 2020 yılına ait KDV beyannamelerinin tamamını vermiş olup, bu yılda toplam 10.000.000 TL hesaplanan KDV beyan etmiştir.</a:t>
            </a:r>
            <a:endParaRPr lang="tr-TR" sz="2400" dirty="0">
              <a:solidFill>
                <a:schemeClr val="accent1">
                  <a:lumMod val="75000"/>
                </a:schemeClr>
              </a:solidFill>
            </a:endParaRPr>
          </a:p>
        </p:txBody>
      </p:sp>
      <p:sp>
        <p:nvSpPr>
          <p:cNvPr id="4" name="3 Katlanmış Nesne">
            <a:extLst>
              <a:ext uri="{FF2B5EF4-FFF2-40B4-BE49-F238E27FC236}">
                <a16:creationId xmlns:a16="http://schemas.microsoft.com/office/drawing/2014/main" id="{7FA9CF38-D9DD-4FD5-BA54-EE6FF225D446}"/>
              </a:ext>
            </a:extLst>
          </p:cNvPr>
          <p:cNvSpPr/>
          <p:nvPr/>
        </p:nvSpPr>
        <p:spPr>
          <a:xfrm>
            <a:off x="4357688" y="642938"/>
            <a:ext cx="4643437" cy="6000750"/>
          </a:xfrm>
          <a:prstGeom prst="foldedCorner">
            <a:avLst>
              <a:gd name="adj" fmla="val 5460"/>
            </a:avLst>
          </a:prstGeom>
          <a:solidFill>
            <a:schemeClr val="bg1"/>
          </a:solidFill>
          <a:ln w="3175">
            <a:solidFill>
              <a:schemeClr val="tx1"/>
            </a:solidFill>
          </a:ln>
          <a:effectLst>
            <a:outerShdw blurRad="139700" dist="38100" dir="8100000" sx="102000" sy="102000" algn="tr" rotWithShape="0">
              <a:prstClr val="black">
                <a:alpha val="37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tr-TR" sz="2400" b="1" dirty="0">
                <a:solidFill>
                  <a:schemeClr val="accent6">
                    <a:lumMod val="50000"/>
                  </a:schemeClr>
                </a:solidFill>
                <a:latin typeface="Comic Sans MS" pitchFamily="66" charset="0"/>
              </a:rPr>
              <a:t>Çözüm:</a:t>
            </a:r>
          </a:p>
          <a:p>
            <a:pPr fontAlgn="auto">
              <a:spcBef>
                <a:spcPts val="0"/>
              </a:spcBef>
              <a:spcAft>
                <a:spcPts val="0"/>
              </a:spcAft>
              <a:defRPr/>
            </a:pPr>
            <a:endParaRPr lang="tr-TR" sz="2400" b="1" dirty="0">
              <a:solidFill>
                <a:schemeClr val="accent6">
                  <a:lumMod val="50000"/>
                </a:schemeClr>
              </a:solidFill>
              <a:latin typeface="Comic Sans MS" pitchFamily="66" charset="0"/>
            </a:endParaRPr>
          </a:p>
          <a:p>
            <a:pPr fontAlgn="auto">
              <a:spcBef>
                <a:spcPts val="0"/>
              </a:spcBef>
              <a:spcAft>
                <a:spcPts val="0"/>
              </a:spcAft>
              <a:defRPr/>
            </a:pPr>
            <a:r>
              <a:rPr lang="tr-TR" sz="2000" b="1" dirty="0">
                <a:solidFill>
                  <a:schemeClr val="tx1"/>
                </a:solidFill>
                <a:latin typeface="Comic Sans MS" pitchFamily="66" charset="0"/>
              </a:rPr>
              <a:t>Örnekteki verilere göre; mükellef, hesaplanan KDV üzerinden % 2 oranında hesaplanacak KDV’yi beyan ederek, Kanunda belirtilen süre ve şekilde ödemesi halinde matrah artırımı hükümlerinden yararlanabilecektir.</a:t>
            </a:r>
          </a:p>
          <a:p>
            <a:pPr fontAlgn="auto">
              <a:spcBef>
                <a:spcPts val="0"/>
              </a:spcBef>
              <a:spcAft>
                <a:spcPts val="0"/>
              </a:spcAft>
              <a:defRPr/>
            </a:pPr>
            <a:endParaRPr lang="tr-TR" sz="2000" b="1" dirty="0">
              <a:solidFill>
                <a:schemeClr val="tx1"/>
              </a:solidFill>
              <a:latin typeface="Comic Sans MS" pitchFamily="66" charset="0"/>
            </a:endParaRPr>
          </a:p>
          <a:p>
            <a:pPr fontAlgn="auto">
              <a:spcBef>
                <a:spcPts val="0"/>
              </a:spcBef>
              <a:spcAft>
                <a:spcPts val="0"/>
              </a:spcAft>
              <a:defRPr/>
            </a:pPr>
            <a:r>
              <a:rPr lang="tr-TR" sz="2000" b="1" dirty="0">
                <a:solidFill>
                  <a:schemeClr val="tx1"/>
                </a:solidFill>
                <a:latin typeface="Comic Sans MS" pitchFamily="66" charset="0"/>
              </a:rPr>
              <a:t>Buna göre artırılması ve ödenmesi gereken KDV tutarı 200.000 TL’dir.</a:t>
            </a:r>
            <a:endParaRPr lang="tr-TR" sz="2400" b="1" dirty="0">
              <a:solidFill>
                <a:schemeClr val="tx1"/>
              </a:solidFill>
              <a:latin typeface="Comic Sans MS" pitchFamily="66" charset="0"/>
            </a:endParaRPr>
          </a:p>
          <a:p>
            <a:pPr fontAlgn="auto">
              <a:spcBef>
                <a:spcPts val="0"/>
              </a:spcBef>
              <a:spcAft>
                <a:spcPts val="0"/>
              </a:spcAft>
              <a:defRPr/>
            </a:pPr>
            <a:endParaRPr lang="tr-TR" dirty="0">
              <a:solidFill>
                <a:schemeClr val="accent1">
                  <a:lumMod val="50000"/>
                </a:schemeClr>
              </a:solidFill>
              <a:latin typeface="Comic Sans MS" pitchFamily="66" charset="0"/>
            </a:endParaRPr>
          </a:p>
          <a:p>
            <a:pPr fontAlgn="auto">
              <a:spcBef>
                <a:spcPts val="0"/>
              </a:spcBef>
              <a:spcAft>
                <a:spcPts val="0"/>
              </a:spcAft>
              <a:defRPr/>
            </a:pPr>
            <a:endParaRPr lang="tr-TR" sz="2000" dirty="0">
              <a:solidFill>
                <a:srgbClr val="0070C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Başlık">
            <a:extLst>
              <a:ext uri="{FF2B5EF4-FFF2-40B4-BE49-F238E27FC236}">
                <a16:creationId xmlns:a16="http://schemas.microsoft.com/office/drawing/2014/main" id="{A6F8BB3D-DC79-4F8D-90C5-F9285939CDE0}"/>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CBC79CAF-2368-4098-A8DB-F532FA163960}"/>
              </a:ext>
            </a:extLst>
          </p:cNvPr>
          <p:cNvSpPr>
            <a:spLocks noGrp="1"/>
          </p:cNvSpPr>
          <p:nvPr>
            <p:ph idx="1"/>
          </p:nvPr>
        </p:nvSpPr>
        <p:spPr>
          <a:xfrm>
            <a:off x="457200" y="785813"/>
            <a:ext cx="8229600" cy="1285875"/>
          </a:xfrm>
        </p:spPr>
        <p:txBody>
          <a:bodyPr rtlCol="0">
            <a:normAutofit fontScale="25000" lnSpcReduction="20000"/>
          </a:bodyPr>
          <a:lstStyle/>
          <a:p>
            <a:pPr eaLnBrk="1" fontAlgn="auto" hangingPunct="1">
              <a:spcAft>
                <a:spcPts val="0"/>
              </a:spcAft>
              <a:buFont typeface="Arial" panose="020B0604020202020204" pitchFamily="34" charset="0"/>
              <a:buNone/>
              <a:defRPr/>
            </a:pPr>
            <a:r>
              <a:rPr lang="tr-TR" sz="7700" b="1" dirty="0">
                <a:solidFill>
                  <a:schemeClr val="accent1">
                    <a:lumMod val="75000"/>
                  </a:schemeClr>
                </a:solidFill>
              </a:rPr>
              <a:t>	</a:t>
            </a:r>
            <a:r>
              <a:rPr lang="tr-TR" sz="11200" b="1" dirty="0">
                <a:solidFill>
                  <a:schemeClr val="accent1">
                    <a:lumMod val="75000"/>
                  </a:schemeClr>
                </a:solidFill>
              </a:rPr>
              <a:t>Faaliyette Bulundukları Halde, İlgili Takvim Yılı İçinde Katma Değer Vergisi Beyannamelerinin Tamamını Vermeyen Mükellefler De Vergi Artırımından Yararlanabilecekler Midir?</a:t>
            </a:r>
            <a:endParaRPr lang="tr-TR" sz="7700" b="1" dirty="0">
              <a:solidFill>
                <a:schemeClr val="accent1">
                  <a:lumMod val="75000"/>
                </a:schemeClr>
              </a:solidFill>
            </a:endParaRPr>
          </a:p>
          <a:p>
            <a:pPr eaLnBrk="1" fontAlgn="auto" hangingPunct="1">
              <a:spcAft>
                <a:spcPts val="0"/>
              </a:spcAft>
              <a:buFont typeface="Arial" panose="020B0604020202020204" pitchFamily="34" charset="0"/>
              <a:buNone/>
              <a:defRPr/>
            </a:pPr>
            <a:endParaRPr lang="tr-TR" sz="7700" b="1" dirty="0">
              <a:solidFill>
                <a:schemeClr val="accent1">
                  <a:lumMod val="75000"/>
                </a:schemeClr>
              </a:solidFill>
            </a:endParaRPr>
          </a:p>
        </p:txBody>
      </p:sp>
      <p:sp>
        <p:nvSpPr>
          <p:cNvPr id="4" name="3 Yuvarlatılmış Dikdörtgen">
            <a:extLst>
              <a:ext uri="{FF2B5EF4-FFF2-40B4-BE49-F238E27FC236}">
                <a16:creationId xmlns:a16="http://schemas.microsoft.com/office/drawing/2014/main" id="{12DE65FF-3785-4ABF-AD82-36A900FA3BB7}"/>
              </a:ext>
            </a:extLst>
          </p:cNvPr>
          <p:cNvSpPr/>
          <p:nvPr/>
        </p:nvSpPr>
        <p:spPr>
          <a:xfrm>
            <a:off x="357188" y="2286000"/>
            <a:ext cx="4000500" cy="435768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tr-TR" sz="2000" b="1" dirty="0">
                <a:solidFill>
                  <a:schemeClr val="tx1"/>
                </a:solidFill>
              </a:rPr>
              <a:t>Bir takvim yılı içinde </a:t>
            </a:r>
            <a:r>
              <a:rPr lang="tr-TR" sz="2000" b="1" u="sng" dirty="0">
                <a:solidFill>
                  <a:schemeClr val="tx1"/>
                </a:solidFill>
              </a:rPr>
              <a:t>en az 3 </a:t>
            </a:r>
            <a:r>
              <a:rPr lang="tr-TR" sz="2000" b="1" dirty="0">
                <a:solidFill>
                  <a:schemeClr val="tx1"/>
                </a:solidFill>
              </a:rPr>
              <a:t>döneme ait katma değer vergisi beyannamesi veren mükelleflerin durumu :</a:t>
            </a:r>
          </a:p>
          <a:p>
            <a:pPr fontAlgn="auto">
              <a:spcBef>
                <a:spcPts val="0"/>
              </a:spcBef>
              <a:spcAft>
                <a:spcPts val="0"/>
              </a:spcAft>
              <a:defRPr/>
            </a:pPr>
            <a:endParaRPr lang="tr-TR" dirty="0">
              <a:solidFill>
                <a:schemeClr val="tx1"/>
              </a:solidFill>
            </a:endParaRPr>
          </a:p>
          <a:p>
            <a:pPr fontAlgn="auto">
              <a:spcBef>
                <a:spcPts val="0"/>
              </a:spcBef>
              <a:spcAft>
                <a:spcPts val="0"/>
              </a:spcAft>
              <a:defRPr/>
            </a:pPr>
            <a:r>
              <a:rPr lang="tr-TR" sz="1600" dirty="0">
                <a:solidFill>
                  <a:schemeClr val="tx1"/>
                </a:solidFill>
              </a:rPr>
              <a:t>Bu durumda; verilmiş olan beyannamelerde yer alan hesaplanan katma değer vergisi tutarları toplanacak ve beyanname verilen dönem sayısına bölünmek suretiyle aylık ortalama hesaplanan katma değer vergisi tutarı bulunacaktır. Bulunan bu ortalama tutar, 12 ile çarpılmak suretiyle 1 yıla iblağ edilerek ( tamamlanarak ) vergi artırımına esas olacak “yıllık hesaplanan katma değer vergisi” tutarına ulaşılacaktır.</a:t>
            </a:r>
            <a:endParaRPr lang="tr-TR" dirty="0">
              <a:solidFill>
                <a:schemeClr val="tx1"/>
              </a:solidFill>
            </a:endParaRPr>
          </a:p>
        </p:txBody>
      </p:sp>
      <p:sp>
        <p:nvSpPr>
          <p:cNvPr id="5" name="4 Yuvarlatılmış Dikdörtgen">
            <a:extLst>
              <a:ext uri="{FF2B5EF4-FFF2-40B4-BE49-F238E27FC236}">
                <a16:creationId xmlns:a16="http://schemas.microsoft.com/office/drawing/2014/main" id="{F13B6B9A-7B0D-418C-AF82-C4F01F14D2D5}"/>
              </a:ext>
            </a:extLst>
          </p:cNvPr>
          <p:cNvSpPr/>
          <p:nvPr/>
        </p:nvSpPr>
        <p:spPr>
          <a:xfrm>
            <a:off x="4643438" y="2286000"/>
            <a:ext cx="4000500" cy="435768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tr-TR" b="1" dirty="0">
                <a:solidFill>
                  <a:schemeClr val="tx1"/>
                </a:solidFill>
              </a:rPr>
              <a:t>Vergi artırımı talebinde bulunulan yılda hiç katma değer vergisi beyannamesi vermeyen veya en fazla 2 dönemde beyanname veren mükelleflerin durumu :</a:t>
            </a:r>
          </a:p>
          <a:p>
            <a:pPr fontAlgn="auto">
              <a:spcBef>
                <a:spcPts val="0"/>
              </a:spcBef>
              <a:spcAft>
                <a:spcPts val="0"/>
              </a:spcAft>
              <a:defRPr/>
            </a:pPr>
            <a:endParaRPr lang="tr-TR" sz="1600" dirty="0">
              <a:solidFill>
                <a:schemeClr val="tx1"/>
              </a:solidFill>
            </a:endParaRPr>
          </a:p>
          <a:p>
            <a:pPr fontAlgn="auto">
              <a:spcBef>
                <a:spcPts val="0"/>
              </a:spcBef>
              <a:spcAft>
                <a:spcPts val="0"/>
              </a:spcAft>
              <a:defRPr/>
            </a:pPr>
            <a:r>
              <a:rPr lang="tr-TR" sz="1400" dirty="0">
                <a:solidFill>
                  <a:schemeClr val="tx1"/>
                </a:solidFill>
              </a:rPr>
              <a:t>Bu kapsama giren mükelleflerin katma değer vergisi matrah artırımı hükümlerinden yararlanabilmeleri için, aynı yıla ilişkin gelir veya kurumlar vergisi yönünden de matrah artırımında bulunmaları ve artırdıkları gelir veya kurumlar vergisi matrah tutarı üzerinden %18 oranında hesaplanacak katma değer vergisini ödemeyi kabul etmeleri gerekmektedir.</a:t>
            </a:r>
          </a:p>
          <a:p>
            <a:pPr fontAlgn="auto">
              <a:spcBef>
                <a:spcPts val="0"/>
              </a:spcBef>
              <a:spcAft>
                <a:spcPts val="0"/>
              </a:spcAft>
              <a:defRPr/>
            </a:pPr>
            <a:endParaRPr lang="tr-TR" sz="1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strVal val="#ppt_w*0.70"/>
                                          </p:val>
                                        </p:tav>
                                        <p:tav tm="100000">
                                          <p:val>
                                            <p:strVal val="#ppt_w"/>
                                          </p:val>
                                        </p:tav>
                                      </p:tavLst>
                                    </p:anim>
                                    <p:anim calcmode="lin" valueType="num">
                                      <p:cBhvr>
                                        <p:cTn id="15" dur="1000" fill="hold"/>
                                        <p:tgtEl>
                                          <p:spTgt spid="5"/>
                                        </p:tgtEl>
                                        <p:attrNameLst>
                                          <p:attrName>ppt_h</p:attrName>
                                        </p:attrNameLst>
                                      </p:cBhvr>
                                      <p:tavLst>
                                        <p:tav tm="0">
                                          <p:val>
                                            <p:strVal val="#ppt_h"/>
                                          </p:val>
                                        </p:tav>
                                        <p:tav tm="100000">
                                          <p:val>
                                            <p:strVal val="#ppt_h"/>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Başlık">
            <a:extLst>
              <a:ext uri="{FF2B5EF4-FFF2-40B4-BE49-F238E27FC236}">
                <a16:creationId xmlns:a16="http://schemas.microsoft.com/office/drawing/2014/main" id="{A6F8BB3D-DC79-4F8D-90C5-F9285939CDE0}"/>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CBC79CAF-2368-4098-A8DB-F532FA163960}"/>
              </a:ext>
            </a:extLst>
          </p:cNvPr>
          <p:cNvSpPr>
            <a:spLocks noGrp="1"/>
          </p:cNvSpPr>
          <p:nvPr>
            <p:ph idx="1"/>
          </p:nvPr>
        </p:nvSpPr>
        <p:spPr>
          <a:xfrm>
            <a:off x="357188" y="548680"/>
            <a:ext cx="8229600" cy="746051"/>
          </a:xfrm>
        </p:spPr>
        <p:txBody>
          <a:bodyPr rtlCol="0">
            <a:noAutofit/>
          </a:bodyPr>
          <a:lstStyle/>
          <a:p>
            <a:pPr eaLnBrk="1" fontAlgn="auto" hangingPunct="1">
              <a:spcAft>
                <a:spcPts val="0"/>
              </a:spcAft>
              <a:buFont typeface="Arial" panose="020B0604020202020204" pitchFamily="34" charset="0"/>
              <a:buNone/>
              <a:defRPr/>
            </a:pPr>
            <a:r>
              <a:rPr lang="tr-TR" sz="1400" b="1" dirty="0">
                <a:solidFill>
                  <a:schemeClr val="accent1">
                    <a:lumMod val="75000"/>
                  </a:schemeClr>
                </a:solidFill>
              </a:rPr>
              <a:t>	</a:t>
            </a:r>
            <a:r>
              <a:rPr lang="tr-TR" sz="1800" b="1" dirty="0">
                <a:solidFill>
                  <a:schemeClr val="accent1">
                    <a:lumMod val="75000"/>
                  </a:schemeClr>
                </a:solidFill>
              </a:rPr>
              <a:t>KDV Beyannamelerinde, Hesaplanan KDV Bulunmayan veya Beyannamelerinin Bazılarında Hesaplanan KDV Bulunan Mükelleflerin Durumu?</a:t>
            </a:r>
            <a:endParaRPr lang="tr-TR" sz="1400" b="1" dirty="0">
              <a:solidFill>
                <a:schemeClr val="accent1">
                  <a:lumMod val="75000"/>
                </a:schemeClr>
              </a:solidFill>
            </a:endParaRPr>
          </a:p>
          <a:p>
            <a:pPr eaLnBrk="1" fontAlgn="auto" hangingPunct="1">
              <a:spcAft>
                <a:spcPts val="0"/>
              </a:spcAft>
              <a:buFont typeface="Arial" panose="020B0604020202020204" pitchFamily="34" charset="0"/>
              <a:buNone/>
              <a:defRPr/>
            </a:pPr>
            <a:endParaRPr lang="tr-TR" sz="1400" b="1" dirty="0">
              <a:solidFill>
                <a:schemeClr val="accent1">
                  <a:lumMod val="75000"/>
                </a:schemeClr>
              </a:solidFill>
            </a:endParaRPr>
          </a:p>
        </p:txBody>
      </p:sp>
      <p:sp>
        <p:nvSpPr>
          <p:cNvPr id="4" name="3 Yuvarlatılmış Dikdörtgen">
            <a:extLst>
              <a:ext uri="{FF2B5EF4-FFF2-40B4-BE49-F238E27FC236}">
                <a16:creationId xmlns:a16="http://schemas.microsoft.com/office/drawing/2014/main" id="{12DE65FF-3785-4ABF-AD82-36A900FA3BB7}"/>
              </a:ext>
            </a:extLst>
          </p:cNvPr>
          <p:cNvSpPr/>
          <p:nvPr/>
        </p:nvSpPr>
        <p:spPr>
          <a:xfrm>
            <a:off x="357188" y="1294731"/>
            <a:ext cx="4000500" cy="5348957"/>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tr-TR" sz="1600" b="1" dirty="0">
                <a:solidFill>
                  <a:schemeClr val="tx1"/>
                </a:solidFill>
              </a:rPr>
              <a:t>KDV Beyannamelerinde, Hesaplanan KDV Bulunmayan mükelleflerin durumu:</a:t>
            </a:r>
          </a:p>
          <a:p>
            <a:pPr fontAlgn="auto">
              <a:spcBef>
                <a:spcPts val="0"/>
              </a:spcBef>
              <a:spcAft>
                <a:spcPts val="0"/>
              </a:spcAft>
              <a:defRPr/>
            </a:pPr>
            <a:endParaRPr lang="tr-TR" sz="1600" dirty="0">
              <a:solidFill>
                <a:schemeClr val="tx1"/>
              </a:solidFill>
            </a:endParaRPr>
          </a:p>
          <a:p>
            <a:pPr fontAlgn="auto">
              <a:spcBef>
                <a:spcPts val="0"/>
              </a:spcBef>
              <a:spcAft>
                <a:spcPts val="0"/>
              </a:spcAft>
              <a:defRPr/>
            </a:pPr>
            <a:r>
              <a:rPr lang="tr-TR" sz="1600" dirty="0">
                <a:solidFill>
                  <a:schemeClr val="tx1"/>
                </a:solidFill>
              </a:rPr>
              <a:t>İlgili takvim yılı içindeki işlemlerinin tamamı; istisnalar kapsamındaki teslim ve hizmetlerden oluşan veya diğer nedenlerle hesaplanan KDV beyanı bulunmayan mükellefler ile</a:t>
            </a:r>
          </a:p>
          <a:p>
            <a:pPr fontAlgn="auto">
              <a:spcBef>
                <a:spcPts val="0"/>
              </a:spcBef>
              <a:spcAft>
                <a:spcPts val="0"/>
              </a:spcAft>
              <a:defRPr/>
            </a:pPr>
            <a:r>
              <a:rPr lang="tr-TR" sz="1600" dirty="0">
                <a:solidFill>
                  <a:schemeClr val="tx1"/>
                </a:solidFill>
              </a:rPr>
              <a:t>- Tecil-terkin uygulaması kapsamındaki teslimlerden oluşan mükellefler</a:t>
            </a:r>
          </a:p>
          <a:p>
            <a:pPr fontAlgn="auto">
              <a:spcBef>
                <a:spcPts val="0"/>
              </a:spcBef>
              <a:spcAft>
                <a:spcPts val="0"/>
              </a:spcAft>
              <a:defRPr/>
            </a:pPr>
            <a:r>
              <a:rPr lang="tr-TR" sz="1600" b="1" dirty="0">
                <a:solidFill>
                  <a:srgbClr val="0070C0"/>
                </a:solidFill>
              </a:rPr>
              <a:t>ilgili yıl için gelir veya kurumlar vergisi matrah artırımında bulunmuş olmaları şartıyla KDV artırımından faydalanabileceklerdir.</a:t>
            </a:r>
          </a:p>
          <a:p>
            <a:pPr fontAlgn="auto">
              <a:spcBef>
                <a:spcPts val="0"/>
              </a:spcBef>
              <a:spcAft>
                <a:spcPts val="0"/>
              </a:spcAft>
              <a:defRPr/>
            </a:pPr>
            <a:endParaRPr lang="tr-TR" sz="1600" dirty="0">
              <a:solidFill>
                <a:schemeClr val="tx1"/>
              </a:solidFill>
            </a:endParaRPr>
          </a:p>
          <a:p>
            <a:pPr fontAlgn="auto">
              <a:spcBef>
                <a:spcPts val="0"/>
              </a:spcBef>
              <a:spcAft>
                <a:spcPts val="0"/>
              </a:spcAft>
              <a:defRPr/>
            </a:pPr>
            <a:r>
              <a:rPr lang="tr-TR" sz="1600" dirty="0">
                <a:solidFill>
                  <a:schemeClr val="tx1"/>
                </a:solidFill>
              </a:rPr>
              <a:t>Bu mükelleflerin, KDV artırım talepleri nedeniyle ödeyecekleri vergi, gelir veya kurumlar vergisi bakımından artırılan matrahlara %18 oranı uygulanmak suretiyle hesaplanacaktır.</a:t>
            </a:r>
          </a:p>
        </p:txBody>
      </p:sp>
      <p:sp>
        <p:nvSpPr>
          <p:cNvPr id="5" name="4 Yuvarlatılmış Dikdörtgen">
            <a:extLst>
              <a:ext uri="{FF2B5EF4-FFF2-40B4-BE49-F238E27FC236}">
                <a16:creationId xmlns:a16="http://schemas.microsoft.com/office/drawing/2014/main" id="{F13B6B9A-7B0D-418C-AF82-C4F01F14D2D5}"/>
              </a:ext>
            </a:extLst>
          </p:cNvPr>
          <p:cNvSpPr/>
          <p:nvPr/>
        </p:nvSpPr>
        <p:spPr>
          <a:xfrm>
            <a:off x="4643438" y="1340769"/>
            <a:ext cx="4000500" cy="5302919"/>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tr-TR" sz="2000" b="1" dirty="0">
                <a:solidFill>
                  <a:schemeClr val="tx1"/>
                </a:solidFill>
              </a:rPr>
              <a:t>KDV Beyannamelerinin Bazılarında Hesaplanan KDV Bulunan mükelleflerin durumu :</a:t>
            </a:r>
          </a:p>
          <a:p>
            <a:pPr fontAlgn="auto">
              <a:spcBef>
                <a:spcPts val="0"/>
              </a:spcBef>
              <a:spcAft>
                <a:spcPts val="0"/>
              </a:spcAft>
              <a:defRPr/>
            </a:pPr>
            <a:endParaRPr lang="tr-TR" dirty="0">
              <a:solidFill>
                <a:schemeClr val="tx1"/>
              </a:solidFill>
            </a:endParaRPr>
          </a:p>
          <a:p>
            <a:pPr fontAlgn="auto">
              <a:spcBef>
                <a:spcPts val="0"/>
              </a:spcBef>
              <a:spcAft>
                <a:spcPts val="0"/>
              </a:spcAft>
              <a:defRPr/>
            </a:pPr>
            <a:r>
              <a:rPr lang="tr-TR" sz="1600" dirty="0">
                <a:solidFill>
                  <a:schemeClr val="tx1"/>
                </a:solidFill>
              </a:rPr>
              <a:t>Yıl içindeki beyannamelerinin tamamını vermekle birlikte, beyannamelerin bazılarında “Hesaplanan Katma Değer Vergisi” bulunmayan mükelleflerin artırım talebinde bulunmaları hâlinde, hesaplanan vergi bulunan beyannamelerindeki hesaplanan vergiler toplanacak ve bu toplama, ilgili yıl için öngörülen artırım oranı uygulanarak artırım tutarı hesaplanacaktır. Ancak bu tutar, mükellefin gelir/kurumlar vergisi matrah artırımına %18 oranı uygulanmak suretiyle bulunan tutardan küçük olursa büyük olan tutar dikkate alınacaktır.</a:t>
            </a:r>
            <a:endParaRPr lang="tr-TR" dirty="0">
              <a:solidFill>
                <a:schemeClr val="tx1"/>
              </a:solidFill>
            </a:endParaRPr>
          </a:p>
        </p:txBody>
      </p:sp>
    </p:spTree>
    <p:extLst>
      <p:ext uri="{BB962C8B-B14F-4D97-AF65-F5344CB8AC3E}">
        <p14:creationId xmlns:p14="http://schemas.microsoft.com/office/powerpoint/2010/main" val="14838804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strVal val="#ppt_w*0.70"/>
                                          </p:val>
                                        </p:tav>
                                        <p:tav tm="100000">
                                          <p:val>
                                            <p:strVal val="#ppt_w"/>
                                          </p:val>
                                        </p:tav>
                                      </p:tavLst>
                                    </p:anim>
                                    <p:anim calcmode="lin" valueType="num">
                                      <p:cBhvr>
                                        <p:cTn id="15" dur="1000" fill="hold"/>
                                        <p:tgtEl>
                                          <p:spTgt spid="5"/>
                                        </p:tgtEl>
                                        <p:attrNameLst>
                                          <p:attrName>ppt_h</p:attrName>
                                        </p:attrNameLst>
                                      </p:cBhvr>
                                      <p:tavLst>
                                        <p:tav tm="0">
                                          <p:val>
                                            <p:strVal val="#ppt_h"/>
                                          </p:val>
                                        </p:tav>
                                        <p:tav tm="100000">
                                          <p:val>
                                            <p:strVal val="#ppt_h"/>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Başlık">
            <a:extLst>
              <a:ext uri="{FF2B5EF4-FFF2-40B4-BE49-F238E27FC236}">
                <a16:creationId xmlns:a16="http://schemas.microsoft.com/office/drawing/2014/main" id="{E50D6265-A27D-4131-AF2E-938C772067BD}"/>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A8D7F216-E940-434A-B6FC-7CE48F914814}"/>
              </a:ext>
            </a:extLst>
          </p:cNvPr>
          <p:cNvSpPr>
            <a:spLocks noGrp="1"/>
          </p:cNvSpPr>
          <p:nvPr>
            <p:ph idx="1"/>
          </p:nvPr>
        </p:nvSpPr>
        <p:spPr>
          <a:xfrm>
            <a:off x="457200" y="785813"/>
            <a:ext cx="8472488" cy="5340350"/>
          </a:xfrm>
        </p:spPr>
        <p:txBody>
          <a:bodyPr rtlCol="0">
            <a:noAutofit/>
          </a:bodyPr>
          <a:lstStyle/>
          <a:p>
            <a:pPr eaLnBrk="1" fontAlgn="auto" hangingPunct="1">
              <a:spcAft>
                <a:spcPts val="0"/>
              </a:spcAft>
              <a:buFont typeface="Arial" panose="020B0604020202020204" pitchFamily="34" charset="0"/>
              <a:buNone/>
              <a:defRPr/>
            </a:pPr>
            <a:r>
              <a:rPr lang="tr-TR" sz="1050" b="1" dirty="0">
                <a:solidFill>
                  <a:schemeClr val="accent1">
                    <a:lumMod val="75000"/>
                  </a:schemeClr>
                </a:solidFill>
              </a:rPr>
              <a:t>	</a:t>
            </a:r>
            <a:r>
              <a:rPr lang="tr-TR" sz="4000" b="1" dirty="0">
                <a:solidFill>
                  <a:schemeClr val="accent1">
                    <a:lumMod val="75000"/>
                  </a:schemeClr>
                </a:solidFill>
                <a:effectLst>
                  <a:outerShdw blurRad="38100" dist="38100" dir="2700000" algn="tl">
                    <a:srgbClr val="000000">
                      <a:alpha val="43137"/>
                    </a:srgbClr>
                  </a:outerShdw>
                </a:effectLst>
              </a:rPr>
              <a:t>Gelir ve Kurumlar Vergisi Stopajları İçin Matrah / Vergi Artırımı</a:t>
            </a:r>
            <a:endParaRPr lang="tr-TR" sz="2400" b="1" dirty="0">
              <a:solidFill>
                <a:schemeClr val="accent1">
                  <a:lumMod val="75000"/>
                </a:schemeClr>
              </a:solidFill>
              <a:effectLst>
                <a:outerShdw blurRad="38100" dist="38100" dir="2700000" algn="tl">
                  <a:srgbClr val="000000">
                    <a:alpha val="43137"/>
                  </a:srgbClr>
                </a:outerShdw>
              </a:effectLst>
            </a:endParaRPr>
          </a:p>
          <a:p>
            <a:pPr eaLnBrk="1" fontAlgn="auto" hangingPunct="1">
              <a:spcAft>
                <a:spcPts val="0"/>
              </a:spcAft>
              <a:buFont typeface="Arial" panose="020B0604020202020204" pitchFamily="34" charset="0"/>
              <a:buNone/>
              <a:defRPr/>
            </a:pPr>
            <a:endParaRPr lang="tr-TR" sz="2400" b="1" dirty="0">
              <a:solidFill>
                <a:schemeClr val="accent1">
                  <a:lumMod val="75000"/>
                </a:schemeClr>
              </a:solidFill>
            </a:endParaRPr>
          </a:p>
          <a:p>
            <a:pPr eaLnBrk="1" fontAlgn="auto" hangingPunct="1">
              <a:spcAft>
                <a:spcPts val="0"/>
              </a:spcAft>
              <a:buFont typeface="Arial" panose="020B0604020202020204" pitchFamily="34" charset="0"/>
              <a:buNone/>
              <a:defRPr/>
            </a:pPr>
            <a:r>
              <a:rPr lang="tr-TR" sz="2000" dirty="0"/>
              <a:t>	Gelir Vergisi Kanununun ve Kurumlar Vergi Kanunu çerçevesinde sorumlu sıfatıyla kesilmesi gereken vergilerden, Gelir Vergisi Kanununun 94 üncü maddesinin birinci fıkrasının (1), (2), (3), (5), (11) ve (13) numaralı bentleri ile 5520 sayılı Kanunun 15 inci maddesinin birinci fıkrasının (a) ve (b) bentleri ve 30 uncu maddesinin birinci fıkrasının (a) bendi uyarınca vergi </a:t>
            </a:r>
            <a:r>
              <a:rPr lang="tr-TR" sz="2000" dirty="0" err="1"/>
              <a:t>tevkifatı</a:t>
            </a:r>
            <a:r>
              <a:rPr lang="tr-TR" sz="2000" dirty="0"/>
              <a:t> yapmak zorunda olanlar için 2016, 2017, 2018, 2019 ve 2020 yıllarına ilişkin bu </a:t>
            </a:r>
            <a:r>
              <a:rPr lang="tr-TR" sz="2000" dirty="0" err="1"/>
              <a:t>tevkifat</a:t>
            </a:r>
            <a:r>
              <a:rPr lang="tr-TR" sz="2000" dirty="0"/>
              <a:t> tutarlarını artırmaları şartıyla artırımda bulunulan vergilendirme dönemleri ile ilgili olarak gelir (stopaj) vergisi ve kurumlar (stopaj) vergisi incelemesi ve tarhiyat yapılmayacağı öngörülmüştür.</a:t>
            </a:r>
          </a:p>
          <a:p>
            <a:pPr eaLnBrk="1" fontAlgn="auto" hangingPunct="1">
              <a:spcAft>
                <a:spcPts val="0"/>
              </a:spcAft>
              <a:buFont typeface="Arial" panose="020B0604020202020204" pitchFamily="34" charset="0"/>
              <a:buNone/>
              <a:defRPr/>
            </a:pPr>
            <a:endParaRPr lang="tr-TR" sz="11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Başlık">
            <a:extLst>
              <a:ext uri="{FF2B5EF4-FFF2-40B4-BE49-F238E27FC236}">
                <a16:creationId xmlns:a16="http://schemas.microsoft.com/office/drawing/2014/main" id="{7C5AA581-3A83-405D-8068-48AE9A1D3184}"/>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4C5CB99A-08A6-4ECF-8254-3B5633D36813}"/>
              </a:ext>
            </a:extLst>
          </p:cNvPr>
          <p:cNvSpPr>
            <a:spLocks noGrp="1"/>
          </p:cNvSpPr>
          <p:nvPr>
            <p:ph idx="1"/>
          </p:nvPr>
        </p:nvSpPr>
        <p:spPr>
          <a:xfrm>
            <a:off x="457200" y="785813"/>
            <a:ext cx="8472488" cy="5340350"/>
          </a:xfrm>
        </p:spPr>
        <p:txBody>
          <a:bodyPr rtlCol="0">
            <a:noAutofit/>
          </a:bodyPr>
          <a:lstStyle/>
          <a:p>
            <a:pPr eaLnBrk="1" fontAlgn="auto" hangingPunct="1">
              <a:spcAft>
                <a:spcPts val="0"/>
              </a:spcAft>
              <a:buFont typeface="Arial" panose="020B0604020202020204" pitchFamily="34" charset="0"/>
              <a:buNone/>
              <a:defRPr/>
            </a:pPr>
            <a:r>
              <a:rPr lang="tr-TR" sz="1050" b="1" dirty="0">
                <a:solidFill>
                  <a:schemeClr val="accent1">
                    <a:lumMod val="75000"/>
                  </a:schemeClr>
                </a:solidFill>
              </a:rPr>
              <a:t>	</a:t>
            </a:r>
            <a:r>
              <a:rPr lang="tr-TR" sz="4000" b="1" dirty="0">
                <a:solidFill>
                  <a:schemeClr val="accent1">
                    <a:lumMod val="75000"/>
                  </a:schemeClr>
                </a:solidFill>
                <a:effectLst>
                  <a:outerShdw blurRad="38100" dist="38100" dir="2700000" algn="tl">
                    <a:srgbClr val="000000">
                      <a:alpha val="43137"/>
                    </a:srgbClr>
                  </a:outerShdw>
                </a:effectLst>
              </a:rPr>
              <a:t>Gelir ve Kurumlar Vergisi Stopajları İçin Matrah / Vergi Artırımı- II</a:t>
            </a:r>
            <a:endParaRPr lang="tr-TR" sz="2400" b="1" dirty="0">
              <a:solidFill>
                <a:schemeClr val="accent1">
                  <a:lumMod val="75000"/>
                </a:schemeClr>
              </a:solidFill>
              <a:effectLst>
                <a:outerShdw blurRad="38100" dist="38100" dir="2700000" algn="tl">
                  <a:srgbClr val="000000">
                    <a:alpha val="43137"/>
                  </a:srgbClr>
                </a:outerShdw>
              </a:effectLst>
            </a:endParaRPr>
          </a:p>
          <a:p>
            <a:pPr eaLnBrk="1" fontAlgn="auto" hangingPunct="1">
              <a:spcAft>
                <a:spcPts val="0"/>
              </a:spcAft>
              <a:buFont typeface="Arial" panose="020B0604020202020204" pitchFamily="34" charset="0"/>
              <a:buNone/>
              <a:defRPr/>
            </a:pPr>
            <a:r>
              <a:rPr lang="tr-TR" sz="1400" dirty="0"/>
              <a:t>	</a:t>
            </a:r>
            <a:r>
              <a:rPr lang="tr-TR" sz="1800" dirty="0"/>
              <a:t>Buna göre aşağıda belirtilen gelir ve kurumlar vergisi stopajları için maddede belirtilen esaslar dahilinde matrah artırımında bulunulması mümkündür.</a:t>
            </a:r>
            <a:endParaRPr lang="tr-TR" sz="1400" dirty="0"/>
          </a:p>
          <a:p>
            <a:pPr eaLnBrk="1" fontAlgn="auto" hangingPunct="1">
              <a:spcAft>
                <a:spcPts val="0"/>
              </a:spcAft>
              <a:buFont typeface="Arial" panose="020B0604020202020204" pitchFamily="34" charset="0"/>
              <a:buNone/>
              <a:defRPr/>
            </a:pPr>
            <a:endParaRPr lang="tr-TR" sz="1400" dirty="0"/>
          </a:p>
          <a:p>
            <a:pPr eaLnBrk="1" fontAlgn="auto" hangingPunct="1">
              <a:spcAft>
                <a:spcPts val="0"/>
              </a:spcAft>
              <a:defRPr/>
            </a:pPr>
            <a:r>
              <a:rPr lang="tr-TR" sz="2400" b="1" dirty="0"/>
              <a:t>Ücret Ödemeleri </a:t>
            </a:r>
            <a:r>
              <a:rPr lang="tr-TR" sz="2400" dirty="0"/>
              <a:t>(GVK md. 94/1),</a:t>
            </a:r>
          </a:p>
          <a:p>
            <a:pPr eaLnBrk="1" fontAlgn="auto" hangingPunct="1">
              <a:spcAft>
                <a:spcPts val="0"/>
              </a:spcAft>
              <a:defRPr/>
            </a:pPr>
            <a:r>
              <a:rPr lang="tr-TR" sz="2400" dirty="0"/>
              <a:t> </a:t>
            </a:r>
            <a:r>
              <a:rPr lang="tr-TR" sz="2400" b="1" dirty="0"/>
              <a:t>Serbest Meslek Erbabına Yapılan Ödemeler </a:t>
            </a:r>
            <a:r>
              <a:rPr lang="tr-TR" sz="2400" dirty="0"/>
              <a:t>(GVK md. 94/2),</a:t>
            </a:r>
          </a:p>
          <a:p>
            <a:pPr eaLnBrk="1" fontAlgn="auto" hangingPunct="1">
              <a:spcAft>
                <a:spcPts val="0"/>
              </a:spcAft>
              <a:defRPr/>
            </a:pPr>
            <a:r>
              <a:rPr lang="tr-TR" sz="2400" b="1" dirty="0"/>
              <a:t>Yıllara Sari İnşaat Onarım İşlerine İlişkin Ödemeler</a:t>
            </a:r>
            <a:r>
              <a:rPr lang="tr-TR" sz="2400" dirty="0"/>
              <a:t> (GVK md. 94/3, KVK md. 15/1-a, KVK md. 30/1-a),</a:t>
            </a:r>
          </a:p>
          <a:p>
            <a:pPr eaLnBrk="1" fontAlgn="auto" hangingPunct="1">
              <a:spcAft>
                <a:spcPts val="0"/>
              </a:spcAft>
              <a:defRPr/>
            </a:pPr>
            <a:r>
              <a:rPr lang="tr-TR" sz="2400" b="1" dirty="0"/>
              <a:t>Kira Ödemeleri</a:t>
            </a:r>
            <a:r>
              <a:rPr lang="tr-TR" sz="2400" dirty="0"/>
              <a:t> (GVK md. 94/5, KVK md. 15/1-a). </a:t>
            </a:r>
          </a:p>
          <a:p>
            <a:pPr eaLnBrk="1" fontAlgn="auto" hangingPunct="1">
              <a:spcAft>
                <a:spcPts val="0"/>
              </a:spcAft>
              <a:defRPr/>
            </a:pPr>
            <a:r>
              <a:rPr lang="tr-TR" sz="2400" b="1" dirty="0"/>
              <a:t>Çiftçilere Yapılan Ödemeler </a:t>
            </a:r>
            <a:r>
              <a:rPr lang="tr-TR" sz="2400" dirty="0"/>
              <a:t>(GVK md. 94/11)</a:t>
            </a:r>
          </a:p>
          <a:p>
            <a:pPr eaLnBrk="1" fontAlgn="auto" hangingPunct="1">
              <a:spcAft>
                <a:spcPts val="0"/>
              </a:spcAft>
              <a:defRPr/>
            </a:pPr>
            <a:r>
              <a:rPr lang="tr-TR" sz="2400" b="1" dirty="0"/>
              <a:t>Vergiden Muaf Esnafa Yapılan Ödemeler </a:t>
            </a:r>
            <a:r>
              <a:rPr lang="tr-TR" sz="2400" dirty="0"/>
              <a:t>(GVK md.94/13)</a:t>
            </a:r>
            <a:endParaRPr lang="tr-TR" sz="3600" dirty="0"/>
          </a:p>
          <a:p>
            <a:pPr eaLnBrk="1" fontAlgn="auto" hangingPunct="1">
              <a:spcAft>
                <a:spcPts val="0"/>
              </a:spcAft>
              <a:buFont typeface="Arial" panose="020B0604020202020204" pitchFamily="34" charset="0"/>
              <a:buNone/>
              <a:defRPr/>
            </a:pPr>
            <a:endParaRPr lang="tr-TR" sz="2000" dirty="0"/>
          </a:p>
          <a:p>
            <a:pPr eaLnBrk="1" fontAlgn="auto" hangingPunct="1">
              <a:spcAft>
                <a:spcPts val="0"/>
              </a:spcAft>
              <a:buFont typeface="Arial" panose="020B0604020202020204" pitchFamily="34" charset="0"/>
              <a:buNone/>
              <a:defRPr/>
            </a:pPr>
            <a:endParaRPr lang="tr-TR" sz="11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Başlık">
            <a:extLst>
              <a:ext uri="{FF2B5EF4-FFF2-40B4-BE49-F238E27FC236}">
                <a16:creationId xmlns:a16="http://schemas.microsoft.com/office/drawing/2014/main" id="{511A269A-32F6-49FE-9990-B5AE9951C9B9}"/>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11528698-C069-4F52-9B69-92A62729DD01}"/>
              </a:ext>
            </a:extLst>
          </p:cNvPr>
          <p:cNvSpPr>
            <a:spLocks noGrp="1"/>
          </p:cNvSpPr>
          <p:nvPr>
            <p:ph idx="1"/>
          </p:nvPr>
        </p:nvSpPr>
        <p:spPr>
          <a:xfrm>
            <a:off x="457200" y="785813"/>
            <a:ext cx="8472488" cy="5340350"/>
          </a:xfrm>
        </p:spPr>
        <p:txBody>
          <a:bodyPr rtlCol="0">
            <a:noAutofit/>
          </a:bodyPr>
          <a:lstStyle/>
          <a:p>
            <a:pPr eaLnBrk="1" fontAlgn="auto" hangingPunct="1">
              <a:spcAft>
                <a:spcPts val="0"/>
              </a:spcAft>
              <a:buFont typeface="Arial" panose="020B0604020202020204" pitchFamily="34" charset="0"/>
              <a:buNone/>
              <a:defRPr/>
            </a:pPr>
            <a:r>
              <a:rPr lang="tr-TR" sz="1050" b="1" dirty="0">
                <a:solidFill>
                  <a:schemeClr val="accent1">
                    <a:lumMod val="75000"/>
                  </a:schemeClr>
                </a:solidFill>
              </a:rPr>
              <a:t>	</a:t>
            </a:r>
            <a:r>
              <a:rPr lang="tr-TR" sz="4000" b="1" dirty="0">
                <a:solidFill>
                  <a:schemeClr val="accent1">
                    <a:lumMod val="75000"/>
                  </a:schemeClr>
                </a:solidFill>
                <a:effectLst>
                  <a:outerShdw blurRad="38100" dist="38100" dir="2700000" algn="tl">
                    <a:srgbClr val="000000">
                      <a:alpha val="43137"/>
                    </a:srgbClr>
                  </a:outerShdw>
                </a:effectLst>
              </a:rPr>
              <a:t>Ücret Stopajında Artırım</a:t>
            </a:r>
            <a:endParaRPr lang="tr-TR" sz="2400" b="1" dirty="0">
              <a:solidFill>
                <a:schemeClr val="accent1">
                  <a:lumMod val="75000"/>
                </a:schemeClr>
              </a:solidFill>
              <a:effectLst>
                <a:outerShdw blurRad="38100" dist="38100" dir="2700000" algn="tl">
                  <a:srgbClr val="000000">
                    <a:alpha val="43137"/>
                  </a:srgbClr>
                </a:outerShdw>
              </a:effectLst>
            </a:endParaRPr>
          </a:p>
          <a:p>
            <a:pPr eaLnBrk="1" fontAlgn="auto" hangingPunct="1">
              <a:spcAft>
                <a:spcPts val="0"/>
              </a:spcAft>
              <a:buFont typeface="Arial" panose="020B0604020202020204" pitchFamily="34" charset="0"/>
              <a:buNone/>
              <a:defRPr/>
            </a:pPr>
            <a:r>
              <a:rPr lang="tr-TR" sz="2400" b="1" dirty="0">
                <a:solidFill>
                  <a:schemeClr val="accent1">
                    <a:lumMod val="75000"/>
                  </a:schemeClr>
                </a:solidFill>
                <a:effectLst>
                  <a:outerShdw blurRad="38100" dist="38100" dir="2700000" algn="tl">
                    <a:srgbClr val="000000">
                      <a:alpha val="43137"/>
                    </a:srgbClr>
                  </a:outerShdw>
                </a:effectLst>
              </a:rPr>
              <a:t>	</a:t>
            </a:r>
            <a:r>
              <a:rPr lang="tr-TR" sz="2000" dirty="0"/>
              <a:t>Ücretli olarak çalışanlardan vergi </a:t>
            </a:r>
            <a:r>
              <a:rPr lang="tr-TR" sz="2000" dirty="0" err="1"/>
              <a:t>tevkifatı</a:t>
            </a:r>
            <a:r>
              <a:rPr lang="tr-TR" sz="2000" dirty="0"/>
              <a:t> yapmaya mecbur olanların beyan ettikleri ücret ödemelerine ilişkin tutarların </a:t>
            </a:r>
            <a:r>
              <a:rPr lang="tr-TR" sz="2000" b="1" dirty="0">
                <a:solidFill>
                  <a:srgbClr val="FF3300"/>
                </a:solidFill>
              </a:rPr>
              <a:t>yıllık toplamı üzerinden</a:t>
            </a:r>
            <a:r>
              <a:rPr lang="tr-TR" sz="2000" b="1" dirty="0"/>
              <a:t> </a:t>
            </a:r>
            <a:r>
              <a:rPr lang="tr-TR" sz="2000" dirty="0"/>
              <a:t>aşağıda belirtilen oranlarda gelir (stopaj) vergisini artırmaları halinde, ilgili dönemlere ilişkin gelir (stopaj) vergisi incelemesi ve tarhiyatı yapılmayacaktır.</a:t>
            </a:r>
          </a:p>
          <a:p>
            <a:pPr eaLnBrk="1" fontAlgn="auto" hangingPunct="1">
              <a:spcAft>
                <a:spcPts val="0"/>
              </a:spcAft>
              <a:buFont typeface="Arial" panose="020B0604020202020204" pitchFamily="34" charset="0"/>
              <a:buNone/>
              <a:defRPr/>
            </a:pPr>
            <a:endParaRPr lang="tr-TR" sz="2000" dirty="0"/>
          </a:p>
          <a:p>
            <a:pPr eaLnBrk="1" fontAlgn="auto" hangingPunct="1">
              <a:spcAft>
                <a:spcPts val="0"/>
              </a:spcAft>
              <a:buFont typeface="Arial" panose="020B0604020202020204" pitchFamily="34" charset="0"/>
              <a:buNone/>
              <a:defRPr/>
            </a:pPr>
            <a:endParaRPr lang="tr-TR" sz="1100" dirty="0"/>
          </a:p>
        </p:txBody>
      </p:sp>
      <p:graphicFrame>
        <p:nvGraphicFramePr>
          <p:cNvPr id="4" name="Group 5">
            <a:extLst>
              <a:ext uri="{FF2B5EF4-FFF2-40B4-BE49-F238E27FC236}">
                <a16:creationId xmlns:a16="http://schemas.microsoft.com/office/drawing/2014/main" id="{6B71B391-4205-4851-816A-013A8294D881}"/>
              </a:ext>
            </a:extLst>
          </p:cNvPr>
          <p:cNvGraphicFramePr>
            <a:graphicFrameLocks/>
          </p:cNvGraphicFramePr>
          <p:nvPr>
            <p:extLst>
              <p:ext uri="{D42A27DB-BD31-4B8C-83A1-F6EECF244321}">
                <p14:modId xmlns:p14="http://schemas.microsoft.com/office/powerpoint/2010/main" val="3418965035"/>
              </p:ext>
            </p:extLst>
          </p:nvPr>
        </p:nvGraphicFramePr>
        <p:xfrm>
          <a:off x="571472" y="2928934"/>
          <a:ext cx="3571900" cy="3621024"/>
        </p:xfrm>
        <a:graphic>
          <a:graphicData uri="http://schemas.openxmlformats.org/drawingml/2006/table">
            <a:tbl>
              <a:tblPr>
                <a:tableStyleId>{284E427A-3D55-4303-BF80-6455036E1DE7}</a:tableStyleId>
              </a:tblPr>
              <a:tblGrid>
                <a:gridCol w="1403246">
                  <a:extLst>
                    <a:ext uri="{9D8B030D-6E8A-4147-A177-3AD203B41FA5}">
                      <a16:colId xmlns:a16="http://schemas.microsoft.com/office/drawing/2014/main" val="20000"/>
                    </a:ext>
                  </a:extLst>
                </a:gridCol>
                <a:gridCol w="2168654">
                  <a:extLst>
                    <a:ext uri="{9D8B030D-6E8A-4147-A177-3AD203B41FA5}">
                      <a16:colId xmlns:a16="http://schemas.microsoft.com/office/drawing/2014/main" val="20001"/>
                    </a:ext>
                  </a:extLst>
                </a:gridCol>
              </a:tblGrid>
              <a:tr h="615978">
                <a:tc gridSpan="2">
                  <a:txBody>
                    <a:bodyPr/>
                    <a:lstStyle/>
                    <a:p>
                      <a:pPr marL="342900" marR="0" lvl="0" indent="-34290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1800" b="1" u="none" strike="noStrike" cap="none" normalizeH="0" baseline="0" dirty="0">
                          <a:ln>
                            <a:noFill/>
                          </a:ln>
                          <a:solidFill>
                            <a:schemeClr val="bg1"/>
                          </a:solidFill>
                          <a:effectLst/>
                        </a:rPr>
                        <a:t>GELİR (STOPAJ) VERGİSİ </a:t>
                      </a:r>
                    </a:p>
                    <a:p>
                      <a:pPr marL="342900" marR="0" lvl="0" indent="-34290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1800" b="1" u="none" strike="noStrike" cap="none" normalizeH="0" baseline="0" dirty="0">
                          <a:ln>
                            <a:noFill/>
                          </a:ln>
                          <a:solidFill>
                            <a:schemeClr val="bg1"/>
                          </a:solidFill>
                          <a:effectLst/>
                        </a:rPr>
                        <a:t>ARTIRIM ORANI</a:t>
                      </a:r>
                      <a:endParaRPr kumimoji="0" lang="tr-TR" sz="1800" b="1" i="0" u="none" strike="noStrike" cap="none" normalizeH="0" baseline="0" dirty="0">
                        <a:ln>
                          <a:noFill/>
                        </a:ln>
                        <a:solidFill>
                          <a:schemeClr val="bg1"/>
                        </a:solidFill>
                        <a:effectLst/>
                        <a:latin typeface="Arial" pitchFamily="34" charset="0"/>
                        <a:cs typeface="Times New Roman" pitchFamily="18" charset="0"/>
                      </a:endParaRPr>
                    </a:p>
                  </a:txBody>
                  <a:tcPr anchor="ctr" horzOverflow="overflow">
                    <a:solidFill>
                      <a:schemeClr val="accent2">
                        <a:lumMod val="50000"/>
                      </a:schemeClr>
                    </a:solidFill>
                  </a:tcPr>
                </a:tc>
                <a:tc hMerge="1">
                  <a:txBody>
                    <a:bodyPr/>
                    <a:lstStyle/>
                    <a:p>
                      <a:endParaRPr lang="tr-TR"/>
                    </a:p>
                  </a:txBody>
                  <a:tcPr/>
                </a:tc>
                <a:extLst>
                  <a:ext uri="{0D108BD9-81ED-4DB2-BD59-A6C34878D82A}">
                    <a16:rowId xmlns:a16="http://schemas.microsoft.com/office/drawing/2014/main" val="10000"/>
                  </a:ext>
                </a:extLst>
              </a:tr>
              <a:tr h="56734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a:ln>
                            <a:noFill/>
                          </a:ln>
                          <a:solidFill>
                            <a:schemeClr val="bg1"/>
                          </a:solidFill>
                          <a:effectLst/>
                        </a:rPr>
                        <a:t>YIL</a:t>
                      </a:r>
                      <a:endParaRPr kumimoji="0" lang="tr-TR" sz="1800" b="1" i="0" u="none" strike="noStrike" cap="none" normalizeH="0" baseline="0" dirty="0">
                        <a:ln>
                          <a:noFill/>
                        </a:ln>
                        <a:solidFill>
                          <a:schemeClr val="bg1"/>
                        </a:solidFill>
                        <a:effectLst/>
                        <a:latin typeface="Arial" pitchFamily="34" charset="0"/>
                      </a:endParaRPr>
                    </a:p>
                  </a:txBody>
                  <a:tcPr anchor="ctr" horzOverflow="overflow">
                    <a:solidFill>
                      <a:schemeClr val="accent6">
                        <a:lumMod val="75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a:ln>
                            <a:noFill/>
                          </a:ln>
                          <a:solidFill>
                            <a:schemeClr val="bg1"/>
                          </a:solidFill>
                          <a:effectLst/>
                        </a:rPr>
                        <a:t>VERGİ ARTIRIM ORANI</a:t>
                      </a:r>
                      <a:endParaRPr kumimoji="0" lang="tr-TR" sz="1800" b="1" i="0" u="none" strike="noStrike" cap="none" normalizeH="0" baseline="0" dirty="0">
                        <a:ln>
                          <a:noFill/>
                        </a:ln>
                        <a:solidFill>
                          <a:schemeClr val="bg1"/>
                        </a:solidFill>
                        <a:effectLst/>
                        <a:latin typeface="Arial" pitchFamily="34" charset="0"/>
                      </a:endParaRPr>
                    </a:p>
                  </a:txBody>
                  <a:tcPr anchor="ctr" horzOverflow="overflow">
                    <a:solidFill>
                      <a:schemeClr val="accent6">
                        <a:lumMod val="75000"/>
                      </a:schemeClr>
                    </a:solidFill>
                  </a:tcPr>
                </a:tc>
                <a:extLst>
                  <a:ext uri="{0D108BD9-81ED-4DB2-BD59-A6C34878D82A}">
                    <a16:rowId xmlns:a16="http://schemas.microsoft.com/office/drawing/2014/main" val="10001"/>
                  </a:ext>
                </a:extLst>
              </a:tr>
              <a:tr h="40524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1" u="none" strike="noStrike" cap="none" normalizeH="0" baseline="0" dirty="0">
                          <a:ln>
                            <a:noFill/>
                          </a:ln>
                          <a:effectLst/>
                        </a:rPr>
                        <a:t>2016</a:t>
                      </a:r>
                      <a:endParaRPr kumimoji="0" lang="tr-TR" sz="2400" b="1" i="0" u="none" strike="noStrike" cap="none" normalizeH="0" baseline="0" dirty="0">
                        <a:ln>
                          <a:noFill/>
                        </a:ln>
                        <a:solidFill>
                          <a:schemeClr val="tx1"/>
                        </a:solidFill>
                        <a:effectLst/>
                        <a:latin typeface="Arial" pitchFamily="34" charset="0"/>
                      </a:endParaRPr>
                    </a:p>
                  </a:txBody>
                  <a:tcPr anchor="ctr" horzOverflow="overflow"/>
                </a:tc>
                <a:tc>
                  <a:txBody>
                    <a:bodyPr/>
                    <a:lstStyle/>
                    <a:p>
                      <a:pPr algn="ctr"/>
                      <a:r>
                        <a:rPr lang="tr-TR" sz="2400" b="1" dirty="0">
                          <a:solidFill>
                            <a:srgbClr val="FF0000"/>
                          </a:solidFill>
                        </a:rPr>
                        <a:t>% 6</a:t>
                      </a:r>
                    </a:p>
                  </a:txBody>
                  <a:tcPr anchor="ctr" horzOverflow="overflow"/>
                </a:tc>
                <a:extLst>
                  <a:ext uri="{0D108BD9-81ED-4DB2-BD59-A6C34878D82A}">
                    <a16:rowId xmlns:a16="http://schemas.microsoft.com/office/drawing/2014/main" val="10002"/>
                  </a:ext>
                </a:extLst>
              </a:tr>
              <a:tr h="40524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1" u="none" strike="noStrike" cap="none" normalizeH="0" baseline="0" dirty="0">
                          <a:ln>
                            <a:noFill/>
                          </a:ln>
                          <a:effectLst/>
                        </a:rPr>
                        <a:t>2017</a:t>
                      </a:r>
                      <a:endParaRPr kumimoji="0" lang="tr-TR" sz="2400" b="1" i="0" u="none" strike="noStrike" cap="none" normalizeH="0" baseline="0" dirty="0">
                        <a:ln>
                          <a:noFill/>
                        </a:ln>
                        <a:solidFill>
                          <a:schemeClr val="tx1"/>
                        </a:solidFill>
                        <a:effectLst/>
                        <a:latin typeface="Arial" pitchFamily="34" charset="0"/>
                      </a:endParaRP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1" u="none" strike="noStrike" cap="none" normalizeH="0" baseline="0" dirty="0">
                          <a:ln>
                            <a:noFill/>
                          </a:ln>
                          <a:solidFill>
                            <a:srgbClr val="FF0000"/>
                          </a:solidFill>
                          <a:effectLst/>
                        </a:rPr>
                        <a:t>% 5</a:t>
                      </a:r>
                      <a:endParaRPr kumimoji="0" lang="tr-TR" sz="2400" b="1" i="0" u="none" strike="noStrike" cap="none" normalizeH="0" baseline="0" dirty="0">
                        <a:ln>
                          <a:noFill/>
                        </a:ln>
                        <a:solidFill>
                          <a:srgbClr val="FF0000"/>
                        </a:solidFill>
                        <a:effectLst/>
                        <a:latin typeface="Arial" pitchFamily="34" charset="0"/>
                      </a:endParaRPr>
                    </a:p>
                  </a:txBody>
                  <a:tcPr anchor="ctr" horzOverflow="overflow"/>
                </a:tc>
                <a:extLst>
                  <a:ext uri="{0D108BD9-81ED-4DB2-BD59-A6C34878D82A}">
                    <a16:rowId xmlns:a16="http://schemas.microsoft.com/office/drawing/2014/main" val="10003"/>
                  </a:ext>
                </a:extLst>
              </a:tr>
              <a:tr h="40524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1" u="none" strike="noStrike" cap="none" normalizeH="0" baseline="0" dirty="0">
                          <a:ln>
                            <a:noFill/>
                          </a:ln>
                          <a:effectLst/>
                        </a:rPr>
                        <a:t>2018</a:t>
                      </a:r>
                      <a:endParaRPr kumimoji="0" lang="tr-TR" sz="2400" b="1" i="0" u="none" strike="noStrike" cap="none" normalizeH="0" baseline="0" dirty="0">
                        <a:ln>
                          <a:noFill/>
                        </a:ln>
                        <a:solidFill>
                          <a:schemeClr val="tx1"/>
                        </a:solidFill>
                        <a:effectLst/>
                        <a:latin typeface="Arial" pitchFamily="34" charset="0"/>
                      </a:endParaRP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1" u="none" strike="noStrike" cap="none" normalizeH="0" baseline="0" dirty="0">
                          <a:ln>
                            <a:noFill/>
                          </a:ln>
                          <a:solidFill>
                            <a:srgbClr val="FF0000"/>
                          </a:solidFill>
                          <a:effectLst/>
                        </a:rPr>
                        <a:t>% 4</a:t>
                      </a:r>
                      <a:endParaRPr kumimoji="0" lang="tr-TR" sz="2400" b="1" i="0" u="none" strike="noStrike" cap="none" normalizeH="0" baseline="0" dirty="0">
                        <a:ln>
                          <a:noFill/>
                        </a:ln>
                        <a:solidFill>
                          <a:srgbClr val="FF0000"/>
                        </a:solidFill>
                        <a:effectLst/>
                        <a:latin typeface="Arial" pitchFamily="34" charset="0"/>
                      </a:endParaRPr>
                    </a:p>
                  </a:txBody>
                  <a:tcPr anchor="ctr" horzOverflow="overflow"/>
                </a:tc>
                <a:extLst>
                  <a:ext uri="{0D108BD9-81ED-4DB2-BD59-A6C34878D82A}">
                    <a16:rowId xmlns:a16="http://schemas.microsoft.com/office/drawing/2014/main" val="10004"/>
                  </a:ext>
                </a:extLst>
              </a:tr>
              <a:tr h="40524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1" u="none" strike="noStrike" cap="none" normalizeH="0" baseline="0" dirty="0">
                          <a:ln>
                            <a:noFill/>
                          </a:ln>
                          <a:effectLst/>
                        </a:rPr>
                        <a:t>2019</a:t>
                      </a:r>
                      <a:endParaRPr kumimoji="0" lang="tr-TR" sz="2400" b="1" i="0" u="none" strike="noStrike" cap="none" normalizeH="0" baseline="0" dirty="0">
                        <a:ln>
                          <a:noFill/>
                        </a:ln>
                        <a:solidFill>
                          <a:schemeClr val="tx1"/>
                        </a:solidFill>
                        <a:effectLst/>
                        <a:latin typeface="Arial" pitchFamily="34" charset="0"/>
                      </a:endParaRP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1" u="none" strike="noStrike" cap="none" normalizeH="0" baseline="0" dirty="0">
                          <a:ln>
                            <a:noFill/>
                          </a:ln>
                          <a:solidFill>
                            <a:srgbClr val="FF0000"/>
                          </a:solidFill>
                          <a:effectLst/>
                        </a:rPr>
                        <a:t>% 3</a:t>
                      </a:r>
                      <a:endParaRPr kumimoji="0" lang="tr-TR" sz="2400" b="1" i="0" u="none" strike="noStrike" cap="none" normalizeH="0" baseline="0" dirty="0">
                        <a:ln>
                          <a:noFill/>
                        </a:ln>
                        <a:solidFill>
                          <a:srgbClr val="FF0000"/>
                        </a:solidFill>
                        <a:effectLst/>
                        <a:latin typeface="Arial" pitchFamily="34" charset="0"/>
                      </a:endParaRPr>
                    </a:p>
                  </a:txBody>
                  <a:tcPr anchor="ctr" horzOverflow="overflow"/>
                </a:tc>
                <a:extLst>
                  <a:ext uri="{0D108BD9-81ED-4DB2-BD59-A6C34878D82A}">
                    <a16:rowId xmlns:a16="http://schemas.microsoft.com/office/drawing/2014/main" val="10005"/>
                  </a:ext>
                </a:extLst>
              </a:tr>
              <a:tr h="40524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1" u="none" strike="noStrike" kern="1200" cap="none" normalizeH="0" baseline="0" dirty="0">
                          <a:ln>
                            <a:noFill/>
                          </a:ln>
                          <a:solidFill>
                            <a:schemeClr val="dk1"/>
                          </a:solidFill>
                          <a:effectLst/>
                          <a:latin typeface="+mn-lt"/>
                          <a:ea typeface="+mn-ea"/>
                          <a:cs typeface="+mn-cs"/>
                        </a:rPr>
                        <a:t>2020</a:t>
                      </a: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1" u="none" strike="noStrike" cap="none" normalizeH="0" baseline="0" dirty="0">
                          <a:ln>
                            <a:noFill/>
                          </a:ln>
                          <a:solidFill>
                            <a:srgbClr val="FF0000"/>
                          </a:solidFill>
                          <a:effectLst/>
                        </a:rPr>
                        <a:t>% 2</a:t>
                      </a:r>
                      <a:endParaRPr kumimoji="0" lang="tr-TR" sz="2400" b="1" i="0" u="none" strike="noStrike" cap="none" normalizeH="0" baseline="0" dirty="0">
                        <a:ln>
                          <a:noFill/>
                        </a:ln>
                        <a:solidFill>
                          <a:srgbClr val="FF0000"/>
                        </a:solidFill>
                        <a:effectLst/>
                        <a:latin typeface="Arial" pitchFamily="34" charset="0"/>
                      </a:endParaRPr>
                    </a:p>
                  </a:txBody>
                  <a:tcPr anchor="ctr" horzOverflow="overflow"/>
                </a:tc>
                <a:extLst>
                  <a:ext uri="{0D108BD9-81ED-4DB2-BD59-A6C34878D82A}">
                    <a16:rowId xmlns:a16="http://schemas.microsoft.com/office/drawing/2014/main" val="10006"/>
                  </a:ext>
                </a:extLst>
              </a:tr>
            </a:tbl>
          </a:graphicData>
        </a:graphic>
      </p:graphicFrame>
      <p:sp>
        <p:nvSpPr>
          <p:cNvPr id="5" name="4 Katlanmış Nesne">
            <a:extLst>
              <a:ext uri="{FF2B5EF4-FFF2-40B4-BE49-F238E27FC236}">
                <a16:creationId xmlns:a16="http://schemas.microsoft.com/office/drawing/2014/main" id="{171ACA31-4C84-4B18-B028-AA4887282F52}"/>
              </a:ext>
            </a:extLst>
          </p:cNvPr>
          <p:cNvSpPr/>
          <p:nvPr/>
        </p:nvSpPr>
        <p:spPr>
          <a:xfrm rot="21448603">
            <a:off x="4860925" y="3011488"/>
            <a:ext cx="3857625" cy="3500437"/>
          </a:xfrm>
          <a:prstGeom prst="foldedCorner">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tr-TR" sz="2400" dirty="0">
              <a:solidFill>
                <a:schemeClr val="accent5">
                  <a:lumMod val="50000"/>
                </a:schemeClr>
              </a:solidFill>
            </a:endParaRPr>
          </a:p>
          <a:p>
            <a:pPr fontAlgn="auto">
              <a:spcBef>
                <a:spcPts val="0"/>
              </a:spcBef>
              <a:spcAft>
                <a:spcPts val="0"/>
              </a:spcAft>
              <a:defRPr/>
            </a:pPr>
            <a:r>
              <a:rPr lang="tr-TR" sz="2000" dirty="0">
                <a:solidFill>
                  <a:schemeClr val="accent5">
                    <a:lumMod val="50000"/>
                  </a:schemeClr>
                </a:solidFill>
                <a:latin typeface="Comic Sans MS" pitchFamily="66" charset="0"/>
              </a:rPr>
              <a:t>İlgili yıllarda muhtasar beyanname vermemiş mükellefler için bu maddede asgari işçi sayıları ve bu işçilere ilişkin asgari ücret tutarları belirtilerek düzenleme yapılmıştır.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Başlık">
            <a:extLst>
              <a:ext uri="{FF2B5EF4-FFF2-40B4-BE49-F238E27FC236}">
                <a16:creationId xmlns:a16="http://schemas.microsoft.com/office/drawing/2014/main" id="{58B7A9CE-1514-4C34-85F2-31C98362FAB7}"/>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D2AE68A5-5D7B-4649-BF2E-054B3958C989}"/>
              </a:ext>
            </a:extLst>
          </p:cNvPr>
          <p:cNvSpPr>
            <a:spLocks noGrp="1"/>
          </p:cNvSpPr>
          <p:nvPr>
            <p:ph idx="1"/>
          </p:nvPr>
        </p:nvSpPr>
        <p:spPr>
          <a:xfrm>
            <a:off x="457200" y="785813"/>
            <a:ext cx="8472488" cy="5340350"/>
          </a:xfrm>
        </p:spPr>
        <p:txBody>
          <a:bodyPr rtlCol="0">
            <a:noAutofit/>
          </a:bodyPr>
          <a:lstStyle/>
          <a:p>
            <a:pPr eaLnBrk="1" fontAlgn="auto" hangingPunct="1">
              <a:spcAft>
                <a:spcPts val="0"/>
              </a:spcAft>
              <a:buFont typeface="Arial" panose="020B0604020202020204" pitchFamily="34" charset="0"/>
              <a:buNone/>
              <a:defRPr/>
            </a:pPr>
            <a:r>
              <a:rPr lang="tr-TR" sz="1050" b="1" dirty="0">
                <a:solidFill>
                  <a:schemeClr val="accent1">
                    <a:lumMod val="75000"/>
                  </a:schemeClr>
                </a:solidFill>
              </a:rPr>
              <a:t>	</a:t>
            </a:r>
            <a:r>
              <a:rPr lang="tr-TR" sz="3600" b="1" dirty="0">
                <a:solidFill>
                  <a:schemeClr val="accent1">
                    <a:lumMod val="75000"/>
                  </a:schemeClr>
                </a:solidFill>
                <a:effectLst>
                  <a:outerShdw blurRad="38100" dist="38100" dir="2700000" algn="tl">
                    <a:srgbClr val="000000">
                      <a:alpha val="43137"/>
                    </a:srgbClr>
                  </a:outerShdw>
                </a:effectLst>
              </a:rPr>
              <a:t>Serbest Meslek ve Kira Stopajında Artırım</a:t>
            </a:r>
            <a:endParaRPr lang="tr-TR" sz="2400" b="1" dirty="0">
              <a:solidFill>
                <a:schemeClr val="accent1">
                  <a:lumMod val="75000"/>
                </a:schemeClr>
              </a:solidFill>
              <a:effectLst>
                <a:outerShdw blurRad="38100" dist="38100" dir="2700000" algn="tl">
                  <a:srgbClr val="000000">
                    <a:alpha val="43137"/>
                  </a:srgbClr>
                </a:outerShdw>
              </a:effectLst>
            </a:endParaRPr>
          </a:p>
          <a:p>
            <a:pPr lvl="1" algn="just" eaLnBrk="1" fontAlgn="auto" hangingPunct="1">
              <a:spcAft>
                <a:spcPts val="0"/>
              </a:spcAft>
              <a:buFontTx/>
              <a:buChar char="•"/>
              <a:defRPr/>
            </a:pPr>
            <a:r>
              <a:rPr lang="tr-TR" sz="1800" b="1" dirty="0"/>
              <a:t>Muhtasar </a:t>
            </a:r>
            <a:r>
              <a:rPr lang="tr-TR" sz="1800" b="1" dirty="0">
                <a:solidFill>
                  <a:srgbClr val="FF3300"/>
                </a:solidFill>
              </a:rPr>
              <a:t>beyannamelerinde yer alan</a:t>
            </a:r>
            <a:r>
              <a:rPr lang="tr-TR" sz="1800" dirty="0"/>
              <a:t> söz konusu ödemelerine ilişkin gayrisafi tutarların </a:t>
            </a:r>
            <a:r>
              <a:rPr lang="tr-TR" sz="1800" b="1" dirty="0">
                <a:solidFill>
                  <a:srgbClr val="FF3300"/>
                </a:solidFill>
              </a:rPr>
              <a:t>yıllık toplamı üzerinden;</a:t>
            </a:r>
            <a:r>
              <a:rPr lang="tr-TR" sz="1800" b="1" dirty="0"/>
              <a:t> </a:t>
            </a:r>
            <a:r>
              <a:rPr lang="tr-TR" sz="1800" dirty="0"/>
              <a:t>aşağıda belirtilen oranlarda gelir (stopaj) vergisini artırmaları halinde, ilgili dönemlere ilişkin gelir (stopaj) vergisi incelemesi ve tarhiyatı yapılmayacaktır.</a:t>
            </a:r>
          </a:p>
          <a:p>
            <a:pPr lvl="1" algn="just" eaLnBrk="1" fontAlgn="auto" hangingPunct="1">
              <a:spcAft>
                <a:spcPts val="0"/>
              </a:spcAft>
              <a:defRPr/>
            </a:pPr>
            <a:endParaRPr lang="tr-TR" sz="1800" b="1" dirty="0"/>
          </a:p>
          <a:p>
            <a:pPr eaLnBrk="1" fontAlgn="auto" hangingPunct="1">
              <a:spcAft>
                <a:spcPts val="0"/>
              </a:spcAft>
              <a:buFont typeface="Arial" panose="020B0604020202020204" pitchFamily="34" charset="0"/>
              <a:buNone/>
              <a:defRPr/>
            </a:pPr>
            <a:endParaRPr lang="tr-TR" sz="2000" dirty="0"/>
          </a:p>
          <a:p>
            <a:pPr eaLnBrk="1" fontAlgn="auto" hangingPunct="1">
              <a:spcAft>
                <a:spcPts val="0"/>
              </a:spcAft>
              <a:buFont typeface="Arial" panose="020B0604020202020204" pitchFamily="34" charset="0"/>
              <a:buNone/>
              <a:defRPr/>
            </a:pPr>
            <a:endParaRPr lang="tr-TR" sz="1100" dirty="0"/>
          </a:p>
        </p:txBody>
      </p:sp>
      <p:graphicFrame>
        <p:nvGraphicFramePr>
          <p:cNvPr id="5" name="Group 5">
            <a:extLst>
              <a:ext uri="{FF2B5EF4-FFF2-40B4-BE49-F238E27FC236}">
                <a16:creationId xmlns:a16="http://schemas.microsoft.com/office/drawing/2014/main" id="{C30EC994-8039-447F-8CBA-2D9528BC9C16}"/>
              </a:ext>
            </a:extLst>
          </p:cNvPr>
          <p:cNvGraphicFramePr>
            <a:graphicFrameLocks/>
          </p:cNvGraphicFramePr>
          <p:nvPr>
            <p:extLst>
              <p:ext uri="{D42A27DB-BD31-4B8C-83A1-F6EECF244321}">
                <p14:modId xmlns:p14="http://schemas.microsoft.com/office/powerpoint/2010/main" val="874871482"/>
              </p:ext>
            </p:extLst>
          </p:nvPr>
        </p:nvGraphicFramePr>
        <p:xfrm>
          <a:off x="457200" y="2708920"/>
          <a:ext cx="3106688" cy="3992880"/>
        </p:xfrm>
        <a:graphic>
          <a:graphicData uri="http://schemas.openxmlformats.org/drawingml/2006/table">
            <a:tbl>
              <a:tblPr>
                <a:tableStyleId>{284E427A-3D55-4303-BF80-6455036E1DE7}</a:tableStyleId>
              </a:tblPr>
              <a:tblGrid>
                <a:gridCol w="1220484">
                  <a:extLst>
                    <a:ext uri="{9D8B030D-6E8A-4147-A177-3AD203B41FA5}">
                      <a16:colId xmlns:a16="http://schemas.microsoft.com/office/drawing/2014/main" val="20000"/>
                    </a:ext>
                  </a:extLst>
                </a:gridCol>
                <a:gridCol w="1886204">
                  <a:extLst>
                    <a:ext uri="{9D8B030D-6E8A-4147-A177-3AD203B41FA5}">
                      <a16:colId xmlns:a16="http://schemas.microsoft.com/office/drawing/2014/main" val="20001"/>
                    </a:ext>
                  </a:extLst>
                </a:gridCol>
              </a:tblGrid>
              <a:tr h="557731">
                <a:tc gridSpan="2">
                  <a:txBody>
                    <a:bodyPr/>
                    <a:lstStyle/>
                    <a:p>
                      <a:pPr marL="342900" marR="0" lvl="0" indent="-34290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000" b="1" u="none" strike="noStrike" cap="none" normalizeH="0" baseline="0" dirty="0">
                          <a:ln>
                            <a:noFill/>
                          </a:ln>
                          <a:solidFill>
                            <a:schemeClr val="bg1"/>
                          </a:solidFill>
                          <a:effectLst/>
                        </a:rPr>
                        <a:t>GELİR (STOPAJ) VERGİSİ ARTIRIM ORANI</a:t>
                      </a:r>
                      <a:endParaRPr kumimoji="0" lang="tr-TR" sz="2000" b="1" i="0" u="none" strike="noStrike" cap="none" normalizeH="0" baseline="0" dirty="0">
                        <a:ln>
                          <a:noFill/>
                        </a:ln>
                        <a:solidFill>
                          <a:schemeClr val="bg1"/>
                        </a:solidFill>
                        <a:effectLst/>
                        <a:latin typeface="Arial" pitchFamily="34" charset="0"/>
                        <a:cs typeface="Times New Roman" pitchFamily="18" charset="0"/>
                      </a:endParaRPr>
                    </a:p>
                  </a:txBody>
                  <a:tcPr anchor="ctr" horzOverflow="overflow">
                    <a:solidFill>
                      <a:schemeClr val="accent2">
                        <a:lumMod val="50000"/>
                      </a:schemeClr>
                    </a:solidFill>
                  </a:tcPr>
                </a:tc>
                <a:tc hMerge="1">
                  <a:txBody>
                    <a:bodyPr/>
                    <a:lstStyle/>
                    <a:p>
                      <a:endParaRPr lang="tr-TR"/>
                    </a:p>
                  </a:txBody>
                  <a:tcPr/>
                </a:tc>
                <a:extLst>
                  <a:ext uri="{0D108BD9-81ED-4DB2-BD59-A6C34878D82A}">
                    <a16:rowId xmlns:a16="http://schemas.microsoft.com/office/drawing/2014/main" val="10000"/>
                  </a:ext>
                </a:extLst>
              </a:tr>
              <a:tr h="51369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u="none" strike="noStrike" cap="none" normalizeH="0" baseline="0" dirty="0">
                          <a:ln>
                            <a:noFill/>
                          </a:ln>
                          <a:solidFill>
                            <a:schemeClr val="bg1"/>
                          </a:solidFill>
                          <a:effectLst/>
                        </a:rPr>
                        <a:t>YIL</a:t>
                      </a:r>
                      <a:endParaRPr kumimoji="0" lang="tr-TR" sz="2000" b="1" i="0" u="none" strike="noStrike" cap="none" normalizeH="0" baseline="0" dirty="0">
                        <a:ln>
                          <a:noFill/>
                        </a:ln>
                        <a:solidFill>
                          <a:schemeClr val="bg1"/>
                        </a:solidFill>
                        <a:effectLst/>
                        <a:latin typeface="Arial" pitchFamily="34" charset="0"/>
                      </a:endParaRPr>
                    </a:p>
                  </a:txBody>
                  <a:tcPr anchor="ctr" horzOverflow="overflow">
                    <a:solidFill>
                      <a:schemeClr val="accent6">
                        <a:lumMod val="75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u="none" strike="noStrike" cap="none" normalizeH="0" baseline="0" dirty="0">
                          <a:ln>
                            <a:noFill/>
                          </a:ln>
                          <a:solidFill>
                            <a:schemeClr val="bg1"/>
                          </a:solidFill>
                          <a:effectLst/>
                        </a:rPr>
                        <a:t>VERGİ ARTIRIM ORANI</a:t>
                      </a:r>
                      <a:endParaRPr kumimoji="0" lang="tr-TR" sz="2000" b="1" i="0" u="none" strike="noStrike" cap="none" normalizeH="0" baseline="0" dirty="0">
                        <a:ln>
                          <a:noFill/>
                        </a:ln>
                        <a:solidFill>
                          <a:schemeClr val="bg1"/>
                        </a:solidFill>
                        <a:effectLst/>
                        <a:latin typeface="Arial" pitchFamily="34" charset="0"/>
                      </a:endParaRPr>
                    </a:p>
                  </a:txBody>
                  <a:tcPr anchor="ctr" horzOverflow="overflow">
                    <a:solidFill>
                      <a:schemeClr val="accent6">
                        <a:lumMod val="75000"/>
                      </a:schemeClr>
                    </a:solidFill>
                  </a:tcPr>
                </a:tc>
                <a:extLst>
                  <a:ext uri="{0D108BD9-81ED-4DB2-BD59-A6C34878D82A}">
                    <a16:rowId xmlns:a16="http://schemas.microsoft.com/office/drawing/2014/main" val="10001"/>
                  </a:ext>
                </a:extLst>
              </a:tr>
              <a:tr h="4691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800" b="1" u="none" strike="noStrike" cap="none" normalizeH="0" baseline="0" dirty="0">
                          <a:ln>
                            <a:noFill/>
                          </a:ln>
                          <a:effectLst/>
                        </a:rPr>
                        <a:t>2016</a:t>
                      </a:r>
                      <a:endParaRPr kumimoji="0" lang="tr-TR" sz="2800" b="1" i="0" u="none" strike="noStrike" cap="none" normalizeH="0" baseline="0" dirty="0">
                        <a:ln>
                          <a:noFill/>
                        </a:ln>
                        <a:solidFill>
                          <a:schemeClr val="tx1"/>
                        </a:solidFill>
                        <a:effectLst/>
                        <a:latin typeface="Arial" pitchFamily="34" charset="0"/>
                      </a:endParaRPr>
                    </a:p>
                  </a:txBody>
                  <a:tcPr anchor="ctr" horzOverflow="overflow"/>
                </a:tc>
                <a:tc>
                  <a:txBody>
                    <a:bodyPr/>
                    <a:lstStyle/>
                    <a:p>
                      <a:pPr algn="ctr"/>
                      <a:r>
                        <a:rPr lang="tr-TR" sz="2800" b="1" dirty="0">
                          <a:solidFill>
                            <a:srgbClr val="FF0000"/>
                          </a:solidFill>
                        </a:rPr>
                        <a:t>% 6</a:t>
                      </a:r>
                    </a:p>
                  </a:txBody>
                  <a:tcPr anchor="ctr" horzOverflow="overflow"/>
                </a:tc>
                <a:extLst>
                  <a:ext uri="{0D108BD9-81ED-4DB2-BD59-A6C34878D82A}">
                    <a16:rowId xmlns:a16="http://schemas.microsoft.com/office/drawing/2014/main" val="10002"/>
                  </a:ext>
                </a:extLst>
              </a:tr>
              <a:tr h="4691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800" b="1" u="none" strike="noStrike" cap="none" normalizeH="0" baseline="0" dirty="0">
                          <a:ln>
                            <a:noFill/>
                          </a:ln>
                          <a:effectLst/>
                        </a:rPr>
                        <a:t>2017</a:t>
                      </a:r>
                      <a:endParaRPr kumimoji="0" lang="tr-TR" sz="2800" b="1" i="0" u="none" strike="noStrike" cap="none" normalizeH="0" baseline="0" dirty="0">
                        <a:ln>
                          <a:noFill/>
                        </a:ln>
                        <a:solidFill>
                          <a:schemeClr val="tx1"/>
                        </a:solidFill>
                        <a:effectLst/>
                        <a:latin typeface="Arial" pitchFamily="34" charset="0"/>
                      </a:endParaRP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800" b="1" u="none" strike="noStrike" cap="none" normalizeH="0" baseline="0" dirty="0">
                          <a:ln>
                            <a:noFill/>
                          </a:ln>
                          <a:solidFill>
                            <a:srgbClr val="FF0000"/>
                          </a:solidFill>
                          <a:effectLst/>
                        </a:rPr>
                        <a:t>% 5</a:t>
                      </a:r>
                      <a:endParaRPr kumimoji="0" lang="tr-TR" sz="2800" b="1" i="0" u="none" strike="noStrike" cap="none" normalizeH="0" baseline="0" dirty="0">
                        <a:ln>
                          <a:noFill/>
                        </a:ln>
                        <a:solidFill>
                          <a:srgbClr val="FF0000"/>
                        </a:solidFill>
                        <a:effectLst/>
                        <a:latin typeface="Arial" pitchFamily="34" charset="0"/>
                      </a:endParaRPr>
                    </a:p>
                  </a:txBody>
                  <a:tcPr anchor="ctr" horzOverflow="overflow"/>
                </a:tc>
                <a:extLst>
                  <a:ext uri="{0D108BD9-81ED-4DB2-BD59-A6C34878D82A}">
                    <a16:rowId xmlns:a16="http://schemas.microsoft.com/office/drawing/2014/main" val="10003"/>
                  </a:ext>
                </a:extLst>
              </a:tr>
              <a:tr h="4691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800" b="1" u="none" strike="noStrike" cap="none" normalizeH="0" baseline="0" dirty="0">
                          <a:ln>
                            <a:noFill/>
                          </a:ln>
                          <a:effectLst/>
                        </a:rPr>
                        <a:t>2018</a:t>
                      </a:r>
                      <a:endParaRPr kumimoji="0" lang="tr-TR" sz="2800" b="1" i="0" u="none" strike="noStrike" cap="none" normalizeH="0" baseline="0" dirty="0">
                        <a:ln>
                          <a:noFill/>
                        </a:ln>
                        <a:solidFill>
                          <a:schemeClr val="tx1"/>
                        </a:solidFill>
                        <a:effectLst/>
                        <a:latin typeface="Arial" pitchFamily="34" charset="0"/>
                      </a:endParaRP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800" b="1" u="none" strike="noStrike" cap="none" normalizeH="0" baseline="0" dirty="0">
                          <a:ln>
                            <a:noFill/>
                          </a:ln>
                          <a:solidFill>
                            <a:srgbClr val="FF0000"/>
                          </a:solidFill>
                          <a:effectLst/>
                        </a:rPr>
                        <a:t>% 4</a:t>
                      </a:r>
                      <a:endParaRPr kumimoji="0" lang="tr-TR" sz="2800" b="1" i="0" u="none" strike="noStrike" cap="none" normalizeH="0" baseline="0" dirty="0">
                        <a:ln>
                          <a:noFill/>
                        </a:ln>
                        <a:solidFill>
                          <a:srgbClr val="FF0000"/>
                        </a:solidFill>
                        <a:effectLst/>
                        <a:latin typeface="Arial" pitchFamily="34" charset="0"/>
                      </a:endParaRPr>
                    </a:p>
                  </a:txBody>
                  <a:tcPr anchor="ctr" horzOverflow="overflow"/>
                </a:tc>
                <a:extLst>
                  <a:ext uri="{0D108BD9-81ED-4DB2-BD59-A6C34878D82A}">
                    <a16:rowId xmlns:a16="http://schemas.microsoft.com/office/drawing/2014/main" val="10004"/>
                  </a:ext>
                </a:extLst>
              </a:tr>
              <a:tr h="4691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800" b="1" u="none" strike="noStrike" cap="none" normalizeH="0" baseline="0" dirty="0">
                          <a:ln>
                            <a:noFill/>
                          </a:ln>
                          <a:effectLst/>
                        </a:rPr>
                        <a:t>2019</a:t>
                      </a:r>
                      <a:endParaRPr kumimoji="0" lang="tr-TR" sz="2800" b="1" i="0" u="none" strike="noStrike" cap="none" normalizeH="0" baseline="0" dirty="0">
                        <a:ln>
                          <a:noFill/>
                        </a:ln>
                        <a:solidFill>
                          <a:schemeClr val="tx1"/>
                        </a:solidFill>
                        <a:effectLst/>
                        <a:latin typeface="Arial" pitchFamily="34" charset="0"/>
                      </a:endParaRP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800" b="1" u="none" strike="noStrike" cap="none" normalizeH="0" baseline="0" dirty="0">
                          <a:ln>
                            <a:noFill/>
                          </a:ln>
                          <a:solidFill>
                            <a:srgbClr val="FF0000"/>
                          </a:solidFill>
                          <a:effectLst/>
                        </a:rPr>
                        <a:t>% 3</a:t>
                      </a:r>
                      <a:endParaRPr kumimoji="0" lang="tr-TR" sz="2800" b="1" i="0" u="none" strike="noStrike" cap="none" normalizeH="0" baseline="0" dirty="0">
                        <a:ln>
                          <a:noFill/>
                        </a:ln>
                        <a:solidFill>
                          <a:srgbClr val="FF0000"/>
                        </a:solidFill>
                        <a:effectLst/>
                        <a:latin typeface="Arial" pitchFamily="34" charset="0"/>
                      </a:endParaRPr>
                    </a:p>
                  </a:txBody>
                  <a:tcPr anchor="ctr" horzOverflow="overflow"/>
                </a:tc>
                <a:extLst>
                  <a:ext uri="{0D108BD9-81ED-4DB2-BD59-A6C34878D82A}">
                    <a16:rowId xmlns:a16="http://schemas.microsoft.com/office/drawing/2014/main" val="10005"/>
                  </a:ext>
                </a:extLst>
              </a:tr>
              <a:tr h="4691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800" b="1" u="none" strike="noStrike" kern="1200" cap="none" normalizeH="0" baseline="0" dirty="0">
                          <a:ln>
                            <a:noFill/>
                          </a:ln>
                          <a:solidFill>
                            <a:schemeClr val="dk1"/>
                          </a:solidFill>
                          <a:effectLst/>
                          <a:latin typeface="+mn-lt"/>
                          <a:ea typeface="+mn-ea"/>
                          <a:cs typeface="+mn-cs"/>
                        </a:rPr>
                        <a:t>2020</a:t>
                      </a: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800" b="1" u="none" strike="noStrike" cap="none" normalizeH="0" baseline="0" dirty="0">
                          <a:ln>
                            <a:noFill/>
                          </a:ln>
                          <a:solidFill>
                            <a:srgbClr val="FF0000"/>
                          </a:solidFill>
                          <a:effectLst/>
                        </a:rPr>
                        <a:t>% 2</a:t>
                      </a:r>
                      <a:endParaRPr kumimoji="0" lang="tr-TR" sz="2800" b="1" i="0" u="none" strike="noStrike" cap="none" normalizeH="0" baseline="0" dirty="0">
                        <a:ln>
                          <a:noFill/>
                        </a:ln>
                        <a:solidFill>
                          <a:srgbClr val="FF0000"/>
                        </a:solidFill>
                        <a:effectLst/>
                        <a:latin typeface="Arial" pitchFamily="34" charset="0"/>
                      </a:endParaRPr>
                    </a:p>
                  </a:txBody>
                  <a:tcPr anchor="ctr" horzOverflow="overflow"/>
                </a:tc>
                <a:extLst>
                  <a:ext uri="{0D108BD9-81ED-4DB2-BD59-A6C34878D82A}">
                    <a16:rowId xmlns:a16="http://schemas.microsoft.com/office/drawing/2014/main" val="10006"/>
                  </a:ext>
                </a:extLst>
              </a:tr>
            </a:tbl>
          </a:graphicData>
        </a:graphic>
      </p:graphicFrame>
      <p:sp>
        <p:nvSpPr>
          <p:cNvPr id="2" name="Dikdörtgen: Katlanmış Köşe 1">
            <a:extLst>
              <a:ext uri="{FF2B5EF4-FFF2-40B4-BE49-F238E27FC236}">
                <a16:creationId xmlns:a16="http://schemas.microsoft.com/office/drawing/2014/main" id="{1A11E5DC-638C-4CB7-A7C0-8213797A9310}"/>
              </a:ext>
            </a:extLst>
          </p:cNvPr>
          <p:cNvSpPr/>
          <p:nvPr/>
        </p:nvSpPr>
        <p:spPr>
          <a:xfrm rot="21359636">
            <a:off x="3978558" y="2716858"/>
            <a:ext cx="4608512" cy="3863330"/>
          </a:xfrm>
          <a:prstGeom prst="foldedCorner">
            <a:avLst>
              <a:gd name="adj" fmla="val 7549"/>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solidFill>
                  <a:srgbClr val="0070C0"/>
                </a:solidFill>
                <a:latin typeface="Constantia" panose="02030602050306030303" pitchFamily="18" charset="0"/>
              </a:rPr>
              <a:t>Vergi artırımında bulunulmak istenilen yılın vergilendirme dönemlerinde hiç muhtasar beyanname verilmemiş olması veya muhtasar beyanname verilmekle birlikte artırılması istenilen ödeme türünün beyannamede bulunmaması hâlinde, ilgili yıllar için bilanço esasına göre defter tutan gelir vergisi mükellefleri için </a:t>
            </a:r>
            <a:r>
              <a:rPr lang="tr-TR" sz="1600" b="1" dirty="0">
                <a:solidFill>
                  <a:srgbClr val="0070C0"/>
                </a:solidFill>
                <a:latin typeface="Constantia" panose="02030602050306030303" pitchFamily="18" charset="0"/>
              </a:rPr>
              <a:t>belirlenmiş asgari gelir vergisi matrahı tutarının belli oranı </a:t>
            </a:r>
            <a:r>
              <a:rPr lang="tr-TR" sz="1600" dirty="0">
                <a:solidFill>
                  <a:srgbClr val="0070C0"/>
                </a:solidFill>
                <a:latin typeface="Constantia" panose="02030602050306030303" pitchFamily="18" charset="0"/>
              </a:rPr>
              <a:t>esas alınarak</a:t>
            </a:r>
          </a:p>
          <a:p>
            <a:pPr algn="ctr"/>
            <a:r>
              <a:rPr lang="tr-TR" sz="1600" dirty="0">
                <a:solidFill>
                  <a:srgbClr val="0070C0"/>
                </a:solidFill>
                <a:latin typeface="Constantia" panose="02030602050306030303" pitchFamily="18" charset="0"/>
              </a:rPr>
              <a:t>belirlenen gelir (stopaj) vergisi matrahı üzerinden % 15 oranında hesaplanan vergi ödenmek suretiyle, 7326 sayılı Kanunun artırım hükümlerinden yararlanılacaktır.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3F3509-CA21-4B54-9770-28F2C2165E24}"/>
              </a:ext>
            </a:extLst>
          </p:cNvPr>
          <p:cNvSpPr>
            <a:spLocks noGrp="1"/>
          </p:cNvSpPr>
          <p:nvPr>
            <p:ph type="title"/>
          </p:nvPr>
        </p:nvSpPr>
        <p:spPr/>
        <p:txBody>
          <a:bodyPr rtlCol="0">
            <a:normAutofit fontScale="90000"/>
          </a:bodyPr>
          <a:lstStyle/>
          <a:p>
            <a:pPr eaLnBrk="1" fontAlgn="auto" hangingPunct="1">
              <a:spcAft>
                <a:spcPts val="0"/>
              </a:spcAft>
              <a:defRPr/>
            </a:pPr>
            <a:r>
              <a:rPr lang="tr-TR" b="1" dirty="0">
                <a:solidFill>
                  <a:srgbClr val="C00000"/>
                </a:solidFill>
                <a:effectLst>
                  <a:outerShdw blurRad="38100" dist="38100" dir="2700000" algn="tl">
                    <a:srgbClr val="000000">
                      <a:alpha val="43137"/>
                    </a:srgbClr>
                  </a:outerShdw>
                </a:effectLst>
              </a:rPr>
              <a:t>YAPILANDIRMA KAPSAMINDAKİ BORÇLAR</a:t>
            </a:r>
          </a:p>
        </p:txBody>
      </p:sp>
      <p:sp>
        <p:nvSpPr>
          <p:cNvPr id="10243" name="Dikdörtgen 2">
            <a:extLst>
              <a:ext uri="{FF2B5EF4-FFF2-40B4-BE49-F238E27FC236}">
                <a16:creationId xmlns:a16="http://schemas.microsoft.com/office/drawing/2014/main" id="{6C525158-5D5F-4DED-A31C-8022217395D1}"/>
              </a:ext>
            </a:extLst>
          </p:cNvPr>
          <p:cNvSpPr>
            <a:spLocks noChangeArrowheads="1"/>
          </p:cNvSpPr>
          <p:nvPr/>
        </p:nvSpPr>
        <p:spPr bwMode="auto">
          <a:xfrm>
            <a:off x="611188" y="1628775"/>
            <a:ext cx="78486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Ø"/>
            </a:pPr>
            <a:r>
              <a:rPr lang="tr-TR" altLang="tr-TR" sz="2400" dirty="0">
                <a:latin typeface="Arial" panose="020B0604020202020204" pitchFamily="34" charset="0"/>
              </a:rPr>
              <a:t>30 Nisan 2021 tarihinden (bu tarih dâhil) önceki dönemlere </a:t>
            </a:r>
            <a:r>
              <a:rPr lang="fr-FR" altLang="tr-TR" sz="2400" dirty="0">
                <a:latin typeface="Arial" panose="020B0604020202020204" pitchFamily="34" charset="0"/>
              </a:rPr>
              <a:t>ait </a:t>
            </a:r>
            <a:r>
              <a:rPr lang="fr-FR" altLang="tr-TR" sz="2400" dirty="0" err="1">
                <a:latin typeface="Arial" panose="020B0604020202020204" pitchFamily="34" charset="0"/>
              </a:rPr>
              <a:t>vergi</a:t>
            </a:r>
            <a:r>
              <a:rPr lang="fr-FR" altLang="tr-TR" sz="2400" dirty="0">
                <a:latin typeface="Arial" panose="020B0604020202020204" pitchFamily="34" charset="0"/>
              </a:rPr>
              <a:t>, </a:t>
            </a:r>
            <a:r>
              <a:rPr lang="fr-FR" altLang="tr-TR" sz="2400" dirty="0" err="1">
                <a:latin typeface="Arial" panose="020B0604020202020204" pitchFamily="34" charset="0"/>
              </a:rPr>
              <a:t>resim</a:t>
            </a:r>
            <a:r>
              <a:rPr lang="fr-FR" altLang="tr-TR" sz="2400" dirty="0">
                <a:latin typeface="Arial" panose="020B0604020202020204" pitchFamily="34" charset="0"/>
              </a:rPr>
              <a:t>, </a:t>
            </a:r>
            <a:r>
              <a:rPr lang="fr-FR" altLang="tr-TR" sz="2400" dirty="0" err="1">
                <a:latin typeface="Arial" panose="020B0604020202020204" pitchFamily="34" charset="0"/>
              </a:rPr>
              <a:t>harç</a:t>
            </a:r>
            <a:r>
              <a:rPr lang="fr-FR" altLang="tr-TR" sz="2400" dirty="0">
                <a:latin typeface="Arial" panose="020B0604020202020204" pitchFamily="34" charset="0"/>
              </a:rPr>
              <a:t> </a:t>
            </a:r>
            <a:r>
              <a:rPr lang="fr-FR" altLang="tr-TR" sz="2400" dirty="0" err="1">
                <a:latin typeface="Arial" panose="020B0604020202020204" pitchFamily="34" charset="0"/>
              </a:rPr>
              <a:t>ve</a:t>
            </a:r>
            <a:r>
              <a:rPr lang="fr-FR" altLang="tr-TR" sz="2400" dirty="0">
                <a:latin typeface="Arial" panose="020B0604020202020204" pitchFamily="34" charset="0"/>
              </a:rPr>
              <a:t> </a:t>
            </a:r>
            <a:r>
              <a:rPr lang="fr-FR" altLang="tr-TR" sz="2400" dirty="0" err="1">
                <a:latin typeface="Arial" panose="020B0604020202020204" pitchFamily="34" charset="0"/>
              </a:rPr>
              <a:t>bunlara</a:t>
            </a:r>
            <a:r>
              <a:rPr lang="fr-FR" altLang="tr-TR" sz="2400" dirty="0">
                <a:latin typeface="Arial" panose="020B0604020202020204" pitchFamily="34" charset="0"/>
              </a:rPr>
              <a:t> </a:t>
            </a:r>
            <a:r>
              <a:rPr lang="fr-FR" altLang="tr-TR" sz="2400" dirty="0" err="1">
                <a:latin typeface="Arial" panose="020B0604020202020204" pitchFamily="34" charset="0"/>
              </a:rPr>
              <a:t>ilişkin</a:t>
            </a:r>
            <a:r>
              <a:rPr lang="fr-FR" altLang="tr-TR" sz="2400" dirty="0">
                <a:latin typeface="Arial" panose="020B0604020202020204" pitchFamily="34" charset="0"/>
              </a:rPr>
              <a:t> </a:t>
            </a:r>
            <a:r>
              <a:rPr lang="fr-FR" altLang="tr-TR" sz="2400" dirty="0" err="1">
                <a:latin typeface="Arial" panose="020B0604020202020204" pitchFamily="34" charset="0"/>
              </a:rPr>
              <a:t>cezalar</a:t>
            </a:r>
            <a:r>
              <a:rPr lang="fr-FR" altLang="tr-TR" sz="2400" dirty="0">
                <a:latin typeface="Arial" panose="020B0604020202020204" pitchFamily="34" charset="0"/>
              </a:rPr>
              <a:t> ile </a:t>
            </a:r>
            <a:r>
              <a:rPr lang="fr-FR" altLang="tr-TR" sz="2400" dirty="0" err="1">
                <a:latin typeface="Arial" panose="020B0604020202020204" pitchFamily="34" charset="0"/>
              </a:rPr>
              <a:t>gecikme</a:t>
            </a:r>
            <a:r>
              <a:rPr lang="fr-FR" altLang="tr-TR" sz="2400" dirty="0">
                <a:latin typeface="Arial" panose="020B0604020202020204" pitchFamily="34" charset="0"/>
              </a:rPr>
              <a:t> </a:t>
            </a:r>
            <a:r>
              <a:rPr lang="fr-FR" altLang="tr-TR" sz="2400" dirty="0" err="1">
                <a:latin typeface="Arial" panose="020B0604020202020204" pitchFamily="34" charset="0"/>
              </a:rPr>
              <a:t>faizi</a:t>
            </a:r>
            <a:r>
              <a:rPr lang="tr-TR" altLang="tr-TR" sz="2400" dirty="0">
                <a:latin typeface="Arial" panose="020B0604020202020204" pitchFamily="34" charset="0"/>
              </a:rPr>
              <a:t> ve gecikme zammı alacakları,</a:t>
            </a:r>
          </a:p>
          <a:p>
            <a:pPr eaLnBrk="1" hangingPunct="1">
              <a:spcBef>
                <a:spcPct val="0"/>
              </a:spcBef>
              <a:buFont typeface="Wingdings" panose="05000000000000000000" pitchFamily="2" charset="2"/>
              <a:buChar char="Ø"/>
            </a:pPr>
            <a:endParaRPr lang="tr-TR" altLang="tr-TR" sz="2400" dirty="0">
              <a:latin typeface="Arial" panose="020B0604020202020204" pitchFamily="34" charset="0"/>
            </a:endParaRPr>
          </a:p>
          <a:p>
            <a:pPr eaLnBrk="1" hangingPunct="1">
              <a:spcBef>
                <a:spcPct val="0"/>
              </a:spcBef>
              <a:buFont typeface="Wingdings" panose="05000000000000000000" pitchFamily="2" charset="2"/>
              <a:buChar char="Ø"/>
            </a:pPr>
            <a:r>
              <a:rPr lang="tr-TR" altLang="tr-TR" sz="2400" dirty="0">
                <a:latin typeface="Arial" panose="020B0604020202020204" pitchFamily="34" charset="0"/>
              </a:rPr>
              <a:t>30 Nisan 2021 tarihinden (bu tarih dâhil) önce verilen idari para cezaları,*</a:t>
            </a:r>
          </a:p>
          <a:p>
            <a:pPr eaLnBrk="1" hangingPunct="1">
              <a:spcBef>
                <a:spcPct val="0"/>
              </a:spcBef>
              <a:buFont typeface="Wingdings" panose="05000000000000000000" pitchFamily="2" charset="2"/>
              <a:buChar char="Ø"/>
            </a:pPr>
            <a:endParaRPr lang="tr-TR" altLang="tr-TR" sz="2400" dirty="0">
              <a:latin typeface="Arial" panose="020B0604020202020204" pitchFamily="34" charset="0"/>
            </a:endParaRPr>
          </a:p>
          <a:p>
            <a:pPr eaLnBrk="1" hangingPunct="1">
              <a:spcBef>
                <a:spcPct val="0"/>
              </a:spcBef>
              <a:buFont typeface="Wingdings" panose="05000000000000000000" pitchFamily="2" charset="2"/>
              <a:buChar char="Ø"/>
            </a:pPr>
            <a:r>
              <a:rPr lang="tr-TR" altLang="tr-TR" sz="2400" dirty="0">
                <a:latin typeface="Arial" panose="020B0604020202020204" pitchFamily="34" charset="0"/>
              </a:rPr>
              <a:t>Vergi dairelerince takip edilen vergi dışındaki diğer amme alacakları,</a:t>
            </a:r>
          </a:p>
          <a:p>
            <a:pPr eaLnBrk="1" hangingPunct="1">
              <a:spcBef>
                <a:spcPct val="0"/>
              </a:spcBef>
              <a:buFont typeface="Wingdings" panose="05000000000000000000" pitchFamily="2" charset="2"/>
              <a:buChar char="Ø"/>
            </a:pPr>
            <a:endParaRPr lang="tr-TR" altLang="tr-TR" sz="2400" dirty="0">
              <a:latin typeface="Arial" panose="020B0604020202020204" pitchFamily="34"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1 Başlık">
            <a:extLst>
              <a:ext uri="{FF2B5EF4-FFF2-40B4-BE49-F238E27FC236}">
                <a16:creationId xmlns:a16="http://schemas.microsoft.com/office/drawing/2014/main" id="{4E353EA5-6621-4846-9E08-B722017C3716}"/>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E6012ADD-FD1D-4AB0-8569-E8E0EAD21E8C}"/>
              </a:ext>
            </a:extLst>
          </p:cNvPr>
          <p:cNvSpPr>
            <a:spLocks noGrp="1"/>
          </p:cNvSpPr>
          <p:nvPr>
            <p:ph idx="1"/>
          </p:nvPr>
        </p:nvSpPr>
        <p:spPr>
          <a:xfrm>
            <a:off x="457200" y="785813"/>
            <a:ext cx="8472488" cy="5340350"/>
          </a:xfrm>
        </p:spPr>
        <p:txBody>
          <a:bodyPr rtlCol="0">
            <a:noAutofit/>
          </a:bodyPr>
          <a:lstStyle/>
          <a:p>
            <a:pPr eaLnBrk="1" fontAlgn="auto" hangingPunct="1">
              <a:spcAft>
                <a:spcPts val="0"/>
              </a:spcAft>
              <a:buFont typeface="Arial" panose="020B0604020202020204" pitchFamily="34" charset="0"/>
              <a:buNone/>
              <a:defRPr/>
            </a:pPr>
            <a:r>
              <a:rPr lang="tr-TR" sz="1050" b="1" dirty="0">
                <a:solidFill>
                  <a:schemeClr val="accent1">
                    <a:lumMod val="75000"/>
                  </a:schemeClr>
                </a:solidFill>
              </a:rPr>
              <a:t>	</a:t>
            </a:r>
            <a:r>
              <a:rPr lang="tr-TR" sz="3600" b="1" dirty="0">
                <a:solidFill>
                  <a:schemeClr val="accent1">
                    <a:lumMod val="75000"/>
                  </a:schemeClr>
                </a:solidFill>
                <a:effectLst>
                  <a:outerShdw blurRad="38100" dist="38100" dir="2700000" algn="tl">
                    <a:srgbClr val="000000">
                      <a:alpha val="43137"/>
                    </a:srgbClr>
                  </a:outerShdw>
                </a:effectLst>
              </a:rPr>
              <a:t>Stopajların Beyan Edilmemesi Halinde</a:t>
            </a:r>
            <a:endParaRPr lang="tr-TR" sz="2400" b="1" dirty="0">
              <a:solidFill>
                <a:schemeClr val="accent1">
                  <a:lumMod val="75000"/>
                </a:schemeClr>
              </a:solidFill>
              <a:effectLst>
                <a:outerShdw blurRad="38100" dist="38100" dir="2700000" algn="tl">
                  <a:srgbClr val="000000">
                    <a:alpha val="43137"/>
                  </a:srgbClr>
                </a:outerShdw>
              </a:effectLst>
            </a:endParaRPr>
          </a:p>
          <a:p>
            <a:pPr lvl="1" algn="just" eaLnBrk="1" fontAlgn="auto" hangingPunct="1">
              <a:spcAft>
                <a:spcPts val="0"/>
              </a:spcAft>
              <a:defRPr/>
            </a:pPr>
            <a:endParaRPr lang="tr-TR" sz="1800" b="1" dirty="0"/>
          </a:p>
          <a:p>
            <a:pPr eaLnBrk="1" fontAlgn="auto" hangingPunct="1">
              <a:spcAft>
                <a:spcPts val="0"/>
              </a:spcAft>
              <a:buFont typeface="Arial" panose="020B0604020202020204" pitchFamily="34" charset="0"/>
              <a:buNone/>
              <a:defRPr/>
            </a:pPr>
            <a:endParaRPr lang="tr-TR" sz="2000" dirty="0"/>
          </a:p>
          <a:p>
            <a:pPr eaLnBrk="1" fontAlgn="auto" hangingPunct="1">
              <a:spcAft>
                <a:spcPts val="0"/>
              </a:spcAft>
              <a:buFont typeface="Arial" panose="020B0604020202020204" pitchFamily="34" charset="0"/>
              <a:buNone/>
              <a:defRPr/>
            </a:pPr>
            <a:endParaRPr lang="tr-TR" sz="1100" dirty="0"/>
          </a:p>
        </p:txBody>
      </p:sp>
      <p:graphicFrame>
        <p:nvGraphicFramePr>
          <p:cNvPr id="6" name="Group 41">
            <a:extLst>
              <a:ext uri="{FF2B5EF4-FFF2-40B4-BE49-F238E27FC236}">
                <a16:creationId xmlns:a16="http://schemas.microsoft.com/office/drawing/2014/main" id="{56D77033-BE7F-41E5-9EDC-9FC9E0D38DC5}"/>
              </a:ext>
            </a:extLst>
          </p:cNvPr>
          <p:cNvGraphicFramePr>
            <a:graphicFrameLocks/>
          </p:cNvGraphicFramePr>
          <p:nvPr>
            <p:extLst>
              <p:ext uri="{D42A27DB-BD31-4B8C-83A1-F6EECF244321}">
                <p14:modId xmlns:p14="http://schemas.microsoft.com/office/powerpoint/2010/main" val="2705458574"/>
              </p:ext>
            </p:extLst>
          </p:nvPr>
        </p:nvGraphicFramePr>
        <p:xfrm>
          <a:off x="250825" y="1557338"/>
          <a:ext cx="3929062" cy="4500564"/>
        </p:xfrm>
        <a:graphic>
          <a:graphicData uri="http://schemas.openxmlformats.org/drawingml/2006/table">
            <a:tbl>
              <a:tblPr/>
              <a:tblGrid>
                <a:gridCol w="885865">
                  <a:extLst>
                    <a:ext uri="{9D8B030D-6E8A-4147-A177-3AD203B41FA5}">
                      <a16:colId xmlns:a16="http://schemas.microsoft.com/office/drawing/2014/main" val="20000"/>
                    </a:ext>
                  </a:extLst>
                </a:gridCol>
                <a:gridCol w="1348758">
                  <a:extLst>
                    <a:ext uri="{9D8B030D-6E8A-4147-A177-3AD203B41FA5}">
                      <a16:colId xmlns:a16="http://schemas.microsoft.com/office/drawing/2014/main" val="20001"/>
                    </a:ext>
                  </a:extLst>
                </a:gridCol>
                <a:gridCol w="1694439">
                  <a:extLst>
                    <a:ext uri="{9D8B030D-6E8A-4147-A177-3AD203B41FA5}">
                      <a16:colId xmlns:a16="http://schemas.microsoft.com/office/drawing/2014/main" val="20002"/>
                    </a:ext>
                  </a:extLst>
                </a:gridCol>
              </a:tblGrid>
              <a:tr h="640040">
                <a:tc gridSpan="3">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1800" b="1" i="0" u="none" strike="noStrike" cap="none" normalizeH="0" baseline="0" dirty="0">
                          <a:ln>
                            <a:noFill/>
                          </a:ln>
                          <a:solidFill>
                            <a:srgbClr val="FF3300"/>
                          </a:solidFill>
                          <a:effectLst/>
                          <a:latin typeface="Arial" pitchFamily="34" charset="0"/>
                        </a:rPr>
                        <a:t>Serbest Meslek </a:t>
                      </a:r>
                      <a:r>
                        <a:rPr kumimoji="0" lang="tr-TR" sz="1800" b="1" i="0" u="none" strike="noStrike" cap="none" normalizeH="0" baseline="0" dirty="0">
                          <a:ln>
                            <a:noFill/>
                          </a:ln>
                          <a:solidFill>
                            <a:schemeClr val="tx2">
                              <a:lumMod val="75000"/>
                            </a:schemeClr>
                          </a:solidFill>
                          <a:effectLst/>
                          <a:latin typeface="Arial" pitchFamily="34" charset="0"/>
                        </a:rPr>
                        <a:t>Stopajının Hiç Beyan Edilmemesi Halinde</a:t>
                      </a:r>
                    </a:p>
                  </a:txBody>
                  <a:tcPr marL="91439" marR="91439" marT="45700" marB="457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tr-TR" sz="1600" b="1" i="0" u="none" strike="noStrike" cap="none" normalizeH="0" baseline="0" dirty="0">
                        <a:ln>
                          <a:noFill/>
                        </a:ln>
                        <a:solidFill>
                          <a:srgbClr val="FF3300"/>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tr-TR" sz="1600" b="1" i="0" u="none" strike="noStrike" cap="none" normalizeH="0" baseline="0" dirty="0">
                        <a:ln>
                          <a:noFill/>
                        </a:ln>
                        <a:solidFill>
                          <a:srgbClr val="FF3300"/>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45754">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tr-TR" sz="1600" b="1" i="0" u="none" strike="noStrike" cap="none" normalizeH="0" baseline="0" dirty="0">
                        <a:ln>
                          <a:noFill/>
                        </a:ln>
                        <a:solidFill>
                          <a:schemeClr val="bg1"/>
                        </a:solidFill>
                        <a:effectLst/>
                        <a:latin typeface="Arial" pitchFamily="34" charset="0"/>
                      </a:endParaRP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tr-TR" sz="1600" b="1" i="0" u="none" strike="noStrike" cap="none" normalizeH="0" baseline="0" dirty="0">
                        <a:ln>
                          <a:noFill/>
                        </a:ln>
                        <a:solidFill>
                          <a:schemeClr val="bg1"/>
                        </a:solidFill>
                        <a:effectLst/>
                        <a:latin typeface="Arial" pitchFamily="34" charset="0"/>
                      </a:endParaRP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1600" b="1" i="0" u="none" strike="noStrike" cap="none" normalizeH="0" baseline="0" dirty="0">
                          <a:ln>
                            <a:noFill/>
                          </a:ln>
                          <a:solidFill>
                            <a:schemeClr val="bg1"/>
                          </a:solidFill>
                          <a:effectLst/>
                          <a:latin typeface="Arial" pitchFamily="34" charset="0"/>
                        </a:rPr>
                        <a:t>Yıllar </a:t>
                      </a:r>
                    </a:p>
                  </a:txBody>
                  <a:tcPr marL="91439" marR="91439" marT="45700" marB="457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1600" b="1" i="0" u="none" strike="noStrike" cap="none" normalizeH="0" baseline="0" dirty="0">
                          <a:ln>
                            <a:noFill/>
                          </a:ln>
                          <a:solidFill>
                            <a:schemeClr val="bg1"/>
                          </a:solidFill>
                          <a:effectLst/>
                          <a:latin typeface="Arial" pitchFamily="34" charset="0"/>
                        </a:rPr>
                        <a:t>Beyan Edilecek Matrah (TL)</a:t>
                      </a:r>
                    </a:p>
                  </a:txBody>
                  <a:tcPr marL="91439" marR="91439"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1600" b="1" i="0" u="none" strike="noStrike" cap="none" normalizeH="0" baseline="0" dirty="0">
                          <a:ln>
                            <a:noFill/>
                          </a:ln>
                          <a:solidFill>
                            <a:schemeClr val="bg1"/>
                          </a:solidFill>
                          <a:effectLst/>
                          <a:latin typeface="Arial" pitchFamily="34" charset="0"/>
                        </a:rPr>
                        <a:t>Ödenecek Vergi Tutarı (% 15) (TL)</a:t>
                      </a:r>
                    </a:p>
                  </a:txBody>
                  <a:tcPr marL="91439" marR="91439" marT="45700" marB="457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extLst>
                  <a:ext uri="{0D108BD9-81ED-4DB2-BD59-A6C34878D82A}">
                    <a16:rowId xmlns:a16="http://schemas.microsoft.com/office/drawing/2014/main" val="10001"/>
                  </a:ext>
                </a:extLst>
              </a:tr>
              <a:tr h="562954">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1" i="0" u="none" strike="noStrike" cap="none" normalizeH="0" baseline="0" dirty="0">
                          <a:ln>
                            <a:noFill/>
                          </a:ln>
                          <a:solidFill>
                            <a:schemeClr val="tx2">
                              <a:lumMod val="75000"/>
                            </a:schemeClr>
                          </a:solidFill>
                          <a:effectLst/>
                          <a:latin typeface="Arial" pitchFamily="34" charset="0"/>
                        </a:rPr>
                        <a:t>2016</a:t>
                      </a:r>
                    </a:p>
                  </a:txBody>
                  <a:tcPr marL="91439" marR="91439" marT="45700" marB="457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cap="none" normalizeH="0" baseline="0" dirty="0">
                          <a:ln>
                            <a:noFill/>
                          </a:ln>
                          <a:solidFill>
                            <a:schemeClr val="tx2">
                              <a:lumMod val="75000"/>
                            </a:schemeClr>
                          </a:solidFill>
                          <a:effectLst/>
                          <a:latin typeface="Arial" pitchFamily="34" charset="0"/>
                        </a:rPr>
                        <a:t>23.500</a:t>
                      </a:r>
                    </a:p>
                  </a:txBody>
                  <a:tcPr marL="91439" marR="91439" marT="45700" marB="457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cap="none" normalizeH="0" baseline="0" dirty="0">
                          <a:ln>
                            <a:noFill/>
                          </a:ln>
                          <a:solidFill>
                            <a:schemeClr val="tx2">
                              <a:lumMod val="75000"/>
                            </a:schemeClr>
                          </a:solidFill>
                          <a:effectLst/>
                          <a:latin typeface="Arial" pitchFamily="34" charset="0"/>
                        </a:rPr>
                        <a:t>3.525</a:t>
                      </a:r>
                    </a:p>
                  </a:txBody>
                  <a:tcPr marL="91439" marR="91439" marT="45700" marB="457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2"/>
                  </a:ext>
                </a:extLst>
              </a:tr>
              <a:tr h="562954">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1" i="0" u="none" strike="noStrike" cap="none" normalizeH="0" baseline="0" dirty="0">
                          <a:ln>
                            <a:noFill/>
                          </a:ln>
                          <a:solidFill>
                            <a:schemeClr val="tx2">
                              <a:lumMod val="75000"/>
                            </a:schemeClr>
                          </a:solidFill>
                          <a:effectLst/>
                          <a:latin typeface="Arial" pitchFamily="34" charset="0"/>
                        </a:rPr>
                        <a:t>2017</a:t>
                      </a:r>
                    </a:p>
                  </a:txBody>
                  <a:tcPr marL="91439" marR="91439" marT="45700" marB="457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cap="none" normalizeH="0" baseline="0" dirty="0">
                          <a:ln>
                            <a:noFill/>
                          </a:ln>
                          <a:solidFill>
                            <a:schemeClr val="tx2">
                              <a:lumMod val="75000"/>
                            </a:schemeClr>
                          </a:solidFill>
                          <a:effectLst/>
                          <a:latin typeface="Arial" pitchFamily="34" charset="0"/>
                        </a:rPr>
                        <a:t>24.900</a:t>
                      </a:r>
                    </a:p>
                  </a:txBody>
                  <a:tcPr marL="91439" marR="91439" marT="45700" marB="457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cap="none" normalizeH="0" baseline="0" dirty="0">
                          <a:ln>
                            <a:noFill/>
                          </a:ln>
                          <a:solidFill>
                            <a:schemeClr val="tx2">
                              <a:lumMod val="75000"/>
                            </a:schemeClr>
                          </a:solidFill>
                          <a:effectLst/>
                          <a:latin typeface="Arial" pitchFamily="34" charset="0"/>
                        </a:rPr>
                        <a:t>3.735</a:t>
                      </a:r>
                    </a:p>
                  </a:txBody>
                  <a:tcPr marL="91439" marR="91439" marT="45700" marB="457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3"/>
                  </a:ext>
                </a:extLst>
              </a:tr>
              <a:tr h="562954">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1" i="0" u="none" strike="noStrike" cap="none" normalizeH="0" baseline="0" dirty="0">
                          <a:ln>
                            <a:noFill/>
                          </a:ln>
                          <a:solidFill>
                            <a:schemeClr val="tx2">
                              <a:lumMod val="75000"/>
                            </a:schemeClr>
                          </a:solidFill>
                          <a:effectLst/>
                          <a:latin typeface="Arial" pitchFamily="34" charset="0"/>
                        </a:rPr>
                        <a:t>2018</a:t>
                      </a:r>
                    </a:p>
                  </a:txBody>
                  <a:tcPr marL="91439" marR="91439" marT="45700" marB="457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cap="none" normalizeH="0" baseline="0" dirty="0">
                          <a:ln>
                            <a:noFill/>
                          </a:ln>
                          <a:solidFill>
                            <a:schemeClr val="tx2">
                              <a:lumMod val="75000"/>
                            </a:schemeClr>
                          </a:solidFill>
                          <a:effectLst/>
                          <a:latin typeface="Arial" pitchFamily="34" charset="0"/>
                        </a:rPr>
                        <a:t>26.450</a:t>
                      </a:r>
                    </a:p>
                  </a:txBody>
                  <a:tcPr marL="91439" marR="91439" marT="45700" marB="457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cap="none" normalizeH="0" baseline="0" dirty="0">
                          <a:ln>
                            <a:noFill/>
                          </a:ln>
                          <a:solidFill>
                            <a:schemeClr val="tx2">
                              <a:lumMod val="75000"/>
                            </a:schemeClr>
                          </a:solidFill>
                          <a:effectLst/>
                          <a:latin typeface="Arial" pitchFamily="34" charset="0"/>
                        </a:rPr>
                        <a:t>3.967</a:t>
                      </a:r>
                    </a:p>
                  </a:txBody>
                  <a:tcPr marL="91439" marR="91439" marT="45700" marB="457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4"/>
                  </a:ext>
                </a:extLst>
              </a:tr>
              <a:tr h="562954">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1" i="0" u="none" strike="noStrike" cap="none" normalizeH="0" baseline="0" dirty="0">
                          <a:ln>
                            <a:noFill/>
                          </a:ln>
                          <a:solidFill>
                            <a:schemeClr val="tx2">
                              <a:lumMod val="75000"/>
                            </a:schemeClr>
                          </a:solidFill>
                          <a:effectLst/>
                          <a:latin typeface="Arial" pitchFamily="34" charset="0"/>
                        </a:rPr>
                        <a:t>2019</a:t>
                      </a:r>
                    </a:p>
                  </a:txBody>
                  <a:tcPr marL="91439" marR="91439" marT="45700" marB="457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cap="none" normalizeH="0" baseline="0" dirty="0">
                          <a:ln>
                            <a:noFill/>
                          </a:ln>
                          <a:solidFill>
                            <a:schemeClr val="tx2">
                              <a:lumMod val="75000"/>
                            </a:schemeClr>
                          </a:solidFill>
                          <a:effectLst/>
                          <a:latin typeface="Arial" pitchFamily="34" charset="0"/>
                        </a:rPr>
                        <a:t>28.100</a:t>
                      </a:r>
                    </a:p>
                  </a:txBody>
                  <a:tcPr marL="91439" marR="91439" marT="45700" marB="457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cap="none" normalizeH="0" baseline="0" dirty="0">
                          <a:ln>
                            <a:noFill/>
                          </a:ln>
                          <a:solidFill>
                            <a:schemeClr val="tx2">
                              <a:lumMod val="75000"/>
                            </a:schemeClr>
                          </a:solidFill>
                          <a:effectLst/>
                          <a:latin typeface="Arial" pitchFamily="34" charset="0"/>
                        </a:rPr>
                        <a:t>4.215</a:t>
                      </a:r>
                    </a:p>
                  </a:txBody>
                  <a:tcPr marL="91439" marR="91439" marT="45700" marB="457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5"/>
                  </a:ext>
                </a:extLst>
              </a:tr>
              <a:tr h="562954">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1" i="0" u="none" strike="noStrike" cap="none" normalizeH="0" baseline="0" dirty="0">
                          <a:ln>
                            <a:noFill/>
                          </a:ln>
                          <a:solidFill>
                            <a:schemeClr val="tx2">
                              <a:lumMod val="75000"/>
                            </a:schemeClr>
                          </a:solidFill>
                          <a:effectLst/>
                          <a:latin typeface="Arial" pitchFamily="34" charset="0"/>
                        </a:rPr>
                        <a:t>2020</a:t>
                      </a:r>
                    </a:p>
                  </a:txBody>
                  <a:tcPr marL="91439" marR="91439" marT="45700" marB="457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cap="none" normalizeH="0" baseline="0" dirty="0">
                          <a:ln>
                            <a:noFill/>
                          </a:ln>
                          <a:solidFill>
                            <a:schemeClr val="tx2">
                              <a:lumMod val="75000"/>
                            </a:schemeClr>
                          </a:solidFill>
                          <a:effectLst/>
                          <a:latin typeface="Arial" pitchFamily="34" charset="0"/>
                        </a:rPr>
                        <a:t>31.850</a:t>
                      </a:r>
                    </a:p>
                  </a:txBody>
                  <a:tcPr marL="91439" marR="91439" marT="45700" marB="457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cap="none" normalizeH="0" baseline="0" dirty="0">
                          <a:ln>
                            <a:noFill/>
                          </a:ln>
                          <a:solidFill>
                            <a:schemeClr val="tx2">
                              <a:lumMod val="75000"/>
                            </a:schemeClr>
                          </a:solidFill>
                          <a:effectLst/>
                          <a:latin typeface="Arial" pitchFamily="34" charset="0"/>
                        </a:rPr>
                        <a:t>4.777</a:t>
                      </a:r>
                    </a:p>
                  </a:txBody>
                  <a:tcPr marL="91439" marR="91439" marT="45700" marB="457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6"/>
                  </a:ext>
                </a:extLst>
              </a:tr>
            </a:tbl>
          </a:graphicData>
        </a:graphic>
      </p:graphicFrame>
      <p:graphicFrame>
        <p:nvGraphicFramePr>
          <p:cNvPr id="7" name="Group 41">
            <a:extLst>
              <a:ext uri="{FF2B5EF4-FFF2-40B4-BE49-F238E27FC236}">
                <a16:creationId xmlns:a16="http://schemas.microsoft.com/office/drawing/2014/main" id="{69B1B805-7D93-410C-9895-AA06BD30AEC4}"/>
              </a:ext>
            </a:extLst>
          </p:cNvPr>
          <p:cNvGraphicFramePr>
            <a:graphicFrameLocks/>
          </p:cNvGraphicFramePr>
          <p:nvPr>
            <p:extLst>
              <p:ext uri="{D42A27DB-BD31-4B8C-83A1-F6EECF244321}">
                <p14:modId xmlns:p14="http://schemas.microsoft.com/office/powerpoint/2010/main" val="293364768"/>
              </p:ext>
            </p:extLst>
          </p:nvPr>
        </p:nvGraphicFramePr>
        <p:xfrm>
          <a:off x="4822825" y="1557338"/>
          <a:ext cx="3929062" cy="4500564"/>
        </p:xfrm>
        <a:graphic>
          <a:graphicData uri="http://schemas.openxmlformats.org/drawingml/2006/table">
            <a:tbl>
              <a:tblPr/>
              <a:tblGrid>
                <a:gridCol w="885865">
                  <a:extLst>
                    <a:ext uri="{9D8B030D-6E8A-4147-A177-3AD203B41FA5}">
                      <a16:colId xmlns:a16="http://schemas.microsoft.com/office/drawing/2014/main" val="20000"/>
                    </a:ext>
                  </a:extLst>
                </a:gridCol>
                <a:gridCol w="1348758">
                  <a:extLst>
                    <a:ext uri="{9D8B030D-6E8A-4147-A177-3AD203B41FA5}">
                      <a16:colId xmlns:a16="http://schemas.microsoft.com/office/drawing/2014/main" val="20001"/>
                    </a:ext>
                  </a:extLst>
                </a:gridCol>
                <a:gridCol w="1694439">
                  <a:extLst>
                    <a:ext uri="{9D8B030D-6E8A-4147-A177-3AD203B41FA5}">
                      <a16:colId xmlns:a16="http://schemas.microsoft.com/office/drawing/2014/main" val="20002"/>
                    </a:ext>
                  </a:extLst>
                </a:gridCol>
              </a:tblGrid>
              <a:tr h="640040">
                <a:tc gridSpan="3">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1800" b="1" i="0" u="none" strike="noStrike" cap="none" normalizeH="0" baseline="0" dirty="0">
                          <a:ln>
                            <a:noFill/>
                          </a:ln>
                          <a:solidFill>
                            <a:srgbClr val="FF3300"/>
                          </a:solidFill>
                          <a:effectLst/>
                          <a:latin typeface="Arial" pitchFamily="34" charset="0"/>
                        </a:rPr>
                        <a:t>Kira Stopajının </a:t>
                      </a:r>
                      <a:r>
                        <a:rPr kumimoji="0" lang="tr-TR" sz="1800" b="1" i="0" u="none" strike="noStrike" cap="none" normalizeH="0" baseline="0" dirty="0">
                          <a:ln>
                            <a:noFill/>
                          </a:ln>
                          <a:solidFill>
                            <a:schemeClr val="tx2">
                              <a:lumMod val="75000"/>
                            </a:schemeClr>
                          </a:solidFill>
                          <a:effectLst/>
                          <a:latin typeface="Arial" pitchFamily="34" charset="0"/>
                        </a:rPr>
                        <a:t>Hiç Beyan Edilmemesi Halinde</a:t>
                      </a:r>
                    </a:p>
                  </a:txBody>
                  <a:tcPr marL="91439" marR="91439" marT="45700" marB="457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tr-TR" sz="1600" b="1" i="0" u="none" strike="noStrike" cap="none" normalizeH="0" baseline="0" dirty="0">
                        <a:ln>
                          <a:noFill/>
                        </a:ln>
                        <a:solidFill>
                          <a:srgbClr val="FF3300"/>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tr-TR" sz="1600" b="1" i="0" u="none" strike="noStrike" cap="none" normalizeH="0" baseline="0" dirty="0">
                        <a:ln>
                          <a:noFill/>
                        </a:ln>
                        <a:solidFill>
                          <a:srgbClr val="FF3300"/>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45754">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tr-TR" sz="1600" b="1" i="0" u="none" strike="noStrike" cap="none" normalizeH="0" baseline="0" dirty="0">
                        <a:ln>
                          <a:noFill/>
                        </a:ln>
                        <a:solidFill>
                          <a:schemeClr val="bg1"/>
                        </a:solidFill>
                        <a:effectLst/>
                        <a:latin typeface="Arial" pitchFamily="34" charset="0"/>
                      </a:endParaRP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tr-TR" sz="1600" b="1" i="0" u="none" strike="noStrike" cap="none" normalizeH="0" baseline="0" dirty="0">
                        <a:ln>
                          <a:noFill/>
                        </a:ln>
                        <a:solidFill>
                          <a:schemeClr val="bg1"/>
                        </a:solidFill>
                        <a:effectLst/>
                        <a:latin typeface="Arial" pitchFamily="34" charset="0"/>
                      </a:endParaRPr>
                    </a:p>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1600" b="1" i="0" u="none" strike="noStrike" cap="none" normalizeH="0" baseline="0" dirty="0">
                          <a:ln>
                            <a:noFill/>
                          </a:ln>
                          <a:solidFill>
                            <a:schemeClr val="bg1"/>
                          </a:solidFill>
                          <a:effectLst/>
                          <a:latin typeface="Arial" pitchFamily="34" charset="0"/>
                        </a:rPr>
                        <a:t>Yıllar </a:t>
                      </a:r>
                    </a:p>
                  </a:txBody>
                  <a:tcPr marL="91439" marR="91439" marT="45700" marB="457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60000"/>
                        <a:lumOff val="4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1600" b="1" i="0" u="none" strike="noStrike" cap="none" normalizeH="0" baseline="0" dirty="0">
                          <a:ln>
                            <a:noFill/>
                          </a:ln>
                          <a:solidFill>
                            <a:schemeClr val="bg1"/>
                          </a:solidFill>
                          <a:effectLst/>
                          <a:latin typeface="Arial" pitchFamily="34" charset="0"/>
                        </a:rPr>
                        <a:t>Beyan Edilecek Matrah (TL)</a:t>
                      </a:r>
                    </a:p>
                  </a:txBody>
                  <a:tcPr marL="91439" marR="91439"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60000"/>
                        <a:lumOff val="4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1600" b="1" i="0" u="none" strike="noStrike" cap="none" normalizeH="0" baseline="0" dirty="0">
                          <a:ln>
                            <a:noFill/>
                          </a:ln>
                          <a:solidFill>
                            <a:schemeClr val="bg1"/>
                          </a:solidFill>
                          <a:effectLst/>
                          <a:latin typeface="Arial" pitchFamily="34" charset="0"/>
                        </a:rPr>
                        <a:t>Ödenecek Vergi Tutarı (% 15) (TL)</a:t>
                      </a:r>
                    </a:p>
                  </a:txBody>
                  <a:tcPr marL="91439" marR="91439" marT="45700" marB="457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60000"/>
                        <a:lumOff val="40000"/>
                      </a:schemeClr>
                    </a:solidFill>
                  </a:tcPr>
                </a:tc>
                <a:extLst>
                  <a:ext uri="{0D108BD9-81ED-4DB2-BD59-A6C34878D82A}">
                    <a16:rowId xmlns:a16="http://schemas.microsoft.com/office/drawing/2014/main" val="10001"/>
                  </a:ext>
                </a:extLst>
              </a:tr>
              <a:tr h="562954">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1" i="0" u="none" strike="noStrike" cap="none" normalizeH="0" baseline="0" dirty="0">
                          <a:ln>
                            <a:noFill/>
                          </a:ln>
                          <a:solidFill>
                            <a:schemeClr val="tx2">
                              <a:lumMod val="75000"/>
                            </a:schemeClr>
                          </a:solidFill>
                          <a:effectLst/>
                          <a:latin typeface="Arial" pitchFamily="34" charset="0"/>
                        </a:rPr>
                        <a:t>2016</a:t>
                      </a:r>
                    </a:p>
                  </a:txBody>
                  <a:tcPr marL="91439" marR="91439" marT="45700" marB="457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kern="1200" cap="none" normalizeH="0" baseline="0" dirty="0">
                          <a:ln>
                            <a:noFill/>
                          </a:ln>
                          <a:solidFill>
                            <a:schemeClr val="tx2">
                              <a:lumMod val="75000"/>
                            </a:schemeClr>
                          </a:solidFill>
                          <a:effectLst/>
                          <a:latin typeface="Arial" pitchFamily="34" charset="0"/>
                          <a:ea typeface="+mn-ea"/>
                          <a:cs typeface="+mn-cs"/>
                        </a:rPr>
                        <a:t>9.400</a:t>
                      </a:r>
                    </a:p>
                  </a:txBody>
                  <a:tcPr marL="91439" marR="91439"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kern="1200" cap="none" normalizeH="0" baseline="0" dirty="0">
                          <a:ln>
                            <a:noFill/>
                          </a:ln>
                          <a:solidFill>
                            <a:schemeClr val="tx2">
                              <a:lumMod val="75000"/>
                            </a:schemeClr>
                          </a:solidFill>
                          <a:effectLst/>
                          <a:latin typeface="Arial" pitchFamily="34" charset="0"/>
                          <a:ea typeface="+mn-ea"/>
                          <a:cs typeface="+mn-cs"/>
                        </a:rPr>
                        <a:t>1.410</a:t>
                      </a:r>
                    </a:p>
                  </a:txBody>
                  <a:tcPr marL="91439" marR="91439" marT="45700" marB="457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2"/>
                  </a:ext>
                </a:extLst>
              </a:tr>
              <a:tr h="562954">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1" i="0" u="none" strike="noStrike" cap="none" normalizeH="0" baseline="0" dirty="0">
                          <a:ln>
                            <a:noFill/>
                          </a:ln>
                          <a:solidFill>
                            <a:schemeClr val="tx2">
                              <a:lumMod val="75000"/>
                            </a:schemeClr>
                          </a:solidFill>
                          <a:effectLst/>
                          <a:latin typeface="Arial" pitchFamily="34" charset="0"/>
                        </a:rPr>
                        <a:t>2017</a:t>
                      </a:r>
                    </a:p>
                  </a:txBody>
                  <a:tcPr marL="91439" marR="91439" marT="45700" marB="457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kern="1200" cap="none" normalizeH="0" baseline="0" dirty="0">
                          <a:ln>
                            <a:noFill/>
                          </a:ln>
                          <a:solidFill>
                            <a:schemeClr val="tx2">
                              <a:lumMod val="75000"/>
                            </a:schemeClr>
                          </a:solidFill>
                          <a:effectLst/>
                          <a:latin typeface="Arial" pitchFamily="34" charset="0"/>
                          <a:ea typeface="+mn-ea"/>
                          <a:cs typeface="+mn-cs"/>
                        </a:rPr>
                        <a:t>9.960</a:t>
                      </a:r>
                    </a:p>
                  </a:txBody>
                  <a:tcPr marL="91439" marR="91439"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kern="1200" cap="none" normalizeH="0" baseline="0" dirty="0">
                          <a:ln>
                            <a:noFill/>
                          </a:ln>
                          <a:solidFill>
                            <a:schemeClr val="tx2">
                              <a:lumMod val="75000"/>
                            </a:schemeClr>
                          </a:solidFill>
                          <a:effectLst/>
                          <a:latin typeface="Arial" pitchFamily="34" charset="0"/>
                          <a:ea typeface="+mn-ea"/>
                          <a:cs typeface="+mn-cs"/>
                        </a:rPr>
                        <a:t>1.494</a:t>
                      </a:r>
                    </a:p>
                  </a:txBody>
                  <a:tcPr marL="91439" marR="91439" marT="45700" marB="457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3"/>
                  </a:ext>
                </a:extLst>
              </a:tr>
              <a:tr h="562954">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1" i="0" u="none" strike="noStrike" cap="none" normalizeH="0" baseline="0" dirty="0">
                          <a:ln>
                            <a:noFill/>
                          </a:ln>
                          <a:solidFill>
                            <a:schemeClr val="tx2">
                              <a:lumMod val="75000"/>
                            </a:schemeClr>
                          </a:solidFill>
                          <a:effectLst/>
                          <a:latin typeface="Arial" pitchFamily="34" charset="0"/>
                        </a:rPr>
                        <a:t>2018</a:t>
                      </a:r>
                    </a:p>
                  </a:txBody>
                  <a:tcPr marL="91439" marR="91439" marT="45700" marB="457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kern="1200" cap="none" normalizeH="0" baseline="0" dirty="0">
                          <a:ln>
                            <a:noFill/>
                          </a:ln>
                          <a:solidFill>
                            <a:schemeClr val="tx2">
                              <a:lumMod val="75000"/>
                            </a:schemeClr>
                          </a:solidFill>
                          <a:effectLst/>
                          <a:latin typeface="Arial" pitchFamily="34" charset="0"/>
                          <a:ea typeface="+mn-ea"/>
                          <a:cs typeface="+mn-cs"/>
                        </a:rPr>
                        <a:t>10.580</a:t>
                      </a:r>
                    </a:p>
                  </a:txBody>
                  <a:tcPr marL="91439" marR="91439"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kern="1200" cap="none" normalizeH="0" baseline="0" dirty="0">
                          <a:ln>
                            <a:noFill/>
                          </a:ln>
                          <a:solidFill>
                            <a:schemeClr val="tx2">
                              <a:lumMod val="75000"/>
                            </a:schemeClr>
                          </a:solidFill>
                          <a:effectLst/>
                          <a:latin typeface="Arial" pitchFamily="34" charset="0"/>
                          <a:ea typeface="+mn-ea"/>
                          <a:cs typeface="+mn-cs"/>
                        </a:rPr>
                        <a:t>1.587</a:t>
                      </a:r>
                    </a:p>
                  </a:txBody>
                  <a:tcPr marL="91439" marR="91439" marT="45700" marB="457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4"/>
                  </a:ext>
                </a:extLst>
              </a:tr>
              <a:tr h="562954">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1" i="0" u="none" strike="noStrike" cap="none" normalizeH="0" baseline="0" dirty="0">
                          <a:ln>
                            <a:noFill/>
                          </a:ln>
                          <a:solidFill>
                            <a:schemeClr val="tx2">
                              <a:lumMod val="75000"/>
                            </a:schemeClr>
                          </a:solidFill>
                          <a:effectLst/>
                          <a:latin typeface="Arial" pitchFamily="34" charset="0"/>
                        </a:rPr>
                        <a:t>2019</a:t>
                      </a:r>
                    </a:p>
                  </a:txBody>
                  <a:tcPr marL="91439" marR="91439" marT="45700" marB="457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kern="1200" cap="none" normalizeH="0" baseline="0" dirty="0">
                          <a:ln>
                            <a:noFill/>
                          </a:ln>
                          <a:solidFill>
                            <a:schemeClr val="tx2">
                              <a:lumMod val="75000"/>
                            </a:schemeClr>
                          </a:solidFill>
                          <a:effectLst/>
                          <a:latin typeface="Arial" pitchFamily="34" charset="0"/>
                          <a:ea typeface="+mn-ea"/>
                          <a:cs typeface="+mn-cs"/>
                        </a:rPr>
                        <a:t>11.240</a:t>
                      </a:r>
                    </a:p>
                  </a:txBody>
                  <a:tcPr marL="91439" marR="91439"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kern="1200" cap="none" normalizeH="0" baseline="0" dirty="0">
                          <a:ln>
                            <a:noFill/>
                          </a:ln>
                          <a:solidFill>
                            <a:schemeClr val="tx2">
                              <a:lumMod val="75000"/>
                            </a:schemeClr>
                          </a:solidFill>
                          <a:effectLst/>
                          <a:latin typeface="Arial" pitchFamily="34" charset="0"/>
                          <a:ea typeface="+mn-ea"/>
                          <a:cs typeface="+mn-cs"/>
                        </a:rPr>
                        <a:t>1.686</a:t>
                      </a:r>
                    </a:p>
                  </a:txBody>
                  <a:tcPr marL="91439" marR="91439" marT="45700" marB="457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5"/>
                  </a:ext>
                </a:extLst>
              </a:tr>
              <a:tr h="562954">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1" i="0" u="none" strike="noStrike" cap="none" normalizeH="0" baseline="0" dirty="0">
                          <a:ln>
                            <a:noFill/>
                          </a:ln>
                          <a:solidFill>
                            <a:schemeClr val="tx2">
                              <a:lumMod val="75000"/>
                            </a:schemeClr>
                          </a:solidFill>
                          <a:effectLst/>
                          <a:latin typeface="Arial" pitchFamily="34" charset="0"/>
                        </a:rPr>
                        <a:t>2020</a:t>
                      </a:r>
                    </a:p>
                  </a:txBody>
                  <a:tcPr marL="91439" marR="91439" marT="45700" marB="457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kern="1200" cap="none" normalizeH="0" baseline="0" dirty="0">
                          <a:ln>
                            <a:noFill/>
                          </a:ln>
                          <a:solidFill>
                            <a:schemeClr val="tx2">
                              <a:lumMod val="75000"/>
                            </a:schemeClr>
                          </a:solidFill>
                          <a:effectLst/>
                          <a:latin typeface="Arial" pitchFamily="34" charset="0"/>
                          <a:ea typeface="+mn-ea"/>
                          <a:cs typeface="+mn-cs"/>
                        </a:rPr>
                        <a:t>12.740</a:t>
                      </a:r>
                    </a:p>
                  </a:txBody>
                  <a:tcPr marL="91439" marR="91439"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tr-TR" sz="2400" b="0" i="0" u="none" strike="noStrike" kern="1200" cap="none" normalizeH="0" baseline="0" dirty="0">
                          <a:ln>
                            <a:noFill/>
                          </a:ln>
                          <a:solidFill>
                            <a:schemeClr val="tx2">
                              <a:lumMod val="75000"/>
                            </a:schemeClr>
                          </a:solidFill>
                          <a:effectLst/>
                          <a:latin typeface="Arial" pitchFamily="34" charset="0"/>
                          <a:ea typeface="+mn-ea"/>
                          <a:cs typeface="+mn-cs"/>
                        </a:rPr>
                        <a:t>1.911</a:t>
                      </a:r>
                    </a:p>
                  </a:txBody>
                  <a:tcPr marL="91439" marR="91439" marT="45700" marB="457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Başlık">
            <a:extLst>
              <a:ext uri="{FF2B5EF4-FFF2-40B4-BE49-F238E27FC236}">
                <a16:creationId xmlns:a16="http://schemas.microsoft.com/office/drawing/2014/main" id="{7E3599A0-7DDE-445C-8D84-772B653C5EC1}"/>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DE0AD743-AF50-405B-B353-A43CBEA59490}"/>
              </a:ext>
            </a:extLst>
          </p:cNvPr>
          <p:cNvSpPr>
            <a:spLocks noGrp="1"/>
          </p:cNvSpPr>
          <p:nvPr>
            <p:ph idx="1"/>
          </p:nvPr>
        </p:nvSpPr>
        <p:spPr>
          <a:xfrm>
            <a:off x="214313" y="785813"/>
            <a:ext cx="8715375" cy="5340350"/>
          </a:xfrm>
        </p:spPr>
        <p:txBody>
          <a:bodyPr rtlCol="0">
            <a:noAutofit/>
          </a:bodyPr>
          <a:lstStyle/>
          <a:p>
            <a:pPr eaLnBrk="1" fontAlgn="auto" hangingPunct="1">
              <a:spcAft>
                <a:spcPts val="0"/>
              </a:spcAft>
              <a:buFont typeface="Arial" panose="020B0604020202020204" pitchFamily="34" charset="0"/>
              <a:buNone/>
              <a:defRPr/>
            </a:pPr>
            <a:r>
              <a:rPr lang="tr-TR" sz="1050" b="1" dirty="0">
                <a:solidFill>
                  <a:schemeClr val="accent1">
                    <a:lumMod val="75000"/>
                  </a:schemeClr>
                </a:solidFill>
              </a:rPr>
              <a:t>	</a:t>
            </a:r>
            <a:r>
              <a:rPr lang="tr-TR" sz="4000" b="1" dirty="0">
                <a:solidFill>
                  <a:schemeClr val="accent1">
                    <a:lumMod val="75000"/>
                  </a:schemeClr>
                </a:solidFill>
                <a:effectLst>
                  <a:outerShdw blurRad="38100" dist="38100" dir="2700000" algn="tl">
                    <a:srgbClr val="000000">
                      <a:alpha val="43137"/>
                    </a:srgbClr>
                  </a:outerShdw>
                </a:effectLst>
              </a:rPr>
              <a:t>Yıllara Sari İnşaat İşlerine İlişkin Stopaj Artırımı</a:t>
            </a:r>
          </a:p>
          <a:p>
            <a:pPr eaLnBrk="1" fontAlgn="auto" hangingPunct="1">
              <a:spcAft>
                <a:spcPts val="0"/>
              </a:spcAft>
              <a:buFont typeface="Arial" panose="020B0604020202020204" pitchFamily="34" charset="0"/>
              <a:buNone/>
              <a:defRPr/>
            </a:pPr>
            <a:endParaRPr lang="tr-TR" sz="2400" b="1" dirty="0">
              <a:solidFill>
                <a:schemeClr val="accent1">
                  <a:lumMod val="75000"/>
                </a:schemeClr>
              </a:solidFill>
              <a:effectLst>
                <a:outerShdw blurRad="38100" dist="38100" dir="2700000" algn="tl">
                  <a:srgbClr val="000000">
                    <a:alpha val="43137"/>
                  </a:srgbClr>
                </a:outerShdw>
              </a:effectLst>
            </a:endParaRPr>
          </a:p>
          <a:p>
            <a:pPr lvl="1" eaLnBrk="1" fontAlgn="auto" hangingPunct="1">
              <a:lnSpc>
                <a:spcPct val="80000"/>
              </a:lnSpc>
              <a:spcAft>
                <a:spcPts val="0"/>
              </a:spcAft>
              <a:buFontTx/>
              <a:buChar char="•"/>
              <a:defRPr/>
            </a:pPr>
            <a:r>
              <a:rPr lang="tr-TR" sz="2400" dirty="0"/>
              <a:t>Yıllara sari inşaat ve onarım işleri ile uğraşan kurumlara bu işleri ile ilgili olarak yapılan </a:t>
            </a:r>
            <a:r>
              <a:rPr lang="tr-TR" sz="2400" dirty="0" err="1"/>
              <a:t>hakediş</a:t>
            </a:r>
            <a:r>
              <a:rPr lang="tr-TR" sz="2400" dirty="0"/>
              <a:t> ödemeleri üzerinden 2016 ila 2020 yılları için her bir yıl itibarıyla </a:t>
            </a:r>
            <a:r>
              <a:rPr lang="tr-TR" sz="3200" b="1" dirty="0">
                <a:solidFill>
                  <a:srgbClr val="FF0066"/>
                </a:solidFill>
              </a:rPr>
              <a:t>% 1</a:t>
            </a:r>
            <a:r>
              <a:rPr lang="tr-TR" sz="2400" dirty="0"/>
              <a:t> oranında hesaplanacak vergiyi ödemeleri halinde bu </a:t>
            </a:r>
            <a:r>
              <a:rPr lang="tr-TR" sz="2400" dirty="0" err="1"/>
              <a:t>tevkifat</a:t>
            </a:r>
            <a:r>
              <a:rPr lang="tr-TR" sz="2400" dirty="0"/>
              <a:t> türü için de vergi incelemesi ve tarhiyat yapılmayacaktır.</a:t>
            </a:r>
          </a:p>
          <a:p>
            <a:pPr lvl="1" eaLnBrk="1" fontAlgn="auto" hangingPunct="1">
              <a:lnSpc>
                <a:spcPct val="80000"/>
              </a:lnSpc>
              <a:spcAft>
                <a:spcPts val="0"/>
              </a:spcAft>
              <a:buFontTx/>
              <a:buNone/>
              <a:defRPr/>
            </a:pPr>
            <a:endParaRPr lang="tr-TR" sz="2400" dirty="0"/>
          </a:p>
          <a:p>
            <a:pPr lvl="1" eaLnBrk="1" fontAlgn="auto" hangingPunct="1">
              <a:lnSpc>
                <a:spcPct val="80000"/>
              </a:lnSpc>
              <a:spcAft>
                <a:spcPts val="0"/>
              </a:spcAft>
              <a:buFontTx/>
              <a:buChar char="•"/>
              <a:defRPr/>
            </a:pPr>
            <a:r>
              <a:rPr lang="tr-TR" sz="2400" dirty="0"/>
              <a:t>Bu kapsamda muhtasar beyanname verilmemiş olması veya muhtasar beyanname verilmekle birlikte artırılması istenilen ödeme türünün beyannamede bulunmaması halinde ise </a:t>
            </a:r>
            <a:r>
              <a:rPr lang="tr-TR" sz="2400" dirty="0">
                <a:solidFill>
                  <a:srgbClr val="FF0066"/>
                </a:solidFill>
              </a:rPr>
              <a:t>bilanço esasına göre defter tutan mükellefler için belirlenmiş asgari matrah</a:t>
            </a:r>
            <a:r>
              <a:rPr lang="tr-TR" sz="2400" dirty="0"/>
              <a:t> üzerinden her bir yıl itibarıyla </a:t>
            </a:r>
            <a:r>
              <a:rPr lang="tr-TR" sz="2400" dirty="0">
                <a:solidFill>
                  <a:srgbClr val="FF0066"/>
                </a:solidFill>
              </a:rPr>
              <a:t>% 3</a:t>
            </a:r>
            <a:r>
              <a:rPr lang="tr-TR" sz="2400" dirty="0"/>
              <a:t> oranında hesaplanacak vergi ödenerek artırım imkanından yararlanılacaktır.</a:t>
            </a:r>
          </a:p>
          <a:p>
            <a:pPr eaLnBrk="1" fontAlgn="auto" hangingPunct="1">
              <a:spcAft>
                <a:spcPts val="0"/>
              </a:spcAft>
              <a:buFont typeface="Arial" panose="020B0604020202020204" pitchFamily="34" charset="0"/>
              <a:buNone/>
              <a:defRPr/>
            </a:pPr>
            <a:endParaRPr lang="tr-TR" sz="2000" dirty="0"/>
          </a:p>
          <a:p>
            <a:pPr eaLnBrk="1" fontAlgn="auto" hangingPunct="1">
              <a:spcAft>
                <a:spcPts val="0"/>
              </a:spcAft>
              <a:buFont typeface="Arial" panose="020B0604020202020204" pitchFamily="34" charset="0"/>
              <a:buNone/>
              <a:defRPr/>
            </a:pPr>
            <a:endParaRPr lang="tr-TR" sz="11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1 Başlık">
            <a:extLst>
              <a:ext uri="{FF2B5EF4-FFF2-40B4-BE49-F238E27FC236}">
                <a16:creationId xmlns:a16="http://schemas.microsoft.com/office/drawing/2014/main" id="{D3632B8B-CD81-49A1-9CBB-4323A6FA7788}"/>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81848326-2EFE-42E4-93F2-D74978AA19C7}"/>
              </a:ext>
            </a:extLst>
          </p:cNvPr>
          <p:cNvSpPr>
            <a:spLocks noGrp="1"/>
          </p:cNvSpPr>
          <p:nvPr>
            <p:ph idx="1"/>
          </p:nvPr>
        </p:nvSpPr>
        <p:spPr>
          <a:xfrm>
            <a:off x="0" y="785813"/>
            <a:ext cx="8929688" cy="5340350"/>
          </a:xfrm>
        </p:spPr>
        <p:txBody>
          <a:bodyPr rtlCol="0">
            <a:noAutofit/>
          </a:bodyPr>
          <a:lstStyle/>
          <a:p>
            <a:pPr eaLnBrk="1" fontAlgn="auto" hangingPunct="1">
              <a:spcAft>
                <a:spcPts val="0"/>
              </a:spcAft>
              <a:buFont typeface="Arial" panose="020B0604020202020204" pitchFamily="34" charset="0"/>
              <a:buNone/>
              <a:defRPr/>
            </a:pPr>
            <a:r>
              <a:rPr lang="tr-TR" sz="1050" b="1" dirty="0">
                <a:solidFill>
                  <a:schemeClr val="accent1">
                    <a:lumMod val="75000"/>
                  </a:schemeClr>
                </a:solidFill>
              </a:rPr>
              <a:t>	</a:t>
            </a:r>
            <a:r>
              <a:rPr lang="tr-TR" sz="4400" b="1" dirty="0">
                <a:solidFill>
                  <a:schemeClr val="accent1">
                    <a:lumMod val="75000"/>
                  </a:schemeClr>
                </a:solidFill>
                <a:effectLst>
                  <a:outerShdw blurRad="38100" dist="38100" dir="2700000" algn="tl">
                    <a:srgbClr val="000000">
                      <a:alpha val="43137"/>
                    </a:srgbClr>
                  </a:outerShdw>
                </a:effectLst>
              </a:rPr>
              <a:t>Matrah ve Vergi Artırımı Sonucunda Tahakkuk Eden Vergilerin Ödenmesi</a:t>
            </a:r>
            <a:endParaRPr lang="tr-TR" sz="4000" b="1" dirty="0">
              <a:solidFill>
                <a:schemeClr val="accent1">
                  <a:lumMod val="75000"/>
                </a:schemeClr>
              </a:solidFill>
              <a:effectLst>
                <a:outerShdw blurRad="38100" dist="38100" dir="2700000" algn="tl">
                  <a:srgbClr val="000000">
                    <a:alpha val="43137"/>
                  </a:srgbClr>
                </a:outerShdw>
              </a:effectLst>
            </a:endParaRPr>
          </a:p>
          <a:p>
            <a:pPr eaLnBrk="1" fontAlgn="auto" hangingPunct="1">
              <a:spcAft>
                <a:spcPts val="0"/>
              </a:spcAft>
              <a:buFont typeface="Arial" panose="020B0604020202020204" pitchFamily="34" charset="0"/>
              <a:buNone/>
              <a:defRPr/>
            </a:pPr>
            <a:endParaRPr lang="tr-TR" sz="2400" b="1" dirty="0">
              <a:solidFill>
                <a:schemeClr val="accent1">
                  <a:lumMod val="75000"/>
                </a:schemeClr>
              </a:solidFill>
              <a:effectLst>
                <a:outerShdw blurRad="38100" dist="38100" dir="2700000" algn="tl">
                  <a:srgbClr val="000000">
                    <a:alpha val="43137"/>
                  </a:srgbClr>
                </a:outerShdw>
              </a:effectLst>
            </a:endParaRPr>
          </a:p>
          <a:p>
            <a:pPr lvl="1" eaLnBrk="1" fontAlgn="auto" hangingPunct="1">
              <a:lnSpc>
                <a:spcPct val="80000"/>
              </a:lnSpc>
              <a:spcAft>
                <a:spcPts val="0"/>
              </a:spcAft>
              <a:buFont typeface="Arial" panose="020B0604020202020204" pitchFamily="34" charset="0"/>
              <a:buNone/>
              <a:defRPr/>
            </a:pPr>
            <a:r>
              <a:rPr lang="tr-TR" sz="2000" dirty="0"/>
              <a:t>	Kanun hükümlerinden yararlanılarak artırımda veya beyanda bulunanlar; anılan hükümlere göre hesaplanan gelir, kurumlar ve katma değer vergisi ile gelir ve kurumlar vergisi stopajları nedeniyle, bu Kanun hükümlerine göre tarh ve tahakkuk ettirilen vergiyi, 30 Eylül tarihine kadar peşin olarak ödeyebilecekleri gibi, </a:t>
            </a:r>
            <a:r>
              <a:rPr lang="tr-TR" sz="2000" b="1" dirty="0"/>
              <a:t>ilk taksiti Eylül ayından başlamak üzere ikişer aylık altı taksit halinde de ödeyebilirler.</a:t>
            </a:r>
          </a:p>
          <a:p>
            <a:pPr lvl="1" eaLnBrk="1" fontAlgn="auto" hangingPunct="1">
              <a:lnSpc>
                <a:spcPct val="80000"/>
              </a:lnSpc>
              <a:spcAft>
                <a:spcPts val="0"/>
              </a:spcAft>
              <a:buFont typeface="Arial" panose="020B0604020202020204" pitchFamily="34" charset="0"/>
              <a:buNone/>
              <a:defRPr/>
            </a:pPr>
            <a:endParaRPr lang="tr-TR" sz="2000" dirty="0"/>
          </a:p>
          <a:p>
            <a:pPr lvl="1" eaLnBrk="1" fontAlgn="auto" hangingPunct="1">
              <a:lnSpc>
                <a:spcPct val="80000"/>
              </a:lnSpc>
              <a:spcAft>
                <a:spcPts val="0"/>
              </a:spcAft>
              <a:buFont typeface="Arial" panose="020B0604020202020204" pitchFamily="34" charset="0"/>
              <a:buNone/>
              <a:defRPr/>
            </a:pPr>
            <a:endParaRPr lang="tr-TR" sz="2000" dirty="0"/>
          </a:p>
          <a:p>
            <a:pPr lvl="1" eaLnBrk="1" fontAlgn="auto" hangingPunct="1">
              <a:lnSpc>
                <a:spcPct val="80000"/>
              </a:lnSpc>
              <a:spcAft>
                <a:spcPts val="0"/>
              </a:spcAft>
              <a:buFontTx/>
              <a:buChar char="•"/>
              <a:defRPr/>
            </a:pPr>
            <a:r>
              <a:rPr lang="tr-TR" sz="2000" dirty="0">
                <a:solidFill>
                  <a:srgbClr val="FF0000"/>
                </a:solidFill>
              </a:rPr>
              <a:t>6 taksitle ödenmesi durumunda tutar için </a:t>
            </a:r>
            <a:r>
              <a:rPr lang="tr-TR" sz="2000" b="1" dirty="0">
                <a:solidFill>
                  <a:srgbClr val="FF0000"/>
                </a:solidFill>
              </a:rPr>
              <a:t>1,09 </a:t>
            </a:r>
            <a:r>
              <a:rPr lang="tr-TR" sz="2000" dirty="0">
                <a:solidFill>
                  <a:srgbClr val="FF0000"/>
                </a:solidFill>
              </a:rPr>
              <a:t>katsayısı uygulanacaktır.</a:t>
            </a:r>
          </a:p>
          <a:p>
            <a:pPr lvl="1" eaLnBrk="1" fontAlgn="auto" hangingPunct="1">
              <a:lnSpc>
                <a:spcPct val="80000"/>
              </a:lnSpc>
              <a:spcAft>
                <a:spcPts val="0"/>
              </a:spcAft>
              <a:buFontTx/>
              <a:buChar char="•"/>
              <a:defRPr/>
            </a:pPr>
            <a:endParaRPr lang="tr-TR" sz="2000" dirty="0">
              <a:solidFill>
                <a:srgbClr val="FF0000"/>
              </a:solidFill>
            </a:endParaRPr>
          </a:p>
          <a:p>
            <a:pPr lvl="1" eaLnBrk="1" fontAlgn="auto" hangingPunct="1">
              <a:lnSpc>
                <a:spcPct val="80000"/>
              </a:lnSpc>
              <a:spcAft>
                <a:spcPts val="0"/>
              </a:spcAft>
              <a:buFontTx/>
              <a:buChar char="•"/>
              <a:defRPr/>
            </a:pPr>
            <a:r>
              <a:rPr lang="tr-TR" sz="2000" dirty="0">
                <a:solidFill>
                  <a:srgbClr val="FF0000"/>
                </a:solidFill>
              </a:rPr>
              <a:t>Matrah veya vergi artırımı sonucunda tahakkuk eden vergilerin tamamının ilk taksit ödeme süresi içerisinde peşin olarak ödenmesi hâlinde, bu vergilerden %10 indirim yapılacak ve bu vergilere katsayı uygulanmayacaktır.</a:t>
            </a:r>
          </a:p>
          <a:p>
            <a:pPr eaLnBrk="1" fontAlgn="auto" hangingPunct="1">
              <a:spcAft>
                <a:spcPts val="0"/>
              </a:spcAft>
              <a:buFont typeface="Arial" panose="020B0604020202020204" pitchFamily="34" charset="0"/>
              <a:buNone/>
              <a:defRPr/>
            </a:pPr>
            <a:endParaRPr lang="tr-TR" sz="2000" dirty="0"/>
          </a:p>
          <a:p>
            <a:pPr eaLnBrk="1" fontAlgn="auto" hangingPunct="1">
              <a:spcAft>
                <a:spcPts val="0"/>
              </a:spcAft>
              <a:buFont typeface="Arial" panose="020B0604020202020204" pitchFamily="34" charset="0"/>
              <a:buNone/>
              <a:defRPr/>
            </a:pPr>
            <a:endParaRPr lang="tr-TR" sz="11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1 Başlık">
            <a:extLst>
              <a:ext uri="{FF2B5EF4-FFF2-40B4-BE49-F238E27FC236}">
                <a16:creationId xmlns:a16="http://schemas.microsoft.com/office/drawing/2014/main" id="{2F236C4D-55E7-4D3B-9274-0EA3D5639CAC}"/>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EDCFE9E8-7FFE-4EE1-B165-446468E4517D}"/>
              </a:ext>
            </a:extLst>
          </p:cNvPr>
          <p:cNvSpPr>
            <a:spLocks noGrp="1"/>
          </p:cNvSpPr>
          <p:nvPr>
            <p:ph idx="1"/>
          </p:nvPr>
        </p:nvSpPr>
        <p:spPr>
          <a:xfrm>
            <a:off x="0" y="785813"/>
            <a:ext cx="8929688" cy="5340350"/>
          </a:xfrm>
        </p:spPr>
        <p:txBody>
          <a:bodyPr rtlCol="0">
            <a:noAutofit/>
          </a:bodyPr>
          <a:lstStyle/>
          <a:p>
            <a:pPr eaLnBrk="1" fontAlgn="auto" hangingPunct="1">
              <a:spcAft>
                <a:spcPts val="0"/>
              </a:spcAft>
              <a:buFont typeface="Arial" panose="020B0604020202020204" pitchFamily="34" charset="0"/>
              <a:buNone/>
              <a:defRPr/>
            </a:pPr>
            <a:r>
              <a:rPr lang="tr-TR" sz="1050" b="1" dirty="0">
                <a:solidFill>
                  <a:schemeClr val="accent1">
                    <a:lumMod val="75000"/>
                  </a:schemeClr>
                </a:solidFill>
              </a:rPr>
              <a:t>	</a:t>
            </a:r>
            <a:r>
              <a:rPr lang="tr-TR" sz="3600" b="1" dirty="0">
                <a:solidFill>
                  <a:schemeClr val="accent1">
                    <a:lumMod val="75000"/>
                  </a:schemeClr>
                </a:solidFill>
                <a:effectLst>
                  <a:outerShdw blurRad="38100" dist="38100" dir="2700000" algn="tl">
                    <a:srgbClr val="000000">
                      <a:alpha val="43137"/>
                    </a:srgbClr>
                  </a:outerShdw>
                </a:effectLst>
              </a:rPr>
              <a:t>Taksitlerin Zamanında Ödenmemesi Halinde Matrah Artırımı Hükümlerinden Yararlanma Hakkı Ortadan Kalkacak Mıdır?</a:t>
            </a:r>
            <a:endParaRPr lang="tr-TR" sz="4000" b="1" dirty="0">
              <a:solidFill>
                <a:schemeClr val="accent1">
                  <a:lumMod val="75000"/>
                </a:schemeClr>
              </a:solidFill>
              <a:effectLst>
                <a:outerShdw blurRad="38100" dist="38100" dir="2700000" algn="tl">
                  <a:srgbClr val="000000">
                    <a:alpha val="43137"/>
                  </a:srgbClr>
                </a:outerShdw>
              </a:effectLst>
            </a:endParaRPr>
          </a:p>
          <a:p>
            <a:pPr eaLnBrk="1" fontAlgn="auto" hangingPunct="1">
              <a:spcAft>
                <a:spcPts val="0"/>
              </a:spcAft>
              <a:buFont typeface="Arial" panose="020B0604020202020204" pitchFamily="34" charset="0"/>
              <a:buNone/>
              <a:defRPr/>
            </a:pPr>
            <a:endParaRPr lang="tr-TR" sz="2400" b="1" dirty="0">
              <a:solidFill>
                <a:schemeClr val="accent1">
                  <a:lumMod val="75000"/>
                </a:schemeClr>
              </a:solidFill>
              <a:effectLst>
                <a:outerShdw blurRad="38100" dist="38100" dir="2700000" algn="tl">
                  <a:srgbClr val="000000">
                    <a:alpha val="43137"/>
                  </a:srgbClr>
                </a:outerShdw>
              </a:effectLst>
            </a:endParaRPr>
          </a:p>
          <a:p>
            <a:r>
              <a:rPr lang="tr-TR" sz="1800" b="0" i="0" u="none" strike="noStrike" baseline="0" dirty="0">
                <a:solidFill>
                  <a:srgbClr val="000000"/>
                </a:solidFill>
                <a:latin typeface="Calibri" panose="020F0502020204030204" pitchFamily="34" charset="0"/>
              </a:rPr>
              <a:t>Matrah ve vergi artırımında bulunanların bu vergileri, Kanunda öngörülen süre ve şekilde ödememeleri halinde artırım hükümlerinden yararlanma hakkı kaybedilecektir. </a:t>
            </a:r>
          </a:p>
          <a:p>
            <a:endParaRPr lang="tr-TR" sz="1800" b="0" i="0" u="none" strike="noStrike" baseline="0" dirty="0">
              <a:solidFill>
                <a:srgbClr val="000000"/>
              </a:solidFill>
              <a:latin typeface="Calibri" panose="020F0502020204030204" pitchFamily="34" charset="0"/>
            </a:endParaRPr>
          </a:p>
          <a:p>
            <a:r>
              <a:rPr lang="tr-TR" sz="1800" b="0" i="0" u="none" strike="noStrike" baseline="0" dirty="0">
                <a:solidFill>
                  <a:srgbClr val="000000"/>
                </a:solidFill>
                <a:latin typeface="Calibri" panose="020F0502020204030204" pitchFamily="34" charset="0"/>
              </a:rPr>
              <a:t>Bu takdirde, matrah ve vergi artırımı üzerine tahakkuk eden vergiler, ilk taksit ödeme süresinin son günü olan 30 Eylül 2021 tarihi vade tarihi kabul edilerek 6183 sayılı Kanunun 51 inci maddesine göre gecikme zammıyla birlikte takip ve tahsil edilecektir. </a:t>
            </a:r>
            <a:endParaRPr lang="tr-TR" sz="2000" dirty="0"/>
          </a:p>
          <a:p>
            <a:pPr lvl="1" eaLnBrk="1" fontAlgn="auto" hangingPunct="1">
              <a:lnSpc>
                <a:spcPct val="80000"/>
              </a:lnSpc>
              <a:spcAft>
                <a:spcPts val="0"/>
              </a:spcAft>
              <a:buFontTx/>
              <a:buChar char="•"/>
              <a:defRPr/>
            </a:pPr>
            <a:endParaRPr lang="tr-TR" sz="2400" dirty="0"/>
          </a:p>
          <a:p>
            <a:pPr eaLnBrk="1" fontAlgn="auto" hangingPunct="1">
              <a:spcAft>
                <a:spcPts val="0"/>
              </a:spcAft>
              <a:buFont typeface="Arial" panose="020B0604020202020204" pitchFamily="34" charset="0"/>
              <a:buNone/>
              <a:defRPr/>
            </a:pPr>
            <a:endParaRPr lang="tr-TR" sz="2000" dirty="0"/>
          </a:p>
          <a:p>
            <a:pPr eaLnBrk="1" fontAlgn="auto" hangingPunct="1">
              <a:spcAft>
                <a:spcPts val="0"/>
              </a:spcAft>
              <a:buFont typeface="Arial" panose="020B0604020202020204" pitchFamily="34" charset="0"/>
              <a:buNone/>
              <a:defRPr/>
            </a:pPr>
            <a:endParaRPr lang="tr-TR" sz="11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78EC7189-CD81-4BBB-AB83-55FC788E163B}"/>
              </a:ext>
            </a:extLst>
          </p:cNvPr>
          <p:cNvSpPr>
            <a:spLocks noGrp="1"/>
          </p:cNvSpPr>
          <p:nvPr>
            <p:ph idx="1"/>
          </p:nvPr>
        </p:nvSpPr>
        <p:spPr>
          <a:xfrm>
            <a:off x="357188" y="785813"/>
            <a:ext cx="8572500" cy="5340350"/>
          </a:xfrm>
        </p:spPr>
        <p:txBody>
          <a:bodyPr rtlCol="0">
            <a:noAutofit/>
          </a:bodyPr>
          <a:lstStyle/>
          <a:p>
            <a:pPr eaLnBrk="1" fontAlgn="auto" hangingPunct="1">
              <a:spcAft>
                <a:spcPts val="0"/>
              </a:spcAft>
              <a:buFont typeface="Arial" panose="020B0604020202020204" pitchFamily="34" charset="0"/>
              <a:buNone/>
              <a:defRPr/>
            </a:pPr>
            <a:r>
              <a:rPr lang="tr-TR" sz="1050" b="1" dirty="0">
                <a:solidFill>
                  <a:schemeClr val="accent1">
                    <a:lumMod val="75000"/>
                  </a:schemeClr>
                </a:solidFill>
              </a:rPr>
              <a:t>	</a:t>
            </a:r>
            <a:r>
              <a:rPr lang="tr-TR" sz="2000" dirty="0"/>
              <a:t> </a:t>
            </a:r>
          </a:p>
          <a:p>
            <a:pPr lvl="1" eaLnBrk="1" fontAlgn="auto" hangingPunct="1">
              <a:lnSpc>
                <a:spcPct val="80000"/>
              </a:lnSpc>
              <a:spcAft>
                <a:spcPts val="0"/>
              </a:spcAft>
              <a:buFontTx/>
              <a:buChar char="•"/>
              <a:defRPr/>
            </a:pPr>
            <a:endParaRPr lang="tr-TR" sz="2400" dirty="0"/>
          </a:p>
          <a:p>
            <a:pPr eaLnBrk="1" fontAlgn="auto" hangingPunct="1">
              <a:spcAft>
                <a:spcPts val="0"/>
              </a:spcAft>
              <a:buFont typeface="Wingdings" pitchFamily="2" charset="2"/>
              <a:buChar char="Ø"/>
              <a:defRPr/>
            </a:pPr>
            <a:r>
              <a:rPr lang="tr-TR" sz="2200" dirty="0"/>
              <a:t>Ödenen vergiler, gider veya maliyet kabul edilmeyecek, indirim, mahsup ve iade konusu yapılmayacaktır.</a:t>
            </a:r>
          </a:p>
          <a:p>
            <a:pPr eaLnBrk="1" fontAlgn="auto" hangingPunct="1">
              <a:spcAft>
                <a:spcPts val="0"/>
              </a:spcAft>
              <a:buFont typeface="Wingdings" pitchFamily="2" charset="2"/>
              <a:buChar char="Ø"/>
              <a:defRPr/>
            </a:pPr>
            <a:endParaRPr lang="tr-TR" sz="2200" dirty="0"/>
          </a:p>
          <a:p>
            <a:pPr eaLnBrk="1" fontAlgn="auto" hangingPunct="1">
              <a:spcAft>
                <a:spcPts val="0"/>
              </a:spcAft>
              <a:buFont typeface="Wingdings" pitchFamily="2" charset="2"/>
              <a:buChar char="Ø"/>
              <a:defRPr/>
            </a:pPr>
            <a:r>
              <a:rPr lang="tr-TR" sz="2200" dirty="0"/>
              <a:t>Artırılan matrahlar için ayrıca geçici vergi hesaplanmayacaktır.</a:t>
            </a:r>
          </a:p>
          <a:p>
            <a:pPr eaLnBrk="1" fontAlgn="auto" hangingPunct="1">
              <a:spcAft>
                <a:spcPts val="0"/>
              </a:spcAft>
              <a:buFont typeface="Wingdings" pitchFamily="2" charset="2"/>
              <a:buChar char="Ø"/>
              <a:defRPr/>
            </a:pPr>
            <a:endParaRPr lang="tr-TR" sz="2200" dirty="0"/>
          </a:p>
          <a:p>
            <a:pPr eaLnBrk="1" fontAlgn="auto" hangingPunct="1">
              <a:spcAft>
                <a:spcPts val="0"/>
              </a:spcAft>
              <a:buFont typeface="Wingdings" pitchFamily="2" charset="2"/>
              <a:buChar char="Ø"/>
              <a:defRPr/>
            </a:pPr>
            <a:r>
              <a:rPr lang="tr-TR" sz="2200" dirty="0"/>
              <a:t>Mükellefler defter ve belgeleri muhafaza ve istendiğinde ibraza mecburdurlar.</a:t>
            </a:r>
          </a:p>
          <a:p>
            <a:pPr eaLnBrk="1" fontAlgn="auto" hangingPunct="1">
              <a:spcAft>
                <a:spcPts val="0"/>
              </a:spcAft>
              <a:buFont typeface="Wingdings" pitchFamily="2" charset="2"/>
              <a:buChar char="Ø"/>
              <a:defRPr/>
            </a:pPr>
            <a:endParaRPr lang="tr-TR" sz="2200" dirty="0"/>
          </a:p>
          <a:p>
            <a:pPr eaLnBrk="1" fontAlgn="auto" hangingPunct="1">
              <a:spcAft>
                <a:spcPts val="0"/>
              </a:spcAft>
              <a:buFont typeface="Wingdings" pitchFamily="2" charset="2"/>
              <a:buChar char="Ø"/>
              <a:defRPr/>
            </a:pPr>
            <a:r>
              <a:rPr lang="tr-TR" sz="2200" dirty="0"/>
              <a:t>Artırım için verilen beyannamelerden damga vergisi alınmayacaktır.</a:t>
            </a:r>
          </a:p>
          <a:p>
            <a:pPr eaLnBrk="1" fontAlgn="auto" hangingPunct="1">
              <a:spcAft>
                <a:spcPts val="0"/>
              </a:spcAft>
              <a:buFont typeface="Wingdings" pitchFamily="2" charset="2"/>
              <a:buChar char="Ø"/>
              <a:defRPr/>
            </a:pPr>
            <a:endParaRPr lang="tr-TR" sz="2200" dirty="0"/>
          </a:p>
          <a:p>
            <a:pPr eaLnBrk="1" fontAlgn="auto" hangingPunct="1">
              <a:spcAft>
                <a:spcPts val="0"/>
              </a:spcAft>
              <a:buFont typeface="Wingdings" pitchFamily="2" charset="2"/>
              <a:buChar char="Ø"/>
              <a:defRPr/>
            </a:pPr>
            <a:r>
              <a:rPr lang="tr-TR" sz="2200" dirty="0"/>
              <a:t>Matrah/vergi artırımında bulunulan yıllar için beyannamelere usulsüzlük ve özel usulsüzlük cezaları kesilmeyecektir.</a:t>
            </a:r>
          </a:p>
          <a:p>
            <a:pPr eaLnBrk="1" fontAlgn="auto" hangingPunct="1">
              <a:spcAft>
                <a:spcPts val="0"/>
              </a:spcAft>
              <a:buFont typeface="Arial" panose="020B0604020202020204" pitchFamily="34" charset="0"/>
              <a:buNone/>
              <a:defRPr/>
            </a:pPr>
            <a:endParaRPr lang="tr-TR" sz="2000" dirty="0"/>
          </a:p>
          <a:p>
            <a:pPr eaLnBrk="1" fontAlgn="auto" hangingPunct="1">
              <a:spcAft>
                <a:spcPts val="0"/>
              </a:spcAft>
              <a:buFont typeface="Arial" panose="020B0604020202020204" pitchFamily="34" charset="0"/>
              <a:buNone/>
              <a:defRPr/>
            </a:pPr>
            <a:endParaRPr lang="tr-TR" sz="1100" dirty="0"/>
          </a:p>
        </p:txBody>
      </p:sp>
      <p:sp>
        <p:nvSpPr>
          <p:cNvPr id="6" name="1 Başlık">
            <a:extLst>
              <a:ext uri="{FF2B5EF4-FFF2-40B4-BE49-F238E27FC236}">
                <a16:creationId xmlns:a16="http://schemas.microsoft.com/office/drawing/2014/main" id="{B6E08426-2CF2-4C34-A390-DC8945611F01}"/>
              </a:ext>
            </a:extLst>
          </p:cNvPr>
          <p:cNvSpPr txBox="1">
            <a:spLocks/>
          </p:cNvSpPr>
          <p:nvPr/>
        </p:nvSpPr>
        <p:spPr>
          <a:xfrm>
            <a:off x="428625" y="428625"/>
            <a:ext cx="8229600" cy="46038"/>
          </a:xfrm>
          <a:prstGeom prst="rect">
            <a:avLst/>
          </a:prstGeom>
        </p:spPr>
        <p:txBody>
          <a:bodyPr anchor="ctr"/>
          <a:lstStyle/>
          <a:p>
            <a:pPr algn="ctr" fontAlgn="auto">
              <a:spcAft>
                <a:spcPts val="0"/>
              </a:spcAft>
              <a:defRPr/>
            </a:pPr>
            <a:r>
              <a:rPr lang="tr-TR" sz="2800" b="1" dirty="0">
                <a:solidFill>
                  <a:srgbClr val="C00000"/>
                </a:solidFill>
                <a:latin typeface="+mj-lt"/>
                <a:ea typeface="+mj-ea"/>
                <a:cs typeface="+mj-cs"/>
              </a:rPr>
              <a:t>MATRAH VE VERGİ ARTIRIMINA </a:t>
            </a:r>
          </a:p>
          <a:p>
            <a:pPr algn="ctr" fontAlgn="auto">
              <a:spcAft>
                <a:spcPts val="0"/>
              </a:spcAft>
              <a:defRPr/>
            </a:pPr>
            <a:r>
              <a:rPr lang="tr-TR" sz="2800" b="1" dirty="0">
                <a:solidFill>
                  <a:srgbClr val="C00000"/>
                </a:solidFill>
                <a:latin typeface="+mj-lt"/>
                <a:ea typeface="+mj-ea"/>
                <a:cs typeface="+mj-cs"/>
              </a:rPr>
              <a:t>İLİŞKİN DİĞER ORTAK HÜKÜMLER</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1 Başlık">
            <a:extLst>
              <a:ext uri="{FF2B5EF4-FFF2-40B4-BE49-F238E27FC236}">
                <a16:creationId xmlns:a16="http://schemas.microsoft.com/office/drawing/2014/main" id="{EA333502-9629-4DA1-81E9-71AC0454F305}"/>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E64995E3-D569-4AA3-AD50-D8899CEE7FF2}"/>
              </a:ext>
            </a:extLst>
          </p:cNvPr>
          <p:cNvSpPr>
            <a:spLocks noGrp="1"/>
          </p:cNvSpPr>
          <p:nvPr>
            <p:ph idx="1"/>
          </p:nvPr>
        </p:nvSpPr>
        <p:spPr>
          <a:xfrm>
            <a:off x="0" y="785813"/>
            <a:ext cx="8929688" cy="5340350"/>
          </a:xfrm>
        </p:spPr>
        <p:txBody>
          <a:bodyPr rtlCol="0">
            <a:noAutofit/>
          </a:bodyPr>
          <a:lstStyle/>
          <a:p>
            <a:pPr eaLnBrk="1" fontAlgn="auto" hangingPunct="1">
              <a:spcAft>
                <a:spcPts val="0"/>
              </a:spcAft>
              <a:buFont typeface="Arial" panose="020B0604020202020204" pitchFamily="34" charset="0"/>
              <a:buNone/>
              <a:defRPr/>
            </a:pPr>
            <a:r>
              <a:rPr lang="tr-TR" sz="1050" b="1" dirty="0">
                <a:solidFill>
                  <a:schemeClr val="accent1">
                    <a:lumMod val="75000"/>
                  </a:schemeClr>
                </a:solidFill>
              </a:rPr>
              <a:t>	</a:t>
            </a:r>
            <a:r>
              <a:rPr lang="tr-TR" sz="4400" b="1" dirty="0">
                <a:solidFill>
                  <a:schemeClr val="accent1">
                    <a:lumMod val="75000"/>
                  </a:schemeClr>
                </a:solidFill>
                <a:effectLst>
                  <a:outerShdw blurRad="38100" dist="38100" dir="2700000" algn="tl">
                    <a:srgbClr val="000000">
                      <a:alpha val="43137"/>
                    </a:srgbClr>
                  </a:outerShdw>
                </a:effectLst>
              </a:rPr>
              <a:t>Kanunun Yayım Tarihi İtibariyle İncelemede Olan Mükellefler Yönünden Matrah Artırımı</a:t>
            </a:r>
            <a:endParaRPr lang="tr-TR" sz="4000" b="1" dirty="0">
              <a:solidFill>
                <a:schemeClr val="accent1">
                  <a:lumMod val="75000"/>
                </a:schemeClr>
              </a:solidFill>
              <a:effectLst>
                <a:outerShdw blurRad="38100" dist="38100" dir="2700000" algn="tl">
                  <a:srgbClr val="000000">
                    <a:alpha val="43137"/>
                  </a:srgbClr>
                </a:outerShdw>
              </a:effectLst>
            </a:endParaRPr>
          </a:p>
          <a:p>
            <a:pPr eaLnBrk="1" fontAlgn="auto" hangingPunct="1">
              <a:spcAft>
                <a:spcPts val="0"/>
              </a:spcAft>
              <a:buFont typeface="Arial" panose="020B0604020202020204" pitchFamily="34" charset="0"/>
              <a:buNone/>
              <a:defRPr/>
            </a:pPr>
            <a:endParaRPr lang="tr-TR" sz="2400" b="1" dirty="0">
              <a:solidFill>
                <a:schemeClr val="accent1">
                  <a:lumMod val="75000"/>
                </a:schemeClr>
              </a:solidFill>
              <a:effectLst>
                <a:outerShdw blurRad="38100" dist="38100" dir="2700000" algn="tl">
                  <a:srgbClr val="000000">
                    <a:alpha val="43137"/>
                  </a:srgbClr>
                </a:outerShdw>
              </a:effectLst>
            </a:endParaRPr>
          </a:p>
          <a:p>
            <a:pPr lvl="1" eaLnBrk="1" fontAlgn="auto" hangingPunct="1">
              <a:lnSpc>
                <a:spcPct val="80000"/>
              </a:lnSpc>
              <a:spcAft>
                <a:spcPts val="0"/>
              </a:spcAft>
              <a:buFont typeface="Arial" panose="020B0604020202020204" pitchFamily="34" charset="0"/>
              <a:buNone/>
              <a:defRPr/>
            </a:pPr>
            <a:r>
              <a:rPr lang="tr-TR" sz="2000" dirty="0"/>
              <a:t>	</a:t>
            </a:r>
            <a:r>
              <a:rPr lang="tr-TR" sz="2400" dirty="0"/>
              <a:t>Matrah veya vergi artırımında bulunulması, </a:t>
            </a:r>
            <a:r>
              <a:rPr lang="tr-TR" sz="2400" b="1" dirty="0"/>
              <a:t>Kanunun yayımlandığı tarihten önce başlanılmış olan vergi incelemeleri ile takdir işlemlerine engel teşkil etmez. </a:t>
            </a:r>
          </a:p>
          <a:p>
            <a:pPr eaLnBrk="1" fontAlgn="auto" hangingPunct="1">
              <a:spcAft>
                <a:spcPts val="0"/>
              </a:spcAft>
              <a:buFont typeface="Arial" panose="020B0604020202020204" pitchFamily="34" charset="0"/>
              <a:buNone/>
              <a:defRPr/>
            </a:pPr>
            <a:endParaRPr lang="tr-TR" sz="2000" dirty="0"/>
          </a:p>
          <a:p>
            <a:pPr eaLnBrk="1" fontAlgn="auto" hangingPunct="1">
              <a:spcAft>
                <a:spcPts val="0"/>
              </a:spcAft>
              <a:buFont typeface="Arial" panose="020B0604020202020204" pitchFamily="34" charset="0"/>
              <a:buNone/>
              <a:defRPr/>
            </a:pPr>
            <a:endParaRPr lang="tr-TR" sz="1100" dirty="0"/>
          </a:p>
        </p:txBody>
      </p:sp>
      <p:sp>
        <p:nvSpPr>
          <p:cNvPr id="4" name="3 Dikdörtgen">
            <a:extLst>
              <a:ext uri="{FF2B5EF4-FFF2-40B4-BE49-F238E27FC236}">
                <a16:creationId xmlns:a16="http://schemas.microsoft.com/office/drawing/2014/main" id="{EB6FD4DB-D2BC-4559-87FB-DBE064D23793}"/>
              </a:ext>
            </a:extLst>
          </p:cNvPr>
          <p:cNvSpPr/>
          <p:nvPr/>
        </p:nvSpPr>
        <p:spPr>
          <a:xfrm>
            <a:off x="285720" y="4286256"/>
            <a:ext cx="8572560" cy="2357454"/>
          </a:xfrm>
          <a:prstGeom prst="rect">
            <a:avLst/>
          </a:prstGeom>
          <a:solidFill>
            <a:srgbClr val="FFFF00"/>
          </a:solidFill>
          <a:ln w="31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tr-TR" sz="2000" dirty="0">
                <a:solidFill>
                  <a:schemeClr val="tx1"/>
                </a:solidFill>
              </a:rPr>
              <a:t>Ancak, artırımda bulunan mükellefler hakkında başlanılan vergi incelemeleri ve takdir işlemlerinin, </a:t>
            </a:r>
            <a:r>
              <a:rPr lang="tr-TR" sz="2400" b="1" u="sng" dirty="0">
                <a:solidFill>
                  <a:schemeClr val="tx1"/>
                </a:solidFill>
              </a:rPr>
              <a:t>02.08.2021 tarihine kadar </a:t>
            </a:r>
            <a:r>
              <a:rPr lang="tr-TR" sz="2000" b="1" dirty="0">
                <a:solidFill>
                  <a:schemeClr val="tx1"/>
                </a:solidFill>
              </a:rPr>
              <a:t>sonuçlandırılamaması halinde</a:t>
            </a:r>
            <a:r>
              <a:rPr lang="tr-TR" sz="2000" dirty="0">
                <a:solidFill>
                  <a:schemeClr val="tx1"/>
                </a:solidFill>
              </a:rPr>
              <a:t>, bu işlemlere devam edilmez.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1 Başlık">
            <a:extLst>
              <a:ext uri="{FF2B5EF4-FFF2-40B4-BE49-F238E27FC236}">
                <a16:creationId xmlns:a16="http://schemas.microsoft.com/office/drawing/2014/main" id="{FA7E6402-AB89-4E0A-9310-696AC30042BB}"/>
              </a:ext>
            </a:extLst>
          </p:cNvPr>
          <p:cNvSpPr>
            <a:spLocks noGrp="1"/>
          </p:cNvSpPr>
          <p:nvPr>
            <p:ph type="title"/>
          </p:nvPr>
        </p:nvSpPr>
        <p:spPr>
          <a:xfrm>
            <a:off x="428625" y="285750"/>
            <a:ext cx="8229600" cy="46038"/>
          </a:xfrm>
        </p:spPr>
        <p:txBody>
          <a:bodyPr rtlCol="0">
            <a:normAutofit fontScale="90000"/>
          </a:bodyPr>
          <a:lstStyle/>
          <a:p>
            <a:pPr eaLnBrk="1" fontAlgn="auto" hangingPunct="1">
              <a:spcAft>
                <a:spcPts val="0"/>
              </a:spcAft>
              <a:defRPr/>
            </a:pPr>
            <a:r>
              <a:rPr lang="tr-TR" altLang="tr-TR" sz="2800" b="1">
                <a:solidFill>
                  <a:srgbClr val="C00000"/>
                </a:solidFill>
              </a:rPr>
              <a:t>MATRAH VE VERGİ ARTIRIMI</a:t>
            </a:r>
          </a:p>
        </p:txBody>
      </p:sp>
      <p:sp>
        <p:nvSpPr>
          <p:cNvPr id="3" name="2 İçerik Yer Tutucusu">
            <a:extLst>
              <a:ext uri="{FF2B5EF4-FFF2-40B4-BE49-F238E27FC236}">
                <a16:creationId xmlns:a16="http://schemas.microsoft.com/office/drawing/2014/main" id="{AC4C29AD-BEF4-4AA6-A98F-BED5AA6EDB5A}"/>
              </a:ext>
            </a:extLst>
          </p:cNvPr>
          <p:cNvSpPr>
            <a:spLocks noGrp="1"/>
          </p:cNvSpPr>
          <p:nvPr>
            <p:ph idx="1"/>
          </p:nvPr>
        </p:nvSpPr>
        <p:spPr>
          <a:xfrm>
            <a:off x="0" y="785813"/>
            <a:ext cx="8929688" cy="5340350"/>
          </a:xfrm>
        </p:spPr>
        <p:txBody>
          <a:bodyPr rtlCol="0">
            <a:noAutofit/>
          </a:bodyPr>
          <a:lstStyle/>
          <a:p>
            <a:pPr eaLnBrk="1" fontAlgn="auto" hangingPunct="1">
              <a:spcAft>
                <a:spcPts val="0"/>
              </a:spcAft>
              <a:buFont typeface="Arial" panose="020B0604020202020204" pitchFamily="34" charset="0"/>
              <a:buNone/>
              <a:defRPr/>
            </a:pPr>
            <a:r>
              <a:rPr lang="tr-TR" sz="1050" b="1" dirty="0">
                <a:solidFill>
                  <a:schemeClr val="accent1">
                    <a:lumMod val="75000"/>
                  </a:schemeClr>
                </a:solidFill>
              </a:rPr>
              <a:t>	</a:t>
            </a:r>
            <a:r>
              <a:rPr lang="tr-TR" b="1" dirty="0">
                <a:solidFill>
                  <a:schemeClr val="accent1">
                    <a:lumMod val="75000"/>
                  </a:schemeClr>
                </a:solidFill>
                <a:effectLst>
                  <a:outerShdw blurRad="38100" dist="38100" dir="2700000" algn="tl">
                    <a:srgbClr val="000000">
                      <a:alpha val="43137"/>
                    </a:srgbClr>
                  </a:outerShdw>
                </a:effectLst>
              </a:rPr>
              <a:t>Kanunun Yayım Tarihi İtibariyle İncelemede Olan Mükellefler Yönünden Matrah Artırımı - II</a:t>
            </a:r>
            <a:endParaRPr lang="tr-TR" sz="4000" b="1" dirty="0">
              <a:solidFill>
                <a:schemeClr val="accent1">
                  <a:lumMod val="75000"/>
                </a:schemeClr>
              </a:solidFill>
              <a:effectLst>
                <a:outerShdw blurRad="38100" dist="38100" dir="2700000" algn="tl">
                  <a:srgbClr val="000000">
                    <a:alpha val="43137"/>
                  </a:srgbClr>
                </a:outerShdw>
              </a:effectLst>
            </a:endParaRPr>
          </a:p>
          <a:p>
            <a:pPr eaLnBrk="1" fontAlgn="auto" hangingPunct="1">
              <a:spcAft>
                <a:spcPts val="0"/>
              </a:spcAft>
              <a:buFont typeface="Arial" panose="020B0604020202020204" pitchFamily="34" charset="0"/>
              <a:buNone/>
              <a:defRPr/>
            </a:pPr>
            <a:endParaRPr lang="tr-TR" sz="2400" b="1" dirty="0">
              <a:solidFill>
                <a:schemeClr val="accent1">
                  <a:lumMod val="75000"/>
                </a:schemeClr>
              </a:solidFill>
              <a:effectLst>
                <a:outerShdw blurRad="38100" dist="38100" dir="2700000" algn="tl">
                  <a:srgbClr val="000000">
                    <a:alpha val="43137"/>
                  </a:srgbClr>
                </a:outerShdw>
              </a:effectLst>
            </a:endParaRPr>
          </a:p>
          <a:p>
            <a:pPr eaLnBrk="1" fontAlgn="auto" hangingPunct="1">
              <a:spcAft>
                <a:spcPts val="0"/>
              </a:spcAft>
              <a:buFont typeface="Arial" panose="020B0604020202020204" pitchFamily="34" charset="0"/>
              <a:buNone/>
              <a:defRPr/>
            </a:pPr>
            <a:endParaRPr lang="tr-TR" sz="2000" dirty="0"/>
          </a:p>
          <a:p>
            <a:pPr eaLnBrk="1" fontAlgn="auto" hangingPunct="1">
              <a:spcAft>
                <a:spcPts val="0"/>
              </a:spcAft>
              <a:buFont typeface="Arial" panose="020B0604020202020204" pitchFamily="34" charset="0"/>
              <a:buNone/>
              <a:defRPr/>
            </a:pPr>
            <a:r>
              <a:rPr lang="tr-TR" sz="2000" dirty="0"/>
              <a:t>	Bu süre içerisinde sonuçlandırılan vergi incelemeleri ile ilgili </a:t>
            </a:r>
            <a:r>
              <a:rPr lang="tr-TR" sz="2000" b="1" dirty="0"/>
              <a:t>tarhiyat öncesi uzlaşma talepleri dikkate alınmaz. </a:t>
            </a:r>
          </a:p>
          <a:p>
            <a:pPr eaLnBrk="1" fontAlgn="auto" hangingPunct="1">
              <a:spcAft>
                <a:spcPts val="0"/>
              </a:spcAft>
              <a:buFont typeface="Arial" panose="020B0604020202020204" pitchFamily="34" charset="0"/>
              <a:buNone/>
              <a:defRPr/>
            </a:pPr>
            <a:r>
              <a:rPr lang="tr-TR" sz="2000" dirty="0"/>
              <a:t>	</a:t>
            </a:r>
          </a:p>
          <a:p>
            <a:pPr eaLnBrk="1" fontAlgn="auto" hangingPunct="1">
              <a:spcAft>
                <a:spcPts val="0"/>
              </a:spcAft>
              <a:buFont typeface="Arial" panose="020B0604020202020204" pitchFamily="34" charset="0"/>
              <a:buNone/>
              <a:defRPr/>
            </a:pPr>
            <a:r>
              <a:rPr lang="tr-TR" sz="2000" dirty="0"/>
              <a:t>	İnceleme veya takdir sonucu tarhiyata konu matrah veya vergi farkı tespit edilmesi halinde, </a:t>
            </a:r>
            <a:r>
              <a:rPr lang="tr-TR" sz="2000" b="1" u="sng" dirty="0"/>
              <a:t>inceleme raporları ile takdir komisyonu kararlarının vergi dairesi kayıtlarına intikal ettiği tarihten önce artırımda bulunulmuş olması şartıyla</a:t>
            </a:r>
            <a:r>
              <a:rPr lang="tr-TR" sz="2000" dirty="0"/>
              <a:t>, inceleme ve takdir sonucu bulunan fark, bu ilgili madde hükümleri ile birlikte değerlendirilir. </a:t>
            </a:r>
          </a:p>
          <a:p>
            <a:pPr eaLnBrk="1" fontAlgn="auto" hangingPunct="1">
              <a:spcAft>
                <a:spcPts val="0"/>
              </a:spcAft>
              <a:buFont typeface="Arial" panose="020B0604020202020204" pitchFamily="34" charset="0"/>
              <a:buNone/>
              <a:defRPr/>
            </a:pPr>
            <a:endParaRPr lang="tr-TR" sz="2000" dirty="0"/>
          </a:p>
          <a:p>
            <a:pPr eaLnBrk="1" fontAlgn="auto" hangingPunct="1">
              <a:spcAft>
                <a:spcPts val="0"/>
              </a:spcAft>
              <a:buFont typeface="Arial" panose="020B0604020202020204" pitchFamily="34" charset="0"/>
              <a:buNone/>
              <a:defRPr/>
            </a:pPr>
            <a:r>
              <a:rPr lang="tr-TR" sz="2000" dirty="0"/>
              <a:t>	İnceleme ve takdir işlemlerinin sonuçlandırılmasından maksat, inceleme raporları ve takdir komisyonu kararlarının vergi dairesi kayıtlarına intikal ettirilmesidir.</a:t>
            </a:r>
          </a:p>
          <a:p>
            <a:pPr eaLnBrk="1" fontAlgn="auto" hangingPunct="1">
              <a:spcAft>
                <a:spcPts val="0"/>
              </a:spcAft>
              <a:buFont typeface="Arial" panose="020B0604020202020204" pitchFamily="34" charset="0"/>
              <a:buNone/>
              <a:defRPr/>
            </a:pPr>
            <a:endParaRPr lang="tr-TR" sz="11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yagram">
            <a:extLst>
              <a:ext uri="{FF2B5EF4-FFF2-40B4-BE49-F238E27FC236}">
                <a16:creationId xmlns:a16="http://schemas.microsoft.com/office/drawing/2014/main" id="{4E52BAE7-F9B2-42D5-85F6-EA84CE705400}"/>
              </a:ext>
            </a:extLst>
          </p:cNvPr>
          <p:cNvGraphicFramePr/>
          <p:nvPr>
            <p:extLst>
              <p:ext uri="{D42A27DB-BD31-4B8C-83A1-F6EECF244321}">
                <p14:modId xmlns:p14="http://schemas.microsoft.com/office/powerpoint/2010/main" val="932959230"/>
              </p:ext>
            </p:extLst>
          </p:nvPr>
        </p:nvGraphicFramePr>
        <p:xfrm>
          <a:off x="285720" y="0"/>
          <a:ext cx="8572560" cy="32861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9 Metin kutusu">
            <a:extLst>
              <a:ext uri="{FF2B5EF4-FFF2-40B4-BE49-F238E27FC236}">
                <a16:creationId xmlns:a16="http://schemas.microsoft.com/office/drawing/2014/main" id="{8EFC3929-CF40-483C-88B4-57BE6E5FBA00}"/>
              </a:ext>
            </a:extLst>
          </p:cNvPr>
          <p:cNvSpPr txBox="1"/>
          <p:nvPr/>
        </p:nvSpPr>
        <p:spPr>
          <a:xfrm>
            <a:off x="131763" y="2997200"/>
            <a:ext cx="2136775" cy="3736975"/>
          </a:xfrm>
          <a:prstGeom prst="rect">
            <a:avLst/>
          </a:prstGeom>
          <a:solidFill>
            <a:schemeClr val="bg1"/>
          </a:solidFill>
          <a:ln>
            <a:solidFill>
              <a:schemeClr val="tx2">
                <a:lumMod val="40000"/>
                <a:lumOff val="60000"/>
              </a:schemeClr>
            </a:solidFill>
          </a:ln>
          <a:effectLst>
            <a:outerShdw blurRad="114300" dist="88900" dir="9360000" sx="101000" sy="101000" algn="r" rotWithShape="0">
              <a:prstClr val="black">
                <a:alpha val="67000"/>
              </a:prstClr>
            </a:outerShdw>
          </a:effectLst>
        </p:spPr>
        <p:txBody>
          <a:bodyPr/>
          <a:lstStyle/>
          <a:p>
            <a:pPr fontAlgn="auto">
              <a:lnSpc>
                <a:spcPts val="2000"/>
              </a:lnSpc>
              <a:spcBef>
                <a:spcPts val="600"/>
              </a:spcBef>
              <a:spcAft>
                <a:spcPts val="1200"/>
              </a:spcAft>
              <a:buClr>
                <a:srgbClr val="FF0000"/>
              </a:buClr>
              <a:buSzPct val="160000"/>
              <a:buFont typeface="Arial" pitchFamily="34" charset="0"/>
              <a:buChar char="•"/>
              <a:defRPr/>
            </a:pPr>
            <a:r>
              <a:rPr lang="tr-TR" sz="1700" dirty="0">
                <a:solidFill>
                  <a:schemeClr val="tx2"/>
                </a:solidFill>
                <a:latin typeface="+mn-lt"/>
              </a:rPr>
              <a:t>Kesinleşmiş alacaklar (Md.2)</a:t>
            </a:r>
          </a:p>
          <a:p>
            <a:pPr fontAlgn="auto">
              <a:lnSpc>
                <a:spcPts val="2000"/>
              </a:lnSpc>
              <a:spcBef>
                <a:spcPts val="0"/>
              </a:spcBef>
              <a:spcAft>
                <a:spcPts val="1200"/>
              </a:spcAft>
              <a:buClr>
                <a:srgbClr val="FF0000"/>
              </a:buClr>
              <a:buSzPct val="160000"/>
              <a:buFont typeface="Arial" pitchFamily="34" charset="0"/>
              <a:buChar char="•"/>
              <a:defRPr/>
            </a:pPr>
            <a:r>
              <a:rPr lang="tr-TR" sz="1700" dirty="0">
                <a:solidFill>
                  <a:schemeClr val="tx2"/>
                </a:solidFill>
                <a:latin typeface="+mn-lt"/>
              </a:rPr>
              <a:t>Kesinleşmemiş veya Dava Safhasında Bulunan Alacaklar (Md.3)</a:t>
            </a:r>
          </a:p>
          <a:p>
            <a:pPr fontAlgn="auto">
              <a:lnSpc>
                <a:spcPts val="2000"/>
              </a:lnSpc>
              <a:spcBef>
                <a:spcPts val="0"/>
              </a:spcBef>
              <a:spcAft>
                <a:spcPts val="1200"/>
              </a:spcAft>
              <a:buClr>
                <a:srgbClr val="FF0000"/>
              </a:buClr>
              <a:buSzPct val="160000"/>
              <a:buFont typeface="Arial" pitchFamily="34" charset="0"/>
              <a:buChar char="•"/>
              <a:defRPr/>
            </a:pPr>
            <a:r>
              <a:rPr lang="tr-TR" sz="1700" dirty="0">
                <a:solidFill>
                  <a:schemeClr val="tx2"/>
                </a:solidFill>
                <a:latin typeface="+mn-lt"/>
              </a:rPr>
              <a:t>İnceleme veya Tarhiyat Safhasında Bulunan Vergiler (Md.4)</a:t>
            </a:r>
          </a:p>
          <a:p>
            <a:pPr fontAlgn="auto">
              <a:lnSpc>
                <a:spcPts val="2000"/>
              </a:lnSpc>
              <a:spcBef>
                <a:spcPts val="0"/>
              </a:spcBef>
              <a:spcAft>
                <a:spcPts val="0"/>
              </a:spcAft>
              <a:buClr>
                <a:srgbClr val="FF0000"/>
              </a:buClr>
              <a:buSzPct val="160000"/>
              <a:buFont typeface="Arial" pitchFamily="34" charset="0"/>
              <a:buChar char="•"/>
              <a:defRPr/>
            </a:pPr>
            <a:r>
              <a:rPr lang="tr-TR" sz="1700" dirty="0">
                <a:solidFill>
                  <a:schemeClr val="tx2"/>
                </a:solidFill>
                <a:latin typeface="+mn-lt"/>
              </a:rPr>
              <a:t>Pişmanlık ya da Kendiliğinden Yapılan Beyanlar (Md.4)</a:t>
            </a:r>
          </a:p>
        </p:txBody>
      </p:sp>
      <p:sp>
        <p:nvSpPr>
          <p:cNvPr id="12" name="11 Metin kutusu">
            <a:extLst>
              <a:ext uri="{FF2B5EF4-FFF2-40B4-BE49-F238E27FC236}">
                <a16:creationId xmlns:a16="http://schemas.microsoft.com/office/drawing/2014/main" id="{18C5899E-81E4-4A4E-8D84-CEA8C5E2CECA}"/>
              </a:ext>
            </a:extLst>
          </p:cNvPr>
          <p:cNvSpPr txBox="1"/>
          <p:nvPr/>
        </p:nvSpPr>
        <p:spPr>
          <a:xfrm>
            <a:off x="2500313" y="2997200"/>
            <a:ext cx="2000250" cy="3736975"/>
          </a:xfrm>
          <a:prstGeom prst="rect">
            <a:avLst/>
          </a:prstGeom>
          <a:solidFill>
            <a:schemeClr val="bg1"/>
          </a:solidFill>
          <a:ln>
            <a:solidFill>
              <a:schemeClr val="tx2">
                <a:lumMod val="40000"/>
                <a:lumOff val="60000"/>
              </a:schemeClr>
            </a:solidFill>
          </a:ln>
          <a:effectLst>
            <a:outerShdw blurRad="114300" dist="88900" dir="9360000" sx="101000" sy="101000" algn="r" rotWithShape="0">
              <a:prstClr val="black">
                <a:alpha val="67000"/>
              </a:prstClr>
            </a:outerShdw>
          </a:effectLst>
        </p:spPr>
        <p:txBody>
          <a:bodyPr anchor="ctr"/>
          <a:lstStyle/>
          <a:p>
            <a:pPr marL="180000" fontAlgn="auto">
              <a:lnSpc>
                <a:spcPts val="2000"/>
              </a:lnSpc>
              <a:spcBef>
                <a:spcPts val="0"/>
              </a:spcBef>
              <a:spcAft>
                <a:spcPts val="1200"/>
              </a:spcAft>
              <a:buClr>
                <a:srgbClr val="FF0000"/>
              </a:buClr>
              <a:buSzPct val="160000"/>
              <a:buFont typeface="Arial" pitchFamily="34" charset="0"/>
              <a:buChar char="•"/>
              <a:defRPr/>
            </a:pPr>
            <a:r>
              <a:rPr lang="tr-TR" dirty="0">
                <a:solidFill>
                  <a:schemeClr val="tx2"/>
                </a:solidFill>
                <a:latin typeface="+mn-lt"/>
              </a:rPr>
              <a:t> Gelir ve Kurumlar Vergisinde Matrah Artırımı (Md. 5)</a:t>
            </a:r>
          </a:p>
          <a:p>
            <a:pPr marL="180000" fontAlgn="auto">
              <a:lnSpc>
                <a:spcPts val="2000"/>
              </a:lnSpc>
              <a:spcBef>
                <a:spcPts val="0"/>
              </a:spcBef>
              <a:spcAft>
                <a:spcPts val="1200"/>
              </a:spcAft>
              <a:buClr>
                <a:srgbClr val="FF0000"/>
              </a:buClr>
              <a:buSzPct val="160000"/>
              <a:buFont typeface="Arial" pitchFamily="34" charset="0"/>
              <a:buChar char="•"/>
              <a:defRPr/>
            </a:pPr>
            <a:r>
              <a:rPr lang="tr-TR" dirty="0">
                <a:solidFill>
                  <a:schemeClr val="tx2"/>
                </a:solidFill>
                <a:latin typeface="+mn-lt"/>
              </a:rPr>
              <a:t>Katma Değer Vergisinde Artırım (Md.5)</a:t>
            </a:r>
          </a:p>
          <a:p>
            <a:pPr marL="180000" fontAlgn="auto">
              <a:lnSpc>
                <a:spcPts val="2000"/>
              </a:lnSpc>
              <a:spcBef>
                <a:spcPts val="0"/>
              </a:spcBef>
              <a:spcAft>
                <a:spcPts val="1200"/>
              </a:spcAft>
              <a:buClr>
                <a:srgbClr val="FF0000"/>
              </a:buClr>
              <a:buSzPct val="160000"/>
              <a:buFont typeface="Arial" pitchFamily="34" charset="0"/>
              <a:buChar char="•"/>
              <a:defRPr/>
            </a:pPr>
            <a:r>
              <a:rPr lang="tr-TR" dirty="0">
                <a:solidFill>
                  <a:schemeClr val="tx2"/>
                </a:solidFill>
                <a:latin typeface="+mn-lt"/>
              </a:rPr>
              <a:t>Gelir (Stopaj) ve Kurumlar (Stopaj) Vergisinde Artırım (Md.5)</a:t>
            </a:r>
          </a:p>
        </p:txBody>
      </p:sp>
      <p:sp>
        <p:nvSpPr>
          <p:cNvPr id="13" name="12 Metin kutusu">
            <a:extLst>
              <a:ext uri="{FF2B5EF4-FFF2-40B4-BE49-F238E27FC236}">
                <a16:creationId xmlns:a16="http://schemas.microsoft.com/office/drawing/2014/main" id="{55872693-D0D9-4E92-A87C-0B499BCA95E4}"/>
              </a:ext>
            </a:extLst>
          </p:cNvPr>
          <p:cNvSpPr txBox="1"/>
          <p:nvPr/>
        </p:nvSpPr>
        <p:spPr>
          <a:xfrm>
            <a:off x="4643438" y="3022600"/>
            <a:ext cx="2160587" cy="3711575"/>
          </a:xfrm>
          <a:prstGeom prst="rect">
            <a:avLst/>
          </a:prstGeom>
          <a:solidFill>
            <a:schemeClr val="bg1"/>
          </a:solidFill>
          <a:ln>
            <a:solidFill>
              <a:schemeClr val="tx2">
                <a:lumMod val="40000"/>
                <a:lumOff val="60000"/>
              </a:schemeClr>
            </a:solidFill>
          </a:ln>
          <a:effectLst>
            <a:outerShdw blurRad="114300" dist="88900" dir="9360000" sx="101000" sy="101000" algn="r" rotWithShape="0">
              <a:prstClr val="black">
                <a:alpha val="67000"/>
              </a:prstClr>
            </a:outerShdw>
          </a:effectLst>
        </p:spPr>
        <p:txBody>
          <a:bodyPr anchor="ctr"/>
          <a:lstStyle/>
          <a:p>
            <a:pPr marL="180000" fontAlgn="auto">
              <a:lnSpc>
                <a:spcPts val="2000"/>
              </a:lnSpc>
              <a:spcBef>
                <a:spcPts val="0"/>
              </a:spcBef>
              <a:spcAft>
                <a:spcPts val="1200"/>
              </a:spcAft>
              <a:buClr>
                <a:srgbClr val="FF0000"/>
              </a:buClr>
              <a:buSzPct val="160000"/>
              <a:buFont typeface="Arial" pitchFamily="34" charset="0"/>
              <a:buChar char="•"/>
              <a:defRPr/>
            </a:pPr>
            <a:r>
              <a:rPr lang="tr-TR" sz="1650" dirty="0">
                <a:solidFill>
                  <a:schemeClr val="tx2"/>
                </a:solidFill>
                <a:latin typeface="+mn-lt"/>
              </a:rPr>
              <a:t> İşletmede Mevcut Olduğu Halde Kayıtlarda Yer Almayan Emtia, Makine, Teçhizat Ve Demirbaşlar        (Md. 6)</a:t>
            </a:r>
          </a:p>
          <a:p>
            <a:pPr marL="180000" fontAlgn="auto">
              <a:lnSpc>
                <a:spcPts val="2000"/>
              </a:lnSpc>
              <a:spcBef>
                <a:spcPts val="0"/>
              </a:spcBef>
              <a:spcAft>
                <a:spcPts val="1200"/>
              </a:spcAft>
              <a:buClr>
                <a:srgbClr val="FF0000"/>
              </a:buClr>
              <a:buSzPct val="160000"/>
              <a:buFont typeface="Arial" pitchFamily="34" charset="0"/>
              <a:buChar char="•"/>
              <a:defRPr/>
            </a:pPr>
            <a:r>
              <a:rPr lang="tr-TR" sz="1650" dirty="0">
                <a:solidFill>
                  <a:schemeClr val="tx2"/>
                </a:solidFill>
                <a:latin typeface="+mn-lt"/>
              </a:rPr>
              <a:t>Kayıtlarda Yer Aldığı Halde İşletmede Bulunmayan Emtia, Kasa Mevcudu Ve Ortaklardan Alacaklar (Md.6)</a:t>
            </a:r>
          </a:p>
        </p:txBody>
      </p:sp>
      <p:sp>
        <p:nvSpPr>
          <p:cNvPr id="7" name="12 Metin kutusu">
            <a:extLst>
              <a:ext uri="{FF2B5EF4-FFF2-40B4-BE49-F238E27FC236}">
                <a16:creationId xmlns:a16="http://schemas.microsoft.com/office/drawing/2014/main" id="{2DAF1C55-CFCD-42F7-BC7A-3C52773AB413}"/>
              </a:ext>
            </a:extLst>
          </p:cNvPr>
          <p:cNvSpPr txBox="1"/>
          <p:nvPr/>
        </p:nvSpPr>
        <p:spPr>
          <a:xfrm>
            <a:off x="6986588" y="3022600"/>
            <a:ext cx="2049462" cy="3711575"/>
          </a:xfrm>
          <a:prstGeom prst="rect">
            <a:avLst/>
          </a:prstGeom>
          <a:solidFill>
            <a:schemeClr val="bg1"/>
          </a:solidFill>
          <a:ln>
            <a:solidFill>
              <a:schemeClr val="tx2">
                <a:lumMod val="40000"/>
                <a:lumOff val="60000"/>
              </a:schemeClr>
            </a:solidFill>
          </a:ln>
          <a:effectLst>
            <a:outerShdw blurRad="114300" dist="88900" dir="9360000" sx="101000" sy="101000" algn="r" rotWithShape="0">
              <a:prstClr val="black">
                <a:alpha val="67000"/>
              </a:prstClr>
            </a:outerShdw>
          </a:effectLst>
        </p:spPr>
        <p:txBody>
          <a:bodyPr anchor="ctr"/>
          <a:lstStyle/>
          <a:p>
            <a:pPr marL="180000" fontAlgn="auto">
              <a:lnSpc>
                <a:spcPts val="2000"/>
              </a:lnSpc>
              <a:spcBef>
                <a:spcPts val="0"/>
              </a:spcBef>
              <a:spcAft>
                <a:spcPts val="1200"/>
              </a:spcAft>
              <a:buClr>
                <a:srgbClr val="FF0000"/>
              </a:buClr>
              <a:buSzPct val="160000"/>
              <a:buFont typeface="Arial" pitchFamily="34" charset="0"/>
              <a:buChar char="•"/>
              <a:defRPr/>
            </a:pPr>
            <a:r>
              <a:rPr lang="tr-TR" sz="1600" dirty="0">
                <a:solidFill>
                  <a:schemeClr val="tx2"/>
                </a:solidFill>
                <a:latin typeface="+mn-lt"/>
              </a:rPr>
              <a:t> </a:t>
            </a:r>
            <a:r>
              <a:rPr lang="tr-TR" sz="1600" dirty="0">
                <a:solidFill>
                  <a:schemeClr val="tx2"/>
                </a:solidFill>
                <a:latin typeface="Arial" charset="0"/>
              </a:rPr>
              <a:t> Taşınmaz ve amortismana tabi iktisadi kıymetlerin yeniden değerlemesi </a:t>
            </a:r>
          </a:p>
          <a:p>
            <a:pPr marL="180000" fontAlgn="auto">
              <a:lnSpc>
                <a:spcPts val="2000"/>
              </a:lnSpc>
              <a:spcBef>
                <a:spcPts val="0"/>
              </a:spcBef>
              <a:spcAft>
                <a:spcPts val="1200"/>
              </a:spcAft>
              <a:buClr>
                <a:srgbClr val="FF0000"/>
              </a:buClr>
              <a:buSzPct val="160000"/>
              <a:defRPr/>
            </a:pPr>
            <a:r>
              <a:rPr lang="tr-TR" sz="1600" dirty="0">
                <a:solidFill>
                  <a:schemeClr val="tx2"/>
                </a:solidFill>
                <a:latin typeface="Arial" charset="0"/>
              </a:rPr>
              <a:t>(Md. 11)</a:t>
            </a:r>
            <a:endParaRPr lang="tr-TR" sz="1600" dirty="0">
              <a:solidFill>
                <a:schemeClr val="tx2"/>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xit" presetSubtype="4" fill="hold" grpId="0" nodeType="clickEffect">
                                  <p:stCondLst>
                                    <p:cond delay="0"/>
                                  </p:stCondLst>
                                  <p:childTnLst>
                                    <p:anim calcmode="lin" valueType="num">
                                      <p:cBhvr additive="base">
                                        <p:cTn id="6" dur="500"/>
                                        <p:tgtEl>
                                          <p:spTgt spid="10"/>
                                        </p:tgtEl>
                                        <p:attrNameLst>
                                          <p:attrName>ppt_x</p:attrName>
                                        </p:attrNameLst>
                                      </p:cBhvr>
                                      <p:tavLst>
                                        <p:tav tm="0">
                                          <p:val>
                                            <p:strVal val="ppt_x"/>
                                          </p:val>
                                        </p:tav>
                                        <p:tav tm="100000">
                                          <p:val>
                                            <p:strVal val="ppt_x"/>
                                          </p:val>
                                        </p:tav>
                                      </p:tavLst>
                                    </p:anim>
                                    <p:anim calcmode="lin" valueType="num">
                                      <p:cBhvr additive="base">
                                        <p:cTn id="7" dur="500"/>
                                        <p:tgtEl>
                                          <p:spTgt spid="10"/>
                                        </p:tgtEl>
                                        <p:attrNameLst>
                                          <p:attrName>ppt_y</p:attrName>
                                        </p:attrNameLst>
                                      </p:cBhvr>
                                      <p:tavLst>
                                        <p:tav tm="0">
                                          <p:val>
                                            <p:strVal val="ppt_y"/>
                                          </p:val>
                                        </p:tav>
                                        <p:tav tm="100000">
                                          <p:val>
                                            <p:strVal val="1+ppt_h/2"/>
                                          </p:val>
                                        </p:tav>
                                      </p:tavLst>
                                    </p:anim>
                                    <p:set>
                                      <p:cBhvr>
                                        <p:cTn id="8" dur="1" fill="hold">
                                          <p:stCondLst>
                                            <p:cond delay="499"/>
                                          </p:stCondLst>
                                        </p:cTn>
                                        <p:tgtEl>
                                          <p:spTgt spid="10"/>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xit" presetSubtype="4" fill="hold" grpId="0" nodeType="clickEffect">
                                  <p:stCondLst>
                                    <p:cond delay="0"/>
                                  </p:stCondLst>
                                  <p:childTnLst>
                                    <p:anim calcmode="lin" valueType="num">
                                      <p:cBhvr additive="base">
                                        <p:cTn id="12" dur="500"/>
                                        <p:tgtEl>
                                          <p:spTgt spid="12"/>
                                        </p:tgtEl>
                                        <p:attrNameLst>
                                          <p:attrName>ppt_x</p:attrName>
                                        </p:attrNameLst>
                                      </p:cBhvr>
                                      <p:tavLst>
                                        <p:tav tm="0">
                                          <p:val>
                                            <p:strVal val="ppt_x"/>
                                          </p:val>
                                        </p:tav>
                                        <p:tav tm="100000">
                                          <p:val>
                                            <p:strVal val="ppt_x"/>
                                          </p:val>
                                        </p:tav>
                                      </p:tavLst>
                                    </p:anim>
                                    <p:anim calcmode="lin" valueType="num">
                                      <p:cBhvr additive="base">
                                        <p:cTn id="13" dur="500"/>
                                        <p:tgtEl>
                                          <p:spTgt spid="12"/>
                                        </p:tgtEl>
                                        <p:attrNameLst>
                                          <p:attrName>ppt_y</p:attrName>
                                        </p:attrNameLst>
                                      </p:cBhvr>
                                      <p:tavLst>
                                        <p:tav tm="0">
                                          <p:val>
                                            <p:strVal val="ppt_y"/>
                                          </p:val>
                                        </p:tav>
                                        <p:tav tm="100000">
                                          <p:val>
                                            <p:strVal val="1+ppt_h/2"/>
                                          </p:val>
                                        </p:tav>
                                      </p:tavLst>
                                    </p:anim>
                                    <p:set>
                                      <p:cBhvr>
                                        <p:cTn id="14" dur="1" fill="hold">
                                          <p:stCondLst>
                                            <p:cond delay="499"/>
                                          </p:stCondLst>
                                        </p:cTn>
                                        <p:tgtEl>
                                          <p:spTgt spid="12"/>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6" presetClass="emph" presetSubtype="0" fill="hold" grpId="0" nodeType="clickEffect">
                                  <p:stCondLst>
                                    <p:cond delay="0"/>
                                  </p:stCondLst>
                                  <p:childTnLst>
                                    <p:animScale>
                                      <p:cBhvr>
                                        <p:cTn id="18" dur="2000" fill="hold"/>
                                        <p:tgtEl>
                                          <p:spTgt spid="1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1 Başlık">
            <a:extLst>
              <a:ext uri="{FF2B5EF4-FFF2-40B4-BE49-F238E27FC236}">
                <a16:creationId xmlns:a16="http://schemas.microsoft.com/office/drawing/2014/main" id="{EDF5C68E-CEF1-4F10-8C76-4C21D51B8FBA}"/>
              </a:ext>
            </a:extLst>
          </p:cNvPr>
          <p:cNvSpPr>
            <a:spLocks noGrp="1"/>
          </p:cNvSpPr>
          <p:nvPr>
            <p:ph type="title"/>
          </p:nvPr>
        </p:nvSpPr>
        <p:spPr>
          <a:xfrm>
            <a:off x="323850" y="836613"/>
            <a:ext cx="8229600" cy="46037"/>
          </a:xfrm>
        </p:spPr>
        <p:txBody>
          <a:bodyPr rtlCol="0">
            <a:normAutofit fontScale="90000"/>
          </a:bodyPr>
          <a:lstStyle/>
          <a:p>
            <a:pPr eaLnBrk="1" fontAlgn="auto" hangingPunct="1">
              <a:spcAft>
                <a:spcPts val="0"/>
              </a:spcAft>
              <a:defRPr/>
            </a:pPr>
            <a:r>
              <a:rPr lang="tr-TR" altLang="tr-TR" sz="4800" b="1" dirty="0">
                <a:solidFill>
                  <a:srgbClr val="C00000"/>
                </a:solidFill>
              </a:rPr>
              <a:t>İŞLETME KAYITLARININ DÜZELTİLMESİ</a:t>
            </a:r>
          </a:p>
        </p:txBody>
      </p:sp>
      <p:sp>
        <p:nvSpPr>
          <p:cNvPr id="3" name="2 İçerik Yer Tutucusu">
            <a:extLst>
              <a:ext uri="{FF2B5EF4-FFF2-40B4-BE49-F238E27FC236}">
                <a16:creationId xmlns:a16="http://schemas.microsoft.com/office/drawing/2014/main" id="{7B55DFDA-C9A9-4912-956D-A67FD8759B8E}"/>
              </a:ext>
            </a:extLst>
          </p:cNvPr>
          <p:cNvSpPr>
            <a:spLocks noGrp="1"/>
          </p:cNvSpPr>
          <p:nvPr>
            <p:ph idx="1"/>
          </p:nvPr>
        </p:nvSpPr>
        <p:spPr>
          <a:xfrm>
            <a:off x="179388" y="1557338"/>
            <a:ext cx="8715375" cy="4286250"/>
          </a:xfrm>
        </p:spPr>
        <p:txBody>
          <a:bodyPr rtlCol="0">
            <a:noAutofit/>
          </a:bodyPr>
          <a:lstStyle/>
          <a:p>
            <a:pPr eaLnBrk="1" fontAlgn="auto" hangingPunct="1">
              <a:spcAft>
                <a:spcPts val="0"/>
              </a:spcAft>
              <a:buFont typeface="Arial" panose="020B0604020202020204" pitchFamily="34" charset="0"/>
              <a:buNone/>
              <a:defRPr/>
            </a:pPr>
            <a:r>
              <a:rPr lang="tr-TR" sz="1800" b="1" dirty="0">
                <a:solidFill>
                  <a:schemeClr val="accent1">
                    <a:lumMod val="75000"/>
                  </a:schemeClr>
                </a:solidFill>
              </a:rPr>
              <a:t>	</a:t>
            </a:r>
            <a:r>
              <a:rPr lang="tr-TR" b="1" dirty="0">
                <a:solidFill>
                  <a:schemeClr val="accent1">
                    <a:lumMod val="75000"/>
                  </a:schemeClr>
                </a:solidFill>
                <a:effectLst>
                  <a:outerShdw blurRad="38100" dist="38100" dir="2700000" algn="tl">
                    <a:srgbClr val="000000">
                      <a:alpha val="43137"/>
                    </a:srgbClr>
                  </a:outerShdw>
                </a:effectLst>
              </a:rPr>
              <a:t>MADDE – 6/1</a:t>
            </a:r>
            <a:endParaRPr lang="tr-TR" sz="1800" b="1" dirty="0">
              <a:solidFill>
                <a:schemeClr val="accent1">
                  <a:lumMod val="75000"/>
                </a:schemeClr>
              </a:solidFill>
              <a:effectLst>
                <a:outerShdw blurRad="38100" dist="38100" dir="2700000" algn="tl">
                  <a:srgbClr val="000000">
                    <a:alpha val="43137"/>
                  </a:srgbClr>
                </a:outerShdw>
              </a:effectLst>
            </a:endParaRPr>
          </a:p>
          <a:p>
            <a:pPr eaLnBrk="1" fontAlgn="auto" hangingPunct="1">
              <a:spcAft>
                <a:spcPts val="0"/>
              </a:spcAft>
              <a:buFont typeface="Arial" panose="020B0604020202020204" pitchFamily="34" charset="0"/>
              <a:buNone/>
              <a:defRPr/>
            </a:pPr>
            <a:endParaRPr lang="tr-TR" sz="1800" b="1" dirty="0">
              <a:solidFill>
                <a:schemeClr val="accent1">
                  <a:lumMod val="75000"/>
                </a:schemeClr>
              </a:solidFill>
            </a:endParaRPr>
          </a:p>
          <a:p>
            <a:pPr eaLnBrk="1" fontAlgn="auto" hangingPunct="1">
              <a:spcAft>
                <a:spcPts val="0"/>
              </a:spcAft>
              <a:buFont typeface="Arial" panose="020B0604020202020204" pitchFamily="34" charset="0"/>
              <a:buNone/>
              <a:defRPr/>
            </a:pPr>
            <a:r>
              <a:rPr lang="tr-TR" sz="1800" b="1" dirty="0">
                <a:solidFill>
                  <a:schemeClr val="accent1">
                    <a:lumMod val="75000"/>
                  </a:schemeClr>
                </a:solidFill>
              </a:rPr>
              <a:t>	</a:t>
            </a:r>
            <a:r>
              <a:rPr lang="tr-TR" sz="2400" dirty="0"/>
              <a:t>Kanunun 6 </a:t>
            </a:r>
            <a:r>
              <a:rPr lang="tr-TR" sz="2400" dirty="0" err="1"/>
              <a:t>ncı</a:t>
            </a:r>
            <a:r>
              <a:rPr lang="tr-TR" sz="2400" dirty="0"/>
              <a:t> maddesinin (1) numaralı fıkrası hükmü ile gelir ve kurumlar vergisi mükelleflerine (adi, </a:t>
            </a:r>
            <a:r>
              <a:rPr lang="tr-TR" sz="2400" dirty="0" err="1"/>
              <a:t>kollektif</a:t>
            </a:r>
            <a:r>
              <a:rPr lang="tr-TR" sz="2400" dirty="0"/>
              <a:t> ve adi komandit şirketler dahil); </a:t>
            </a:r>
            <a:r>
              <a:rPr lang="tr-TR" sz="2400" b="1" dirty="0"/>
              <a:t>İşletmelerinde mevcut olduğu halde kayıtlarında yer almayan; </a:t>
            </a:r>
          </a:p>
          <a:p>
            <a:pPr lvl="1" eaLnBrk="1" fontAlgn="auto" hangingPunct="1">
              <a:spcAft>
                <a:spcPts val="0"/>
              </a:spcAft>
              <a:defRPr/>
            </a:pPr>
            <a:r>
              <a:rPr lang="tr-TR" sz="2400" b="1" dirty="0">
                <a:solidFill>
                  <a:srgbClr val="FF0000"/>
                </a:solidFill>
              </a:rPr>
              <a:t>emtia, </a:t>
            </a:r>
          </a:p>
          <a:p>
            <a:pPr lvl="1" eaLnBrk="1" fontAlgn="auto" hangingPunct="1">
              <a:spcAft>
                <a:spcPts val="0"/>
              </a:spcAft>
              <a:defRPr/>
            </a:pPr>
            <a:r>
              <a:rPr lang="tr-TR" sz="2400" b="1" dirty="0">
                <a:solidFill>
                  <a:srgbClr val="FF0000"/>
                </a:solidFill>
              </a:rPr>
              <a:t>makine, </a:t>
            </a:r>
          </a:p>
          <a:p>
            <a:pPr lvl="1" eaLnBrk="1" fontAlgn="auto" hangingPunct="1">
              <a:spcAft>
                <a:spcPts val="0"/>
              </a:spcAft>
              <a:defRPr/>
            </a:pPr>
            <a:r>
              <a:rPr lang="tr-TR" sz="2400" b="1" dirty="0">
                <a:solidFill>
                  <a:srgbClr val="FF0000"/>
                </a:solidFill>
              </a:rPr>
              <a:t>teçhizat, </a:t>
            </a:r>
          </a:p>
          <a:p>
            <a:pPr lvl="1" eaLnBrk="1" fontAlgn="auto" hangingPunct="1">
              <a:spcAft>
                <a:spcPts val="0"/>
              </a:spcAft>
              <a:defRPr/>
            </a:pPr>
            <a:r>
              <a:rPr lang="tr-TR" sz="2400" b="1" dirty="0">
                <a:solidFill>
                  <a:srgbClr val="FF0000"/>
                </a:solidFill>
              </a:rPr>
              <a:t>demirbaşları,</a:t>
            </a:r>
            <a:r>
              <a:rPr lang="tr-TR" sz="2000" dirty="0"/>
              <a:t> </a:t>
            </a:r>
          </a:p>
          <a:p>
            <a:pPr eaLnBrk="1" fontAlgn="auto" hangingPunct="1">
              <a:spcAft>
                <a:spcPts val="0"/>
              </a:spcAft>
              <a:buFont typeface="Arial" panose="020B0604020202020204" pitchFamily="34" charset="0"/>
              <a:buNone/>
              <a:defRPr/>
            </a:pPr>
            <a:r>
              <a:rPr lang="tr-TR" sz="2400" dirty="0"/>
              <a:t>	yasal kayıtlarına intikal ettirmek suretiyle, kayıtlarını fiili duruma uygun hale getirmelerine, imkan sağlanmıştır.</a:t>
            </a:r>
            <a:endParaRPr lang="tr-TR" sz="2000" dirty="0"/>
          </a:p>
          <a:p>
            <a:pPr eaLnBrk="1" fontAlgn="auto" hangingPunct="1">
              <a:spcAft>
                <a:spcPts val="0"/>
              </a:spcAft>
              <a:buFont typeface="Arial" panose="020B0604020202020204" pitchFamily="34" charset="0"/>
              <a:buNone/>
              <a:defRPr/>
            </a:pPr>
            <a:endParaRPr lang="tr-TR" sz="2000"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1 Başlık">
            <a:extLst>
              <a:ext uri="{FF2B5EF4-FFF2-40B4-BE49-F238E27FC236}">
                <a16:creationId xmlns:a16="http://schemas.microsoft.com/office/drawing/2014/main" id="{0BD3A0E7-5066-48F9-942D-437DA9AE0D06}"/>
              </a:ext>
            </a:extLst>
          </p:cNvPr>
          <p:cNvSpPr>
            <a:spLocks noGrp="1"/>
          </p:cNvSpPr>
          <p:nvPr>
            <p:ph type="title"/>
          </p:nvPr>
        </p:nvSpPr>
        <p:spPr>
          <a:xfrm>
            <a:off x="357188" y="646113"/>
            <a:ext cx="8229600" cy="46037"/>
          </a:xfrm>
        </p:spPr>
        <p:txBody>
          <a:bodyPr rtlCol="0">
            <a:normAutofit fontScale="90000"/>
          </a:bodyPr>
          <a:lstStyle/>
          <a:p>
            <a:pPr eaLnBrk="1" fontAlgn="auto" hangingPunct="1">
              <a:spcAft>
                <a:spcPts val="0"/>
              </a:spcAft>
              <a:defRPr/>
            </a:pPr>
            <a:r>
              <a:rPr lang="tr-TR" altLang="tr-TR" sz="4800" b="1" dirty="0">
                <a:solidFill>
                  <a:srgbClr val="C00000"/>
                </a:solidFill>
              </a:rPr>
              <a:t>İŞLETME KAYITLARININ DÜZELTİLMESİ</a:t>
            </a:r>
          </a:p>
        </p:txBody>
      </p:sp>
      <p:sp>
        <p:nvSpPr>
          <p:cNvPr id="3" name="2 İçerik Yer Tutucusu">
            <a:extLst>
              <a:ext uri="{FF2B5EF4-FFF2-40B4-BE49-F238E27FC236}">
                <a16:creationId xmlns:a16="http://schemas.microsoft.com/office/drawing/2014/main" id="{E45D3CE2-7544-43E0-B97B-E0C2205D4FC6}"/>
              </a:ext>
            </a:extLst>
          </p:cNvPr>
          <p:cNvSpPr>
            <a:spLocks noGrp="1"/>
          </p:cNvSpPr>
          <p:nvPr>
            <p:ph idx="1"/>
          </p:nvPr>
        </p:nvSpPr>
        <p:spPr>
          <a:xfrm>
            <a:off x="214313" y="1357313"/>
            <a:ext cx="8715375" cy="4286250"/>
          </a:xfrm>
        </p:spPr>
        <p:txBody>
          <a:bodyPr rtlCol="0">
            <a:noAutofit/>
          </a:bodyPr>
          <a:lstStyle/>
          <a:p>
            <a:pPr eaLnBrk="1" fontAlgn="auto" hangingPunct="1">
              <a:spcAft>
                <a:spcPts val="0"/>
              </a:spcAft>
              <a:buFont typeface="Arial" panose="020B0604020202020204" pitchFamily="34" charset="0"/>
              <a:buNone/>
              <a:defRPr/>
            </a:pPr>
            <a:r>
              <a:rPr lang="tr-TR" sz="1800" b="1" dirty="0">
                <a:solidFill>
                  <a:schemeClr val="accent1">
                    <a:lumMod val="75000"/>
                  </a:schemeClr>
                </a:solidFill>
              </a:rPr>
              <a:t>	</a:t>
            </a:r>
            <a:r>
              <a:rPr lang="tr-TR" b="1" dirty="0">
                <a:solidFill>
                  <a:schemeClr val="accent1">
                    <a:lumMod val="75000"/>
                  </a:schemeClr>
                </a:solidFill>
                <a:effectLst>
                  <a:outerShdw blurRad="38100" dist="38100" dir="2700000" algn="tl">
                    <a:srgbClr val="000000">
                      <a:alpha val="43137"/>
                    </a:srgbClr>
                  </a:outerShdw>
                </a:effectLst>
              </a:rPr>
              <a:t>MADDE – 6/</a:t>
            </a:r>
            <a:endParaRPr lang="tr-TR" sz="1800" b="1" dirty="0">
              <a:solidFill>
                <a:schemeClr val="accent1">
                  <a:lumMod val="75000"/>
                </a:schemeClr>
              </a:solidFill>
              <a:effectLst>
                <a:outerShdw blurRad="38100" dist="38100" dir="2700000" algn="tl">
                  <a:srgbClr val="000000">
                    <a:alpha val="43137"/>
                  </a:srgbClr>
                </a:outerShdw>
              </a:effectLst>
            </a:endParaRPr>
          </a:p>
          <a:p>
            <a:pPr eaLnBrk="1" fontAlgn="auto" hangingPunct="1">
              <a:spcAft>
                <a:spcPts val="0"/>
              </a:spcAft>
              <a:buFont typeface="Arial" panose="020B0604020202020204" pitchFamily="34" charset="0"/>
              <a:buNone/>
              <a:defRPr/>
            </a:pPr>
            <a:endParaRPr lang="tr-TR" sz="1800" b="1" dirty="0">
              <a:solidFill>
                <a:schemeClr val="accent1">
                  <a:lumMod val="75000"/>
                </a:schemeClr>
              </a:solidFill>
            </a:endParaRPr>
          </a:p>
          <a:p>
            <a:pPr eaLnBrk="1" fontAlgn="auto" hangingPunct="1">
              <a:spcAft>
                <a:spcPts val="0"/>
              </a:spcAft>
              <a:buFont typeface="Arial" panose="020B0604020202020204" pitchFamily="34" charset="0"/>
              <a:buNone/>
              <a:defRPr/>
            </a:pPr>
            <a:r>
              <a:rPr lang="tr-TR" sz="2000" dirty="0"/>
              <a:t>	</a:t>
            </a:r>
            <a:r>
              <a:rPr lang="tr-TR" sz="2800" dirty="0"/>
              <a:t>Kanunun 6/2 </a:t>
            </a:r>
            <a:r>
              <a:rPr lang="tr-TR" sz="2800" dirty="0" err="1"/>
              <a:t>nci</a:t>
            </a:r>
            <a:r>
              <a:rPr lang="tr-TR" sz="2800" dirty="0"/>
              <a:t> maddesi ile de </a:t>
            </a:r>
            <a:r>
              <a:rPr lang="tr-TR" sz="2800" b="1" dirty="0"/>
              <a:t>kayıtlarda yer aldığı halde işletmede bulunmayan,</a:t>
            </a:r>
          </a:p>
          <a:p>
            <a:pPr lvl="1" eaLnBrk="1" fontAlgn="auto" hangingPunct="1">
              <a:spcAft>
                <a:spcPts val="0"/>
              </a:spcAft>
              <a:defRPr/>
            </a:pPr>
            <a:r>
              <a:rPr lang="tr-TR" sz="3200" b="1" dirty="0">
                <a:solidFill>
                  <a:srgbClr val="FF0000"/>
                </a:solidFill>
              </a:rPr>
              <a:t>emtia, </a:t>
            </a:r>
          </a:p>
          <a:p>
            <a:pPr lvl="1" eaLnBrk="1" fontAlgn="auto" hangingPunct="1">
              <a:spcAft>
                <a:spcPts val="0"/>
              </a:spcAft>
              <a:defRPr/>
            </a:pPr>
            <a:r>
              <a:rPr lang="tr-TR" sz="3200" b="1" dirty="0">
                <a:solidFill>
                  <a:srgbClr val="FF0000"/>
                </a:solidFill>
              </a:rPr>
              <a:t>kasa mevcudu</a:t>
            </a:r>
          </a:p>
          <a:p>
            <a:pPr lvl="1" eaLnBrk="1" fontAlgn="auto" hangingPunct="1">
              <a:spcAft>
                <a:spcPts val="0"/>
              </a:spcAft>
              <a:defRPr/>
            </a:pPr>
            <a:r>
              <a:rPr lang="tr-TR" sz="3200" b="1" dirty="0">
                <a:solidFill>
                  <a:srgbClr val="FF0000"/>
                </a:solidFill>
              </a:rPr>
              <a:t>ortaklardan alacaklar </a:t>
            </a:r>
          </a:p>
          <a:p>
            <a:pPr eaLnBrk="1" fontAlgn="auto" hangingPunct="1">
              <a:spcAft>
                <a:spcPts val="0"/>
              </a:spcAft>
              <a:buFont typeface="Arial" panose="020B0604020202020204" pitchFamily="34" charset="0"/>
              <a:buNone/>
              <a:defRPr/>
            </a:pPr>
            <a:r>
              <a:rPr lang="tr-TR" sz="2800" dirty="0"/>
              <a:t>	için bu hesapların belirli koşulların gerçekleştirilmesiyle fiili duruma uygun hale getirilmesine imkân sağlanmaktadır.</a:t>
            </a:r>
            <a:endParaRPr lang="tr-TR" sz="2400" dirty="0"/>
          </a:p>
          <a:p>
            <a:pPr eaLnBrk="1" fontAlgn="auto" hangingPunct="1">
              <a:spcAft>
                <a:spcPts val="0"/>
              </a:spcAft>
              <a:buFont typeface="Arial" panose="020B0604020202020204" pitchFamily="34" charset="0"/>
              <a:buNone/>
              <a:defRPr/>
            </a:pPr>
            <a:endParaRPr lang="tr-T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31B1A76C-E639-40C2-B11D-167D2ED91580}"/>
              </a:ext>
            </a:extLst>
          </p:cNvPr>
          <p:cNvSpPr>
            <a:spLocks noGrp="1"/>
          </p:cNvSpPr>
          <p:nvPr>
            <p:ph type="title"/>
          </p:nvPr>
        </p:nvSpPr>
        <p:spPr>
          <a:xfrm>
            <a:off x="457200" y="274638"/>
            <a:ext cx="8229600" cy="439737"/>
          </a:xfrm>
        </p:spPr>
        <p:txBody>
          <a:bodyPr rtlCol="0">
            <a:normAutofit fontScale="90000"/>
          </a:bodyPr>
          <a:lstStyle/>
          <a:p>
            <a:pPr eaLnBrk="1" fontAlgn="auto" hangingPunct="1">
              <a:spcAft>
                <a:spcPts val="0"/>
              </a:spcAft>
              <a:defRPr/>
            </a:pPr>
            <a:r>
              <a:rPr lang="tr-TR" b="1" dirty="0">
                <a:solidFill>
                  <a:srgbClr val="C00000"/>
                </a:solidFill>
                <a:effectLst>
                  <a:outerShdw blurRad="38100" dist="38100" dir="2700000" algn="tl">
                    <a:srgbClr val="000000">
                      <a:alpha val="43137"/>
                    </a:srgbClr>
                  </a:outerShdw>
                </a:effectLst>
              </a:rPr>
              <a:t>KESİNLEŞMİŞ ALACAKLAR   (Md. 2)</a:t>
            </a:r>
          </a:p>
        </p:txBody>
      </p:sp>
      <p:graphicFrame>
        <p:nvGraphicFramePr>
          <p:cNvPr id="7" name="6 Tablo">
            <a:extLst>
              <a:ext uri="{FF2B5EF4-FFF2-40B4-BE49-F238E27FC236}">
                <a16:creationId xmlns:a16="http://schemas.microsoft.com/office/drawing/2014/main" id="{FBFF3E8A-B55A-4B8F-9259-4551D179B04E}"/>
              </a:ext>
            </a:extLst>
          </p:cNvPr>
          <p:cNvGraphicFramePr>
            <a:graphicFrameLocks noGrp="1"/>
          </p:cNvGraphicFramePr>
          <p:nvPr>
            <p:extLst>
              <p:ext uri="{D42A27DB-BD31-4B8C-83A1-F6EECF244321}">
                <p14:modId xmlns:p14="http://schemas.microsoft.com/office/powerpoint/2010/main" val="339965916"/>
              </p:ext>
            </p:extLst>
          </p:nvPr>
        </p:nvGraphicFramePr>
        <p:xfrm>
          <a:off x="285750" y="1285875"/>
          <a:ext cx="8501063" cy="4071938"/>
        </p:xfrm>
        <a:graphic>
          <a:graphicData uri="http://schemas.openxmlformats.org/drawingml/2006/table">
            <a:tbl>
              <a:tblPr/>
              <a:tblGrid>
                <a:gridCol w="2959100">
                  <a:extLst>
                    <a:ext uri="{9D8B030D-6E8A-4147-A177-3AD203B41FA5}">
                      <a16:colId xmlns:a16="http://schemas.microsoft.com/office/drawing/2014/main" val="20000"/>
                    </a:ext>
                  </a:extLst>
                </a:gridCol>
                <a:gridCol w="2878138">
                  <a:extLst>
                    <a:ext uri="{9D8B030D-6E8A-4147-A177-3AD203B41FA5}">
                      <a16:colId xmlns:a16="http://schemas.microsoft.com/office/drawing/2014/main" val="20001"/>
                    </a:ext>
                  </a:extLst>
                </a:gridCol>
                <a:gridCol w="2663825">
                  <a:extLst>
                    <a:ext uri="{9D8B030D-6E8A-4147-A177-3AD203B41FA5}">
                      <a16:colId xmlns:a16="http://schemas.microsoft.com/office/drawing/2014/main" val="20002"/>
                    </a:ext>
                  </a:extLst>
                </a:gridCol>
              </a:tblGrid>
              <a:tr h="1196975">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800" b="1" i="0" u="none" strike="noStrike" cap="none" normalizeH="0" baseline="0">
                          <a:ln>
                            <a:noFill/>
                          </a:ln>
                          <a:solidFill>
                            <a:srgbClr val="FFFFFF"/>
                          </a:solidFill>
                          <a:effectLst/>
                          <a:latin typeface="Calibri" pitchFamily="34" charset="0"/>
                          <a:cs typeface="Times New Roman" pitchFamily="18" charset="0"/>
                        </a:rPr>
                        <a:t>Kapsama Giren Alacak</a:t>
                      </a:r>
                      <a:endParaRPr kumimoji="0" lang="tr-TR" sz="3600" b="0" i="0" u="none" strike="noStrike" cap="none" normalizeH="0" baseline="0">
                        <a:ln>
                          <a:noFill/>
                        </a:ln>
                        <a:solidFill>
                          <a:schemeClr val="tx1"/>
                        </a:solidFill>
                        <a:effectLst/>
                        <a:latin typeface="Times New Roman" pitchFamily="18" charset="0"/>
                        <a:cs typeface="Times New Roman" pitchFamily="18" charset="0"/>
                      </a:endParaRPr>
                    </a:p>
                  </a:txBody>
                  <a:tcPr marL="63195" marR="63195" marT="0" marB="0" anchor="ctr" horzOverflow="overflow">
                    <a:lnL>
                      <a:noFill/>
                    </a:lnL>
                    <a:lnR>
                      <a:noFill/>
                    </a:lnR>
                    <a:lnT>
                      <a:noFill/>
                    </a:lnT>
                    <a:lnB>
                      <a:noFill/>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800" b="1" i="0" u="none" strike="noStrike" cap="none" normalizeH="0" baseline="0">
                          <a:ln>
                            <a:noFill/>
                          </a:ln>
                          <a:solidFill>
                            <a:srgbClr val="FFFFFF"/>
                          </a:solidFill>
                          <a:effectLst/>
                          <a:latin typeface="Calibri" pitchFamily="34" charset="0"/>
                          <a:cs typeface="Times New Roman" pitchFamily="18" charset="0"/>
                        </a:rPr>
                        <a:t>Asgari Ödeme Şartı</a:t>
                      </a:r>
                      <a:endParaRPr kumimoji="0" lang="tr-TR" sz="3600" b="0" i="0" u="none" strike="noStrike" cap="none" normalizeH="0" baseline="0">
                        <a:ln>
                          <a:noFill/>
                        </a:ln>
                        <a:solidFill>
                          <a:schemeClr val="tx1"/>
                        </a:solidFill>
                        <a:effectLst/>
                        <a:latin typeface="Times New Roman" pitchFamily="18" charset="0"/>
                        <a:cs typeface="Times New Roman" pitchFamily="18" charset="0"/>
                      </a:endParaRPr>
                    </a:p>
                  </a:txBody>
                  <a:tcPr marL="63195" marR="63195" marT="0" marB="0" anchor="ctr" horzOverflow="overflow">
                    <a:lnL>
                      <a:noFill/>
                    </a:lnL>
                    <a:lnR>
                      <a:noFill/>
                    </a:lnR>
                    <a:lnT>
                      <a:noFill/>
                    </a:lnT>
                    <a:lnB>
                      <a:noFill/>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800" b="1" i="0" u="none" strike="noStrike" cap="none" normalizeH="0" baseline="0">
                          <a:ln>
                            <a:noFill/>
                          </a:ln>
                          <a:solidFill>
                            <a:srgbClr val="FFFFFF"/>
                          </a:solidFill>
                          <a:effectLst/>
                          <a:latin typeface="Calibri" pitchFamily="34" charset="0"/>
                          <a:cs typeface="Times New Roman" pitchFamily="18" charset="0"/>
                        </a:rPr>
                        <a:t>Tahsilinden Vazgeçilen Kısım</a:t>
                      </a:r>
                      <a:endParaRPr kumimoji="0" lang="tr-TR" sz="3600" b="0" i="0" u="none" strike="noStrike" cap="none" normalizeH="0" baseline="0">
                        <a:ln>
                          <a:noFill/>
                        </a:ln>
                        <a:solidFill>
                          <a:schemeClr val="tx1"/>
                        </a:solidFill>
                        <a:effectLst/>
                        <a:latin typeface="Times New Roman" pitchFamily="18" charset="0"/>
                        <a:cs typeface="Times New Roman" pitchFamily="18" charset="0"/>
                      </a:endParaRPr>
                    </a:p>
                  </a:txBody>
                  <a:tcPr marL="63195" marR="63195" marT="0" marB="0" anchor="ctr" horzOverflow="overflow">
                    <a:lnL>
                      <a:noFill/>
                    </a:lnL>
                    <a:lnR>
                      <a:noFill/>
                    </a:lnR>
                    <a:lnT>
                      <a:noFill/>
                    </a:lnT>
                    <a:lnB>
                      <a:noFill/>
                    </a:lnB>
                    <a:lnTlToBr>
                      <a:noFill/>
                    </a:lnTlToBr>
                    <a:lnBlToTr>
                      <a:noFill/>
                    </a:lnBlToTr>
                    <a:solidFill>
                      <a:srgbClr val="953735"/>
                    </a:solidFill>
                  </a:tcPr>
                </a:tc>
                <a:extLst>
                  <a:ext uri="{0D108BD9-81ED-4DB2-BD59-A6C34878D82A}">
                    <a16:rowId xmlns:a16="http://schemas.microsoft.com/office/drawing/2014/main" val="10000"/>
                  </a:ext>
                </a:extLst>
              </a:tr>
              <a:tr h="2874963">
                <a:tc>
                  <a:txBody>
                    <a:bodyPr/>
                    <a:lstStyle/>
                    <a:p>
                      <a:pPr marL="0" marR="0" lvl="0" indent="0" algn="l" defTabSz="914400" rtl="0" eaLnBrk="1" fontAlgn="base" latinLnBrk="0" hangingPunct="1">
                        <a:lnSpc>
                          <a:spcPct val="100000"/>
                        </a:lnSpc>
                        <a:spcBef>
                          <a:spcPts val="725"/>
                        </a:spcBef>
                        <a:spcAft>
                          <a:spcPts val="725"/>
                        </a:spcAft>
                        <a:buClrTx/>
                        <a:buSzTx/>
                        <a:buFont typeface="Arial" pitchFamily="34" charset="0"/>
                        <a:buChar char="•"/>
                        <a:tabLst/>
                      </a:pPr>
                      <a:r>
                        <a:rPr kumimoji="0" lang="tr-TR" sz="2000" b="1" i="0" u="none" strike="noStrike" cap="none" normalizeH="0" baseline="0">
                          <a:ln>
                            <a:noFill/>
                          </a:ln>
                          <a:solidFill>
                            <a:srgbClr val="002060"/>
                          </a:solidFill>
                          <a:effectLst/>
                          <a:latin typeface="Calibri" pitchFamily="34" charset="0"/>
                          <a:cs typeface="Times New Roman" pitchFamily="18" charset="0"/>
                        </a:rPr>
                        <a:t>TAMAMEN VEYA KISMEN ÖDENMEMİŞ VERGİLER, </a:t>
                      </a:r>
                    </a:p>
                    <a:p>
                      <a:pPr marL="0" marR="0" lvl="0" indent="0" algn="l" defTabSz="914400" rtl="0" eaLnBrk="1" fontAlgn="base" latinLnBrk="0" hangingPunct="1">
                        <a:lnSpc>
                          <a:spcPct val="100000"/>
                        </a:lnSpc>
                        <a:spcBef>
                          <a:spcPts val="725"/>
                        </a:spcBef>
                        <a:spcAft>
                          <a:spcPts val="725"/>
                        </a:spcAft>
                        <a:buClrTx/>
                        <a:buSzTx/>
                        <a:buFont typeface="Arial" pitchFamily="34" charset="0"/>
                        <a:buChar char="•"/>
                        <a:tabLst/>
                      </a:pPr>
                      <a:r>
                        <a:rPr kumimoji="0" lang="tr-TR" sz="2000" b="1" i="0" u="none" strike="noStrike" cap="none" normalizeH="0" baseline="0">
                          <a:ln>
                            <a:noFill/>
                          </a:ln>
                          <a:solidFill>
                            <a:srgbClr val="002060"/>
                          </a:solidFill>
                          <a:effectLst/>
                          <a:latin typeface="Calibri" pitchFamily="34" charset="0"/>
                          <a:cs typeface="Times New Roman" pitchFamily="18" charset="0"/>
                        </a:rPr>
                        <a:t>BUNLARA BAĞLI FER’İ ALACAKLAR</a:t>
                      </a:r>
                    </a:p>
                    <a:p>
                      <a:pPr marL="0" marR="0" lvl="0" indent="0" algn="l" defTabSz="914400" rtl="0" eaLnBrk="1" fontAlgn="base" latinLnBrk="0" hangingPunct="1">
                        <a:lnSpc>
                          <a:spcPct val="100000"/>
                        </a:lnSpc>
                        <a:spcBef>
                          <a:spcPts val="725"/>
                        </a:spcBef>
                        <a:spcAft>
                          <a:spcPts val="725"/>
                        </a:spcAft>
                        <a:buClrTx/>
                        <a:buSzTx/>
                        <a:buFont typeface="Arial" pitchFamily="34" charset="0"/>
                        <a:buChar char="•"/>
                        <a:tabLst/>
                      </a:pPr>
                      <a:r>
                        <a:rPr kumimoji="0" lang="tr-TR" sz="2000" b="1" i="0" u="none" strike="noStrike" cap="none" normalizeH="0" baseline="0">
                          <a:ln>
                            <a:noFill/>
                          </a:ln>
                          <a:solidFill>
                            <a:srgbClr val="002060"/>
                          </a:solidFill>
                          <a:effectLst/>
                          <a:latin typeface="Calibri" pitchFamily="34" charset="0"/>
                          <a:cs typeface="Times New Roman" pitchFamily="18" charset="0"/>
                        </a:rPr>
                        <a:t>BUNLARA BAĞLI VERGİ CEZALARI</a:t>
                      </a:r>
                      <a:endParaRPr kumimoji="0" lang="tr-TR" sz="2800" b="1" i="0" u="none" strike="noStrike" cap="none" normalizeH="0" baseline="0">
                        <a:ln>
                          <a:noFill/>
                        </a:ln>
                        <a:solidFill>
                          <a:srgbClr val="002060"/>
                        </a:solidFill>
                        <a:effectLst/>
                        <a:latin typeface="Times New Roman" pitchFamily="18" charset="0"/>
                        <a:cs typeface="Times New Roman" pitchFamily="18" charset="0"/>
                      </a:endParaRPr>
                    </a:p>
                  </a:txBody>
                  <a:tcPr marL="63195" marR="63195" marT="0" marB="0" anchor="ctr" horzOverflow="overflow">
                    <a:lnL>
                      <a:noFill/>
                    </a:lnL>
                    <a:lnR>
                      <a:noFill/>
                    </a:lnR>
                    <a:lnT>
                      <a:noFill/>
                    </a:lnT>
                    <a:lnB>
                      <a:noFill/>
                    </a:lnB>
                    <a:lnTlToBr>
                      <a:noFill/>
                    </a:lnTlToBr>
                    <a:lnBlToTr>
                      <a:noFill/>
                    </a:lnBlToTr>
                    <a:solidFill>
                      <a:srgbClr val="B9CDE5"/>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2000" b="0" i="0" u="none" strike="noStrike" cap="none" normalizeH="0" baseline="0" dirty="0">
                          <a:ln>
                            <a:noFill/>
                          </a:ln>
                          <a:solidFill>
                            <a:schemeClr val="tx1"/>
                          </a:solidFill>
                          <a:effectLst/>
                          <a:latin typeface="Calibri" pitchFamily="34" charset="0"/>
                          <a:cs typeface="Times New Roman" pitchFamily="18" charset="0"/>
                        </a:rPr>
                        <a:t>Vergi aslının </a:t>
                      </a:r>
                      <a:r>
                        <a:rPr kumimoji="0" lang="tr-TR" sz="2400" b="1" i="0" u="none" strike="noStrike" cap="none" normalizeH="0" baseline="0" dirty="0">
                          <a:ln>
                            <a:noFill/>
                          </a:ln>
                          <a:solidFill>
                            <a:schemeClr val="tx1"/>
                          </a:solidFill>
                          <a:effectLst/>
                          <a:latin typeface="Calibri" pitchFamily="34" charset="0"/>
                          <a:cs typeface="Times New Roman" pitchFamily="18" charset="0"/>
                        </a:rPr>
                        <a:t>tamamı</a:t>
                      </a:r>
                      <a:r>
                        <a:rPr kumimoji="0" lang="tr-TR" sz="2000" b="0" i="0" u="none" strike="noStrike" cap="none" normalizeH="0" baseline="0" dirty="0">
                          <a:ln>
                            <a:noFill/>
                          </a:ln>
                          <a:solidFill>
                            <a:schemeClr val="tx1"/>
                          </a:solidFill>
                          <a:effectLst/>
                          <a:latin typeface="Calibri" pitchFamily="34" charset="0"/>
                          <a:cs typeface="Times New Roman" pitchFamily="18" charset="0"/>
                        </a:rPr>
                        <a:t> ile Kanunun yayımlandığı tarihe kadar </a:t>
                      </a:r>
                      <a:r>
                        <a:rPr kumimoji="0" lang="tr-TR" sz="2000" b="0" i="0" u="none" strike="noStrike" cap="none" normalizeH="0" baseline="0" dirty="0" err="1">
                          <a:ln>
                            <a:noFill/>
                          </a:ln>
                          <a:solidFill>
                            <a:schemeClr val="tx1"/>
                          </a:solidFill>
                          <a:effectLst/>
                          <a:latin typeface="Calibri" pitchFamily="34" charset="0"/>
                          <a:cs typeface="Times New Roman" pitchFamily="18" charset="0"/>
                        </a:rPr>
                        <a:t>Yİ</a:t>
                      </a:r>
                      <a:r>
                        <a:rPr kumimoji="0" lang="tr-TR" sz="2000" b="0" i="0" u="none" strike="noStrike" cap="none" normalizeH="0" baseline="0" dirty="0">
                          <a:ln>
                            <a:noFill/>
                          </a:ln>
                          <a:solidFill>
                            <a:schemeClr val="tx1"/>
                          </a:solidFill>
                          <a:effectLst/>
                          <a:latin typeface="Calibri" pitchFamily="34" charset="0"/>
                          <a:cs typeface="Times New Roman" pitchFamily="18" charset="0"/>
                        </a:rPr>
                        <a:t> ÜFE aylık değişim oranı esas alınarak hesaplanacak tutar</a:t>
                      </a:r>
                      <a:endParaRPr kumimoji="0" lang="tr-TR" sz="2800" b="0" i="0" u="none" strike="noStrike" cap="none" normalizeH="0" baseline="0" dirty="0">
                        <a:ln>
                          <a:noFill/>
                        </a:ln>
                        <a:solidFill>
                          <a:schemeClr val="tx1"/>
                        </a:solidFill>
                        <a:effectLst/>
                        <a:latin typeface="Times New Roman" pitchFamily="18" charset="0"/>
                        <a:cs typeface="Times New Roman" pitchFamily="18" charset="0"/>
                      </a:endParaRPr>
                    </a:p>
                  </a:txBody>
                  <a:tcPr marL="63195" marR="63195" marT="0" marB="0" anchor="ctr" horzOverflow="overflow">
                    <a:lnL>
                      <a:noFill/>
                    </a:lnL>
                    <a:lnR>
                      <a:noFill/>
                    </a:lnR>
                    <a:lnT>
                      <a:noFill/>
                    </a:lnT>
                    <a:lnB>
                      <a:noFill/>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2000" b="0" i="0" u="none" strike="noStrike" cap="none" normalizeH="0" baseline="0" dirty="0">
                          <a:ln>
                            <a:noFill/>
                          </a:ln>
                          <a:solidFill>
                            <a:schemeClr val="tx1"/>
                          </a:solidFill>
                          <a:effectLst/>
                          <a:latin typeface="Calibri" pitchFamily="34" charset="0"/>
                          <a:cs typeface="Times New Roman" pitchFamily="18" charset="0"/>
                        </a:rPr>
                        <a:t>Vergi aslına bağlı faiz, gecikme zammı, gecikme faizi gibi </a:t>
                      </a:r>
                      <a:r>
                        <a:rPr kumimoji="0" lang="tr-TR" sz="2000" b="0" i="0" u="none" strike="noStrike" cap="none" normalizeH="0" baseline="0" dirty="0" err="1">
                          <a:ln>
                            <a:noFill/>
                          </a:ln>
                          <a:solidFill>
                            <a:schemeClr val="tx1"/>
                          </a:solidFill>
                          <a:effectLst/>
                          <a:latin typeface="Calibri" pitchFamily="34" charset="0"/>
                          <a:cs typeface="Times New Roman" pitchFamily="18" charset="0"/>
                        </a:rPr>
                        <a:t>fer’i</a:t>
                      </a:r>
                      <a:r>
                        <a:rPr kumimoji="0" lang="tr-TR" sz="2000" b="0" i="0" u="none" strike="noStrike" cap="none" normalizeH="0" baseline="0" dirty="0">
                          <a:ln>
                            <a:noFill/>
                          </a:ln>
                          <a:solidFill>
                            <a:schemeClr val="tx1"/>
                          </a:solidFill>
                          <a:effectLst/>
                          <a:latin typeface="Calibri" pitchFamily="34" charset="0"/>
                          <a:cs typeface="Times New Roman" pitchFamily="18" charset="0"/>
                        </a:rPr>
                        <a:t> alacaklar ve asla bağlı vergi cezaları</a:t>
                      </a:r>
                      <a:endParaRPr kumimoji="0" lang="tr-TR" sz="2800" b="0" i="0" u="none" strike="noStrike" cap="none" normalizeH="0" baseline="0" dirty="0">
                        <a:ln>
                          <a:noFill/>
                        </a:ln>
                        <a:solidFill>
                          <a:schemeClr val="tx1"/>
                        </a:solidFill>
                        <a:effectLst/>
                        <a:latin typeface="Times New Roman" pitchFamily="18" charset="0"/>
                        <a:cs typeface="Times New Roman" pitchFamily="18" charset="0"/>
                      </a:endParaRPr>
                    </a:p>
                  </a:txBody>
                  <a:tcPr marL="63195" marR="63195" marT="0" marB="0" anchor="ctr" horzOverflow="overflow">
                    <a:lnL>
                      <a:noFill/>
                    </a:lnL>
                    <a:lnR>
                      <a:noFill/>
                    </a:lnR>
                    <a:lnT>
                      <a:noFill/>
                    </a:lnT>
                    <a:lnB>
                      <a:noFill/>
                    </a:lnB>
                    <a:lnTlToBr>
                      <a:noFill/>
                    </a:lnTlToBr>
                    <a:lnBlToTr>
                      <a:noFill/>
                    </a:lnBlToTr>
                    <a:solidFill>
                      <a:srgbClr val="FCD5B5"/>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59BAF97F-43B2-4282-B176-0510DD2CFD19}"/>
              </a:ext>
            </a:extLst>
          </p:cNvPr>
          <p:cNvSpPr>
            <a:spLocks noGrp="1" noRot="1" noChangeArrowheads="1"/>
          </p:cNvSpPr>
          <p:nvPr>
            <p:ph type="title"/>
          </p:nvPr>
        </p:nvSpPr>
        <p:spPr>
          <a:xfrm>
            <a:off x="214313" y="500063"/>
            <a:ext cx="8643937" cy="917575"/>
          </a:xfrm>
        </p:spPr>
        <p:txBody>
          <a:bodyPr rtlCol="0">
            <a:normAutofit fontScale="90000"/>
          </a:bodyPr>
          <a:lstStyle/>
          <a:p>
            <a:pPr eaLnBrk="1" fontAlgn="auto" hangingPunct="1">
              <a:spcAft>
                <a:spcPts val="0"/>
              </a:spcAft>
              <a:defRPr/>
            </a:pPr>
            <a:r>
              <a:rPr lang="tr-TR" altLang="tr-TR" sz="3200" b="1" dirty="0">
                <a:solidFill>
                  <a:srgbClr val="0070C0"/>
                </a:solidFill>
              </a:rPr>
              <a:t>İşletmede Mevcut Olduğu Halde Kayıtlarda Yer Almayan Emtia, Makine, Teçhizat Ve Demirbaşlar</a:t>
            </a:r>
            <a:endParaRPr lang="tr-TR" altLang="tr-TR" sz="2800" b="1" dirty="0">
              <a:solidFill>
                <a:srgbClr val="0070C0"/>
              </a:solidFill>
            </a:endParaRPr>
          </a:p>
        </p:txBody>
      </p:sp>
      <p:sp>
        <p:nvSpPr>
          <p:cNvPr id="5" name="1 Başlık">
            <a:extLst>
              <a:ext uri="{FF2B5EF4-FFF2-40B4-BE49-F238E27FC236}">
                <a16:creationId xmlns:a16="http://schemas.microsoft.com/office/drawing/2014/main" id="{C77A89BD-3F16-4C93-A0AF-4CE8F7A84B93}"/>
              </a:ext>
            </a:extLst>
          </p:cNvPr>
          <p:cNvSpPr txBox="1">
            <a:spLocks/>
          </p:cNvSpPr>
          <p:nvPr/>
        </p:nvSpPr>
        <p:spPr>
          <a:xfrm>
            <a:off x="357188" y="214313"/>
            <a:ext cx="8229600" cy="46037"/>
          </a:xfrm>
          <a:prstGeom prst="rect">
            <a:avLst/>
          </a:prstGeom>
        </p:spPr>
        <p:txBody>
          <a:bodyPr anchor="ctr"/>
          <a:lstStyle/>
          <a:p>
            <a:pPr algn="ctr" fontAlgn="auto">
              <a:spcAft>
                <a:spcPts val="0"/>
              </a:spcAft>
              <a:defRPr/>
            </a:pPr>
            <a:r>
              <a:rPr lang="tr-TR" sz="2800" b="1" dirty="0">
                <a:solidFill>
                  <a:srgbClr val="C00000"/>
                </a:solidFill>
                <a:latin typeface="+mj-lt"/>
                <a:ea typeface="+mj-ea"/>
                <a:cs typeface="+mj-cs"/>
              </a:rPr>
              <a:t>STOK DÜZELTMESİ</a:t>
            </a:r>
          </a:p>
        </p:txBody>
      </p:sp>
      <p:sp>
        <p:nvSpPr>
          <p:cNvPr id="82948" name="7 Dikdörtgen">
            <a:extLst>
              <a:ext uri="{FF2B5EF4-FFF2-40B4-BE49-F238E27FC236}">
                <a16:creationId xmlns:a16="http://schemas.microsoft.com/office/drawing/2014/main" id="{96EEF572-5CE5-4DED-8518-E6C976B60619}"/>
              </a:ext>
            </a:extLst>
          </p:cNvPr>
          <p:cNvSpPr>
            <a:spLocks noChangeArrowheads="1"/>
          </p:cNvSpPr>
          <p:nvPr/>
        </p:nvSpPr>
        <p:spPr bwMode="auto">
          <a:xfrm>
            <a:off x="571500" y="1643063"/>
            <a:ext cx="8072438"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1800" dirty="0"/>
              <a:t>Mükelleflere alış faturası olmayan emtia, makine, teçhizat ve demirbaşların kayıtlara intikal ettirilmesine imkân veren düzenleme, bütün gelir ve kurumlar vergisi mükelleflerini kapsamaktadır. </a:t>
            </a:r>
          </a:p>
        </p:txBody>
      </p:sp>
      <p:sp>
        <p:nvSpPr>
          <p:cNvPr id="9" name="8 Dikdörtgen">
            <a:extLst>
              <a:ext uri="{FF2B5EF4-FFF2-40B4-BE49-F238E27FC236}">
                <a16:creationId xmlns:a16="http://schemas.microsoft.com/office/drawing/2014/main" id="{62E193E3-E661-4B8C-89D4-C9ED8F007898}"/>
              </a:ext>
            </a:extLst>
          </p:cNvPr>
          <p:cNvSpPr/>
          <p:nvPr/>
        </p:nvSpPr>
        <p:spPr>
          <a:xfrm>
            <a:off x="357188" y="2714625"/>
            <a:ext cx="4214812" cy="371475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tr-TR" sz="2000" dirty="0">
                <a:solidFill>
                  <a:srgbClr val="0070C0"/>
                </a:solidFill>
              </a:rPr>
              <a:t>Uygulama kapsamında olup madde hükmünden yararlanmak isteyen mükellefler, işletmelerinde mevcut olduğu halde kayıtlarında yer almayan emtia, makine, teçhizat ve demirbaşlarını </a:t>
            </a:r>
            <a:r>
              <a:rPr lang="tr-TR" sz="2400" b="1" u="sng" dirty="0">
                <a:solidFill>
                  <a:srgbClr val="0070C0"/>
                </a:solidFill>
              </a:rPr>
              <a:t>31.08.2021 tarihine kadar </a:t>
            </a:r>
            <a:r>
              <a:rPr lang="tr-TR" sz="2000" dirty="0">
                <a:solidFill>
                  <a:srgbClr val="0070C0"/>
                </a:solidFill>
              </a:rPr>
              <a:t>bir envanter listesi ile vergi dairelerine bildireceklerdir. </a:t>
            </a:r>
          </a:p>
        </p:txBody>
      </p:sp>
      <p:sp>
        <p:nvSpPr>
          <p:cNvPr id="10" name="9 Dikdörtgen">
            <a:extLst>
              <a:ext uri="{FF2B5EF4-FFF2-40B4-BE49-F238E27FC236}">
                <a16:creationId xmlns:a16="http://schemas.microsoft.com/office/drawing/2014/main" id="{FCE56729-3BF9-4040-8CE3-48046A58B2BE}"/>
              </a:ext>
            </a:extLst>
          </p:cNvPr>
          <p:cNvSpPr/>
          <p:nvPr/>
        </p:nvSpPr>
        <p:spPr>
          <a:xfrm>
            <a:off x="4643438" y="2428875"/>
            <a:ext cx="4286250" cy="4214813"/>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tr-TR" dirty="0">
                <a:solidFill>
                  <a:schemeClr val="tx1">
                    <a:lumMod val="95000"/>
                    <a:lumOff val="5000"/>
                  </a:schemeClr>
                </a:solidFill>
              </a:rPr>
              <a:t>Bu kıymetler, </a:t>
            </a:r>
            <a:r>
              <a:rPr lang="tr-TR" b="1" dirty="0">
                <a:solidFill>
                  <a:srgbClr val="0070C0"/>
                </a:solidFill>
              </a:rPr>
              <a:t>bildirim tarihinde </a:t>
            </a:r>
            <a:r>
              <a:rPr lang="tr-TR" dirty="0">
                <a:solidFill>
                  <a:schemeClr val="tx1">
                    <a:lumMod val="95000"/>
                    <a:lumOff val="5000"/>
                  </a:schemeClr>
                </a:solidFill>
              </a:rPr>
              <a:t>mükelleflerce belirlenecek veya bağlı oldukları meslek kuruluşunca tespit edilecek </a:t>
            </a:r>
            <a:r>
              <a:rPr lang="tr-TR" b="1" dirty="0">
                <a:solidFill>
                  <a:srgbClr val="0070C0"/>
                </a:solidFill>
              </a:rPr>
              <a:t>rayiç bedelle </a:t>
            </a:r>
            <a:r>
              <a:rPr lang="tr-TR" dirty="0">
                <a:solidFill>
                  <a:schemeClr val="tx1">
                    <a:lumMod val="95000"/>
                    <a:lumOff val="5000"/>
                  </a:schemeClr>
                </a:solidFill>
              </a:rPr>
              <a:t>değerlenmek suretiyle envanter listesinde gösterilecektir. </a:t>
            </a:r>
          </a:p>
          <a:p>
            <a:pPr fontAlgn="auto">
              <a:spcBef>
                <a:spcPts val="0"/>
              </a:spcBef>
              <a:spcAft>
                <a:spcPts val="0"/>
              </a:spcAft>
              <a:defRPr/>
            </a:pPr>
            <a:endParaRPr lang="tr-TR" dirty="0">
              <a:solidFill>
                <a:schemeClr val="tx1">
                  <a:lumMod val="95000"/>
                  <a:lumOff val="5000"/>
                </a:schemeClr>
              </a:solidFill>
            </a:endParaRPr>
          </a:p>
          <a:p>
            <a:pPr fontAlgn="auto">
              <a:spcBef>
                <a:spcPts val="0"/>
              </a:spcBef>
              <a:spcAft>
                <a:spcPts val="0"/>
              </a:spcAft>
              <a:defRPr/>
            </a:pPr>
            <a:r>
              <a:rPr lang="tr-TR" dirty="0">
                <a:solidFill>
                  <a:schemeClr val="tx1">
                    <a:lumMod val="95000"/>
                    <a:lumOff val="5000"/>
                  </a:schemeClr>
                </a:solidFill>
              </a:rPr>
              <a:t>Dolayısıyla bu bedel, mükellefin kendisi tarafından bizzat tespit edebileceği gibi bağlı olduğu meslek kuruluşuna da tespit ettirilebilecektir. </a:t>
            </a:r>
          </a:p>
          <a:p>
            <a:pPr fontAlgn="auto">
              <a:spcBef>
                <a:spcPts val="0"/>
              </a:spcBef>
              <a:spcAft>
                <a:spcPts val="0"/>
              </a:spcAft>
              <a:defRPr/>
            </a:pPr>
            <a:endParaRPr lang="tr-TR" dirty="0">
              <a:solidFill>
                <a:schemeClr val="tx1">
                  <a:lumMod val="95000"/>
                  <a:lumOff val="5000"/>
                </a:schemeClr>
              </a:solidFill>
            </a:endParaRPr>
          </a:p>
          <a:p>
            <a:pPr fontAlgn="auto">
              <a:spcBef>
                <a:spcPts val="0"/>
              </a:spcBef>
              <a:spcAft>
                <a:spcPts val="0"/>
              </a:spcAft>
              <a:defRPr/>
            </a:pPr>
            <a:r>
              <a:rPr lang="tr-TR" dirty="0">
                <a:solidFill>
                  <a:schemeClr val="tx1">
                    <a:lumMod val="95000"/>
                    <a:lumOff val="5000"/>
                  </a:schemeClr>
                </a:solidFill>
              </a:rPr>
              <a:t>Bildirilen kıymetler yasal kayıt süresi içerisinde kayıtlara intikal ettirilecektir. </a:t>
            </a:r>
          </a:p>
          <a:p>
            <a:pPr fontAlgn="auto">
              <a:spcBef>
                <a:spcPts val="0"/>
              </a:spcBef>
              <a:spcAft>
                <a:spcPts val="0"/>
              </a:spcAft>
              <a:defRPr/>
            </a:pPr>
            <a:endParaRPr lang="tr-TR" dirty="0">
              <a:solidFill>
                <a:schemeClr val="tx1">
                  <a:lumMod val="95000"/>
                  <a:lumOff val="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20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i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5ACD4AB8-51F2-4F5A-A8CF-2954B0C8608F}"/>
              </a:ext>
            </a:extLst>
          </p:cNvPr>
          <p:cNvSpPr>
            <a:spLocks noGrp="1" noRot="1" noChangeArrowheads="1"/>
          </p:cNvSpPr>
          <p:nvPr>
            <p:ph type="title"/>
          </p:nvPr>
        </p:nvSpPr>
        <p:spPr>
          <a:xfrm>
            <a:off x="214313" y="500063"/>
            <a:ext cx="8643937" cy="917575"/>
          </a:xfrm>
        </p:spPr>
        <p:txBody>
          <a:bodyPr/>
          <a:lstStyle/>
          <a:p>
            <a:pPr eaLnBrk="1" hangingPunct="1"/>
            <a:r>
              <a:rPr lang="tr-TR" altLang="tr-TR" sz="2400" b="1" dirty="0">
                <a:solidFill>
                  <a:srgbClr val="0070C0"/>
                </a:solidFill>
              </a:rPr>
              <a:t>İşletmede Mevcut Olduğu Halde Kayıtlarda Yer Almayan Emtia, Makine, Teçhizat Ve Demirbaşlar</a:t>
            </a:r>
          </a:p>
        </p:txBody>
      </p:sp>
      <p:sp>
        <p:nvSpPr>
          <p:cNvPr id="5" name="1 Başlık">
            <a:extLst>
              <a:ext uri="{FF2B5EF4-FFF2-40B4-BE49-F238E27FC236}">
                <a16:creationId xmlns:a16="http://schemas.microsoft.com/office/drawing/2014/main" id="{999A0BA9-3124-4EA6-88F7-3FA58F878AB8}"/>
              </a:ext>
            </a:extLst>
          </p:cNvPr>
          <p:cNvSpPr txBox="1">
            <a:spLocks/>
          </p:cNvSpPr>
          <p:nvPr/>
        </p:nvSpPr>
        <p:spPr>
          <a:xfrm>
            <a:off x="357188" y="214313"/>
            <a:ext cx="8229600" cy="46037"/>
          </a:xfrm>
          <a:prstGeom prst="rect">
            <a:avLst/>
          </a:prstGeom>
        </p:spPr>
        <p:txBody>
          <a:bodyPr anchor="ctr"/>
          <a:lstStyle/>
          <a:p>
            <a:pPr algn="ctr" fontAlgn="auto">
              <a:spcAft>
                <a:spcPts val="0"/>
              </a:spcAft>
              <a:defRPr/>
            </a:pPr>
            <a:r>
              <a:rPr lang="tr-TR" sz="2800" b="1" dirty="0">
                <a:solidFill>
                  <a:srgbClr val="C00000"/>
                </a:solidFill>
                <a:latin typeface="+mj-lt"/>
                <a:ea typeface="+mj-ea"/>
                <a:cs typeface="+mj-cs"/>
              </a:rPr>
              <a:t>STOK DÜZELTMESİ</a:t>
            </a:r>
          </a:p>
        </p:txBody>
      </p:sp>
      <p:sp>
        <p:nvSpPr>
          <p:cNvPr id="83972" name="Rectangle 1">
            <a:extLst>
              <a:ext uri="{FF2B5EF4-FFF2-40B4-BE49-F238E27FC236}">
                <a16:creationId xmlns:a16="http://schemas.microsoft.com/office/drawing/2014/main" id="{DFA21EB8-56EA-4B43-921F-30486EAF3225}"/>
              </a:ext>
            </a:extLst>
          </p:cNvPr>
          <p:cNvSpPr>
            <a:spLocks noChangeArrowheads="1"/>
          </p:cNvSpPr>
          <p:nvPr/>
        </p:nvSpPr>
        <p:spPr bwMode="auto">
          <a:xfrm>
            <a:off x="500063" y="1950513"/>
            <a:ext cx="51435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tr-TR" altLang="tr-TR" sz="2000" dirty="0">
                <a:ea typeface="Times New Roman" panose="02020603050405020304" pitchFamily="18" charset="0"/>
                <a:cs typeface="Arial" panose="020B0604020202020204" pitchFamily="34" charset="0"/>
              </a:rPr>
              <a:t>Stok Düzeltimi Uygulaması çerçevesinde beyan edilerek kayıtlara intikal ettirilen, makine, teçhizat, demirbaş ve </a:t>
            </a:r>
            <a:r>
              <a:rPr lang="tr-TR" altLang="tr-TR" sz="2000" dirty="0" err="1">
                <a:ea typeface="Times New Roman" panose="02020603050405020304" pitchFamily="18" charset="0"/>
                <a:cs typeface="Arial" panose="020B0604020202020204" pitchFamily="34" charset="0"/>
              </a:rPr>
              <a:t>emtiaların</a:t>
            </a:r>
            <a:r>
              <a:rPr lang="tr-TR" altLang="tr-TR" sz="2000" dirty="0">
                <a:ea typeface="Times New Roman" panose="02020603050405020304" pitchFamily="18" charset="0"/>
                <a:cs typeface="Arial" panose="020B0604020202020204" pitchFamily="34" charset="0"/>
              </a:rPr>
              <a:t> bedeli üzerinden </a:t>
            </a:r>
            <a:r>
              <a:rPr lang="tr-TR" altLang="tr-TR" sz="2000" b="1" dirty="0">
                <a:ea typeface="Times New Roman" panose="02020603050405020304" pitchFamily="18" charset="0"/>
                <a:cs typeface="Arial" panose="020B0604020202020204" pitchFamily="34" charset="0"/>
              </a:rPr>
              <a:t>TABİ OLDUĞU ORANIN YARISI </a:t>
            </a:r>
            <a:r>
              <a:rPr lang="tr-TR" altLang="tr-TR" sz="2000" dirty="0">
                <a:ea typeface="Times New Roman" panose="02020603050405020304" pitchFamily="18" charset="0"/>
                <a:cs typeface="Arial" panose="020B0604020202020204" pitchFamily="34" charset="0"/>
              </a:rPr>
              <a:t>esas alınmak suretiyle katma değer vergisi hesaplanarak, hesaplanan KDV sorumlu sıfatıyla verilecek </a:t>
            </a:r>
            <a:r>
              <a:rPr lang="tr-TR" altLang="tr-TR" sz="2000" b="1" dirty="0">
                <a:ea typeface="Times New Roman" panose="02020603050405020304" pitchFamily="18" charset="0"/>
                <a:cs typeface="Arial" panose="020B0604020202020204" pitchFamily="34" charset="0"/>
              </a:rPr>
              <a:t>beyan edilecektir. </a:t>
            </a:r>
          </a:p>
          <a:p>
            <a:pPr algn="just" eaLnBrk="1" hangingPunct="1">
              <a:spcBef>
                <a:spcPct val="0"/>
              </a:spcBef>
              <a:buFontTx/>
              <a:buNone/>
            </a:pPr>
            <a:endParaRPr lang="tr-TR" altLang="tr-TR" sz="2000" b="1" dirty="0">
              <a:ea typeface="Times New Roman" panose="02020603050405020304" pitchFamily="18" charset="0"/>
              <a:cs typeface="Arial" panose="020B0604020202020204" pitchFamily="34" charset="0"/>
            </a:endParaRPr>
          </a:p>
          <a:p>
            <a:pPr algn="just" eaLnBrk="1" hangingPunct="1">
              <a:spcBef>
                <a:spcPct val="0"/>
              </a:spcBef>
              <a:buFontTx/>
              <a:buNone/>
            </a:pPr>
            <a:r>
              <a:rPr lang="tr-TR" altLang="tr-TR" sz="2000" b="1" dirty="0">
                <a:ea typeface="Times New Roman" panose="02020603050405020304" pitchFamily="18" charset="0"/>
                <a:cs typeface="Arial" panose="020B0604020202020204" pitchFamily="34" charset="0"/>
              </a:rPr>
              <a:t>Söz konusu beyan, en geç 31 Ağustos 2021 tarihine (bu tarih dâhil) kadar yapılacak ve tahakkuk edecek vergi de </a:t>
            </a:r>
            <a:r>
              <a:rPr lang="tr-TR" altLang="tr-TR" sz="2000" b="1" dirty="0">
                <a:solidFill>
                  <a:srgbClr val="0070C0"/>
                </a:solidFill>
                <a:ea typeface="Times New Roman" panose="02020603050405020304" pitchFamily="18" charset="0"/>
                <a:cs typeface="Arial" panose="020B0604020202020204" pitchFamily="34" charset="0"/>
              </a:rPr>
              <a:t>aynı süre içinde </a:t>
            </a:r>
            <a:r>
              <a:rPr lang="tr-TR" altLang="tr-TR" sz="2000" b="1" dirty="0">
                <a:ea typeface="Times New Roman" panose="02020603050405020304" pitchFamily="18" charset="0"/>
                <a:cs typeface="Arial" panose="020B0604020202020204" pitchFamily="34" charset="0"/>
              </a:rPr>
              <a:t>ödenecektir.</a:t>
            </a:r>
            <a:endParaRPr lang="tr-TR" altLang="tr-TR" b="1" dirty="0">
              <a:latin typeface="Arial" panose="020B0604020202020204" pitchFamily="34" charset="0"/>
              <a:ea typeface="Times New Roman" panose="02020603050405020304" pitchFamily="18" charset="0"/>
              <a:cs typeface="Arial" panose="020B0604020202020204" pitchFamily="34" charset="0"/>
            </a:endParaRPr>
          </a:p>
        </p:txBody>
      </p:sp>
      <p:sp>
        <p:nvSpPr>
          <p:cNvPr id="11" name="10 Yuvarlatılmış Dikdörtgen">
            <a:extLst>
              <a:ext uri="{FF2B5EF4-FFF2-40B4-BE49-F238E27FC236}">
                <a16:creationId xmlns:a16="http://schemas.microsoft.com/office/drawing/2014/main" id="{CA7CDA5C-3D8F-4995-9C47-E55D6AFF5B4F}"/>
              </a:ext>
            </a:extLst>
          </p:cNvPr>
          <p:cNvSpPr/>
          <p:nvPr/>
        </p:nvSpPr>
        <p:spPr>
          <a:xfrm>
            <a:off x="5786446" y="1428736"/>
            <a:ext cx="3143272" cy="5286412"/>
          </a:xfrm>
          <a:prstGeom prst="roundRect">
            <a:avLst/>
          </a:prstGeom>
          <a:solidFill>
            <a:schemeClr val="accent5">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tr-TR" dirty="0">
                <a:solidFill>
                  <a:srgbClr val="C00000"/>
                </a:solidFill>
              </a:rPr>
              <a:t>Beyan edilen </a:t>
            </a:r>
            <a:r>
              <a:rPr lang="tr-TR" b="1" u="sng" dirty="0">
                <a:solidFill>
                  <a:srgbClr val="C00000"/>
                </a:solidFill>
              </a:rPr>
              <a:t>emtia üzerinden hesaplanarak ÖDENEN katma değer vergisi</a:t>
            </a:r>
            <a:r>
              <a:rPr lang="tr-TR" b="1" dirty="0">
                <a:solidFill>
                  <a:srgbClr val="C00000"/>
                </a:solidFill>
              </a:rPr>
              <a:t>,</a:t>
            </a:r>
            <a:r>
              <a:rPr lang="tr-TR" dirty="0">
                <a:solidFill>
                  <a:srgbClr val="C00000"/>
                </a:solidFill>
              </a:rPr>
              <a:t> 1 no.lu beyannamede genel esaslar çerçevesinde mal ve hizmet teslimleri üzerinden hesaplanan katma değer vergisinden </a:t>
            </a:r>
            <a:r>
              <a:rPr lang="tr-TR" b="1" u="sng" dirty="0">
                <a:solidFill>
                  <a:srgbClr val="C00000"/>
                </a:solidFill>
              </a:rPr>
              <a:t>indirilecektir. </a:t>
            </a:r>
          </a:p>
          <a:p>
            <a:pPr fontAlgn="auto">
              <a:spcBef>
                <a:spcPts val="0"/>
              </a:spcBef>
              <a:spcAft>
                <a:spcPts val="0"/>
              </a:spcAft>
              <a:defRPr/>
            </a:pPr>
            <a:endParaRPr lang="tr-TR" dirty="0">
              <a:solidFill>
                <a:srgbClr val="C00000"/>
              </a:solidFill>
            </a:endParaRPr>
          </a:p>
          <a:p>
            <a:pPr fontAlgn="auto">
              <a:spcBef>
                <a:spcPts val="0"/>
              </a:spcBef>
              <a:spcAft>
                <a:spcPts val="0"/>
              </a:spcAft>
              <a:defRPr/>
            </a:pPr>
            <a:r>
              <a:rPr lang="tr-TR" dirty="0">
                <a:solidFill>
                  <a:srgbClr val="C00000"/>
                </a:solidFill>
              </a:rPr>
              <a:t>Ancak, kayıtlarda yer almayan </a:t>
            </a:r>
            <a:r>
              <a:rPr lang="tr-TR" b="1" dirty="0">
                <a:solidFill>
                  <a:srgbClr val="C00000"/>
                </a:solidFill>
              </a:rPr>
              <a:t>makine, teçhizat ve demirbaşların </a:t>
            </a:r>
            <a:r>
              <a:rPr lang="tr-TR" dirty="0">
                <a:solidFill>
                  <a:srgbClr val="C00000"/>
                </a:solidFill>
              </a:rPr>
              <a:t>bedeli üzerinden hesaplanarak ödenen katma değer vergisinin </a:t>
            </a:r>
            <a:r>
              <a:rPr lang="tr-TR" b="1" u="sng" dirty="0">
                <a:solidFill>
                  <a:srgbClr val="C00000"/>
                </a:solidFill>
              </a:rPr>
              <a:t>indirimi mümkün değildir</a:t>
            </a:r>
            <a:r>
              <a:rPr lang="tr-TR" dirty="0">
                <a:solidFill>
                  <a:srgbClr val="C000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A598043E-7D5B-42B2-844B-024453537C84}"/>
              </a:ext>
            </a:extLst>
          </p:cNvPr>
          <p:cNvSpPr>
            <a:spLocks noGrp="1" noRot="1" noChangeArrowheads="1"/>
          </p:cNvSpPr>
          <p:nvPr>
            <p:ph type="title"/>
          </p:nvPr>
        </p:nvSpPr>
        <p:spPr>
          <a:xfrm>
            <a:off x="214313" y="500063"/>
            <a:ext cx="8643937" cy="917575"/>
          </a:xfrm>
        </p:spPr>
        <p:txBody>
          <a:bodyPr/>
          <a:lstStyle/>
          <a:p>
            <a:pPr eaLnBrk="1" hangingPunct="1"/>
            <a:r>
              <a:rPr lang="tr-TR" altLang="tr-TR" sz="2400" b="1">
                <a:solidFill>
                  <a:srgbClr val="0070C0"/>
                </a:solidFill>
              </a:rPr>
              <a:t>İşletmede Mevcut Olduğu Halde Kayıtlarda Yer Almayan Emtia, Makine, Teçhizat Ve Demirbaşlar</a:t>
            </a:r>
          </a:p>
        </p:txBody>
      </p:sp>
      <p:sp>
        <p:nvSpPr>
          <p:cNvPr id="5" name="1 Başlık">
            <a:extLst>
              <a:ext uri="{FF2B5EF4-FFF2-40B4-BE49-F238E27FC236}">
                <a16:creationId xmlns:a16="http://schemas.microsoft.com/office/drawing/2014/main" id="{023CE532-0CCC-4A51-B7FB-1BB238309949}"/>
              </a:ext>
            </a:extLst>
          </p:cNvPr>
          <p:cNvSpPr txBox="1">
            <a:spLocks/>
          </p:cNvSpPr>
          <p:nvPr/>
        </p:nvSpPr>
        <p:spPr>
          <a:xfrm>
            <a:off x="357188" y="214313"/>
            <a:ext cx="8229600" cy="46037"/>
          </a:xfrm>
          <a:prstGeom prst="rect">
            <a:avLst/>
          </a:prstGeom>
        </p:spPr>
        <p:txBody>
          <a:bodyPr anchor="ctr"/>
          <a:lstStyle/>
          <a:p>
            <a:pPr algn="ctr" fontAlgn="auto">
              <a:spcAft>
                <a:spcPts val="0"/>
              </a:spcAft>
              <a:defRPr/>
            </a:pPr>
            <a:r>
              <a:rPr lang="tr-TR" sz="2800" b="1" dirty="0">
                <a:solidFill>
                  <a:srgbClr val="C00000"/>
                </a:solidFill>
                <a:latin typeface="+mj-lt"/>
                <a:ea typeface="+mj-ea"/>
                <a:cs typeface="+mj-cs"/>
              </a:rPr>
              <a:t>STOK DÜZELTMESİ</a:t>
            </a:r>
          </a:p>
        </p:txBody>
      </p:sp>
      <p:sp>
        <p:nvSpPr>
          <p:cNvPr id="6" name="5 Dikdörtgen">
            <a:extLst>
              <a:ext uri="{FF2B5EF4-FFF2-40B4-BE49-F238E27FC236}">
                <a16:creationId xmlns:a16="http://schemas.microsoft.com/office/drawing/2014/main" id="{1261B4DE-4B07-49F3-82D4-93771BCE3566}"/>
              </a:ext>
            </a:extLst>
          </p:cNvPr>
          <p:cNvSpPr>
            <a:spLocks noChangeArrowheads="1"/>
          </p:cNvSpPr>
          <p:nvPr/>
        </p:nvSpPr>
        <p:spPr bwMode="auto">
          <a:xfrm>
            <a:off x="500063" y="1500188"/>
            <a:ext cx="800100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800" b="1" dirty="0">
                <a:latin typeface="Arial" panose="020B0604020202020204" pitchFamily="34" charset="0"/>
              </a:rPr>
              <a:t>Örnek :</a:t>
            </a:r>
            <a:endParaRPr lang="tr-TR" altLang="tr-TR" sz="2800" dirty="0">
              <a:latin typeface="Arial" panose="020B0604020202020204" pitchFamily="34" charset="0"/>
            </a:endParaRPr>
          </a:p>
          <a:p>
            <a:pPr eaLnBrk="1" hangingPunct="1">
              <a:spcBef>
                <a:spcPct val="0"/>
              </a:spcBef>
              <a:buFontTx/>
              <a:buNone/>
            </a:pPr>
            <a:r>
              <a:rPr lang="tr-TR" altLang="tr-TR" sz="1800" dirty="0">
                <a:latin typeface="Arial" panose="020B0604020202020204" pitchFamily="34" charset="0"/>
              </a:rPr>
              <a:t>Gümüş Limited Şirketi, stoklarında bulunan ancak kayıtlarında yer almayan emtiaya ilişkin envanter listesini hazırlamıştır. Genel oranda katma değer vergisine tabi olan emtianın mükellef tarafından belirlenen rayiç bedeli </a:t>
            </a:r>
            <a:r>
              <a:rPr lang="tr-TR" altLang="tr-TR" sz="1800" b="1" dirty="0">
                <a:latin typeface="Arial" panose="020B0604020202020204" pitchFamily="34" charset="0"/>
              </a:rPr>
              <a:t>2.000.000,00 TL</a:t>
            </a:r>
            <a:r>
              <a:rPr lang="tr-TR" altLang="tr-TR" sz="1800" dirty="0">
                <a:latin typeface="Arial" panose="020B0604020202020204" pitchFamily="34" charset="0"/>
              </a:rPr>
              <a:t>’dir. Şirketin bu bildirimine ilişkin muhasebe kayıtları aşağıdaki şekilde olacaktır. Beyan 11.08.2021 tarihinde yapılmıştır.</a:t>
            </a:r>
          </a:p>
          <a:p>
            <a:pPr eaLnBrk="1" hangingPunct="1">
              <a:spcBef>
                <a:spcPct val="0"/>
              </a:spcBef>
              <a:buFontTx/>
              <a:buNone/>
            </a:pPr>
            <a:r>
              <a:rPr lang="tr-TR" altLang="tr-TR" sz="1800" i="1" dirty="0">
                <a:latin typeface="Arial" panose="020B0604020202020204" pitchFamily="34" charset="0"/>
              </a:rPr>
              <a:t>_____________________ 11.08.2021____________________________</a:t>
            </a:r>
            <a:endParaRPr lang="tr-TR" altLang="tr-TR" sz="1800" dirty="0">
              <a:latin typeface="Arial" panose="020B0604020202020204" pitchFamily="34" charset="0"/>
            </a:endParaRPr>
          </a:p>
          <a:p>
            <a:pPr eaLnBrk="1" hangingPunct="1">
              <a:spcBef>
                <a:spcPct val="0"/>
              </a:spcBef>
              <a:buFontTx/>
              <a:buNone/>
            </a:pPr>
            <a:r>
              <a:rPr lang="tr-TR" altLang="tr-TR" sz="1800" b="1" i="1" dirty="0">
                <a:latin typeface="Arial" panose="020B0604020202020204" pitchFamily="34" charset="0"/>
              </a:rPr>
              <a:t>153 </a:t>
            </a:r>
            <a:r>
              <a:rPr lang="tr-TR" altLang="tr-TR" sz="1800" i="1" dirty="0">
                <a:latin typeface="Arial" panose="020B0604020202020204" pitchFamily="34" charset="0"/>
              </a:rPr>
              <a:t>TİCARİ MALLAR 		2.000.000,00-TL</a:t>
            </a:r>
            <a:endParaRPr lang="tr-TR" altLang="tr-TR" sz="1800" dirty="0">
              <a:latin typeface="Arial" panose="020B0604020202020204" pitchFamily="34" charset="0"/>
            </a:endParaRPr>
          </a:p>
          <a:p>
            <a:pPr eaLnBrk="1" hangingPunct="1">
              <a:spcBef>
                <a:spcPct val="0"/>
              </a:spcBef>
              <a:buFontTx/>
              <a:buNone/>
            </a:pPr>
            <a:r>
              <a:rPr lang="tr-TR" altLang="tr-TR" sz="1800" b="1" i="1" dirty="0">
                <a:latin typeface="Arial" panose="020B0604020202020204" pitchFamily="34" charset="0"/>
              </a:rPr>
              <a:t>191 </a:t>
            </a:r>
            <a:r>
              <a:rPr lang="tr-TR" altLang="tr-TR" sz="1800" i="1" dirty="0">
                <a:latin typeface="Arial" panose="020B0604020202020204" pitchFamily="34" charset="0"/>
              </a:rPr>
              <a:t>İNDİRİLECEK KDV 	  	   180.000,00-TL</a:t>
            </a:r>
            <a:endParaRPr lang="tr-TR" altLang="tr-TR" sz="1800" dirty="0">
              <a:latin typeface="Arial" panose="020B0604020202020204" pitchFamily="34" charset="0"/>
            </a:endParaRPr>
          </a:p>
          <a:p>
            <a:pPr eaLnBrk="1" hangingPunct="1">
              <a:spcBef>
                <a:spcPct val="0"/>
              </a:spcBef>
              <a:buFontTx/>
              <a:buNone/>
            </a:pPr>
            <a:r>
              <a:rPr lang="tr-TR" altLang="tr-TR" sz="1800" i="1" dirty="0">
                <a:latin typeface="Arial" panose="020B0604020202020204" pitchFamily="34" charset="0"/>
              </a:rPr>
              <a:t> </a:t>
            </a:r>
            <a:endParaRPr lang="tr-TR" altLang="tr-TR" sz="1800" dirty="0">
              <a:latin typeface="Arial" panose="020B0604020202020204" pitchFamily="34" charset="0"/>
            </a:endParaRPr>
          </a:p>
          <a:p>
            <a:pPr eaLnBrk="1" hangingPunct="1">
              <a:spcBef>
                <a:spcPct val="0"/>
              </a:spcBef>
              <a:buFontTx/>
              <a:buNone/>
            </a:pPr>
            <a:r>
              <a:rPr lang="tr-TR" altLang="tr-TR" sz="1800" b="1" i="1" dirty="0">
                <a:latin typeface="Arial" panose="020B0604020202020204" pitchFamily="34" charset="0"/>
              </a:rPr>
              <a:t>	525 </a:t>
            </a:r>
            <a:r>
              <a:rPr lang="tr-TR" altLang="tr-TR" sz="1800" i="1" dirty="0">
                <a:latin typeface="Arial" panose="020B0604020202020204" pitchFamily="34" charset="0"/>
              </a:rPr>
              <a:t>KAYDA ALINAN EMTİA </a:t>
            </a:r>
            <a:r>
              <a:rPr lang="tr-TR" altLang="tr-TR" sz="1800" i="1" dirty="0" err="1">
                <a:latin typeface="Arial" panose="020B0604020202020204" pitchFamily="34" charset="0"/>
              </a:rPr>
              <a:t>KARŞ</a:t>
            </a:r>
            <a:r>
              <a:rPr lang="tr-TR" altLang="tr-TR" sz="1800" i="1" dirty="0">
                <a:latin typeface="Arial" panose="020B0604020202020204" pitchFamily="34" charset="0"/>
              </a:rPr>
              <a:t>. 		2.000.000,00-TL</a:t>
            </a:r>
            <a:endParaRPr lang="tr-TR" altLang="tr-TR" sz="1800" dirty="0">
              <a:latin typeface="Arial" panose="020B0604020202020204" pitchFamily="34" charset="0"/>
            </a:endParaRPr>
          </a:p>
          <a:p>
            <a:pPr eaLnBrk="1" hangingPunct="1">
              <a:spcBef>
                <a:spcPct val="0"/>
              </a:spcBef>
              <a:buFontTx/>
              <a:buNone/>
            </a:pPr>
            <a:r>
              <a:rPr lang="tr-TR" altLang="tr-TR" sz="1800" i="1" dirty="0">
                <a:latin typeface="Arial" panose="020B0604020202020204" pitchFamily="34" charset="0"/>
              </a:rPr>
              <a:t>	(7326 Sayılı Kanunun 6  </a:t>
            </a:r>
            <a:r>
              <a:rPr lang="tr-TR" altLang="tr-TR" sz="1800" i="1" dirty="0" err="1">
                <a:latin typeface="Arial" panose="020B0604020202020204" pitchFamily="34" charset="0"/>
              </a:rPr>
              <a:t>ncı</a:t>
            </a:r>
            <a:r>
              <a:rPr lang="tr-TR" altLang="tr-TR" sz="1800" i="1" dirty="0">
                <a:latin typeface="Arial" panose="020B0604020202020204" pitchFamily="34" charset="0"/>
              </a:rPr>
              <a:t> maddesi)</a:t>
            </a:r>
            <a:endParaRPr lang="tr-TR" altLang="tr-TR" sz="1800" dirty="0">
              <a:latin typeface="Arial" panose="020B0604020202020204" pitchFamily="34" charset="0"/>
            </a:endParaRPr>
          </a:p>
          <a:p>
            <a:pPr eaLnBrk="1" hangingPunct="1">
              <a:spcBef>
                <a:spcPct val="0"/>
              </a:spcBef>
              <a:buFontTx/>
              <a:buNone/>
            </a:pPr>
            <a:r>
              <a:rPr lang="tr-TR" altLang="tr-TR" sz="1800" b="1" i="1" dirty="0">
                <a:latin typeface="Arial" panose="020B0604020202020204" pitchFamily="34" charset="0"/>
              </a:rPr>
              <a:t>	360 </a:t>
            </a:r>
            <a:r>
              <a:rPr lang="tr-TR" altLang="tr-TR" sz="1800" i="1" dirty="0">
                <a:latin typeface="Arial" panose="020B0604020202020204" pitchFamily="34" charset="0"/>
              </a:rPr>
              <a:t>ÖDENECEK VERGİ VE FONLAR</a:t>
            </a:r>
            <a:r>
              <a:rPr lang="tr-TR" altLang="tr-TR" sz="1800" b="1" i="1" dirty="0">
                <a:latin typeface="Arial" panose="020B0604020202020204" pitchFamily="34" charset="0"/>
              </a:rPr>
              <a:t> 	  </a:t>
            </a:r>
            <a:r>
              <a:rPr lang="tr-TR" altLang="tr-TR" sz="1800" i="1" dirty="0">
                <a:latin typeface="Arial" panose="020B0604020202020204" pitchFamily="34" charset="0"/>
              </a:rPr>
              <a:t>180.000,00-TL</a:t>
            </a:r>
            <a:endParaRPr lang="tr-TR" altLang="tr-TR" sz="1800" dirty="0">
              <a:latin typeface="Arial" panose="020B0604020202020204" pitchFamily="34" charset="0"/>
            </a:endParaRPr>
          </a:p>
          <a:p>
            <a:pPr eaLnBrk="1" hangingPunct="1">
              <a:spcBef>
                <a:spcPct val="0"/>
              </a:spcBef>
              <a:buFontTx/>
              <a:buNone/>
            </a:pPr>
            <a:r>
              <a:rPr lang="tr-TR" altLang="tr-TR" sz="1800" b="1" i="1" dirty="0">
                <a:latin typeface="Arial" panose="020B0604020202020204" pitchFamily="34" charset="0"/>
              </a:rPr>
              <a:t>           	(Sorumlu sıfatı ile ödenecek KDV) </a:t>
            </a:r>
            <a:endParaRPr lang="tr-TR" altLang="tr-TR" sz="1800" b="1" dirty="0">
              <a:latin typeface="Arial" panose="020B0604020202020204" pitchFamily="34" charset="0"/>
            </a:endParaRPr>
          </a:p>
          <a:p>
            <a:pPr eaLnBrk="1" hangingPunct="1">
              <a:spcBef>
                <a:spcPct val="0"/>
              </a:spcBef>
              <a:buFontTx/>
              <a:buNone/>
            </a:pPr>
            <a:r>
              <a:rPr lang="tr-TR" altLang="tr-TR" sz="1800" i="1" dirty="0">
                <a:latin typeface="Arial" panose="020B0604020202020204" pitchFamily="34" charset="0"/>
              </a:rPr>
              <a:t>__________________________ / ______________________________</a:t>
            </a:r>
            <a:endParaRPr lang="tr-TR" altLang="tr-TR" sz="1800" dirty="0">
              <a:latin typeface="Arial" panose="020B0604020202020204" pitchFamily="34" charset="0"/>
            </a:endParaRPr>
          </a:p>
          <a:p>
            <a:pPr eaLnBrk="1" hangingPunct="1">
              <a:spcBef>
                <a:spcPct val="0"/>
              </a:spcBef>
              <a:buFontTx/>
              <a:buNone/>
            </a:pPr>
            <a:endParaRPr lang="tr-TR" altLang="tr-TR" sz="1800" i="1" dirty="0">
              <a:latin typeface="Arial" panose="020B0604020202020204" pitchFamily="34" charset="0"/>
            </a:endParaRPr>
          </a:p>
          <a:p>
            <a:pPr eaLnBrk="1" hangingPunct="1">
              <a:spcBef>
                <a:spcPct val="0"/>
              </a:spcBef>
              <a:buFontTx/>
              <a:buNone/>
            </a:pPr>
            <a:r>
              <a:rPr lang="tr-TR" altLang="tr-TR" sz="1800" i="1" dirty="0">
                <a:latin typeface="Arial" panose="020B0604020202020204" pitchFamily="34" charset="0"/>
              </a:rPr>
              <a:t>Bu malın satılması halinde kayıtlara intikal ettirilecek satış bedeli</a:t>
            </a:r>
            <a:r>
              <a:rPr lang="tr-TR" altLang="tr-TR" sz="1800" dirty="0">
                <a:latin typeface="Arial" panose="020B0604020202020204" pitchFamily="34" charset="0"/>
              </a:rPr>
              <a:t> 20.000,00-TL’nın altında olmayacaktır. </a:t>
            </a:r>
          </a:p>
          <a:p>
            <a:pPr eaLnBrk="1" hangingPunct="1">
              <a:spcBef>
                <a:spcPct val="0"/>
              </a:spcBef>
              <a:buFontTx/>
              <a:buNone/>
            </a:pPr>
            <a:endParaRPr lang="tr-TR" altLang="tr-TR" sz="1800" b="1"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checkerboard(across)">
                                      <p:cBhvr>
                                        <p:cTn id="7" dur="500"/>
                                        <p:tgtEl>
                                          <p:spTgt spid="6">
                                            <p:txEl>
                                              <p:pRg st="2" end="2"/>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6">
                                            <p:txEl>
                                              <p:pRg st="3" end="3"/>
                                            </p:txEl>
                                          </p:spTgt>
                                        </p:tgtEl>
                                        <p:attrNameLst>
                                          <p:attrName>style.visibility</p:attrName>
                                        </p:attrNameLst>
                                      </p:cBhvr>
                                      <p:to>
                                        <p:strVal val="visible"/>
                                      </p:to>
                                    </p:set>
                                    <p:animEffect transition="in" filter="checkerboard(across)">
                                      <p:cBhvr>
                                        <p:cTn id="10" dur="500"/>
                                        <p:tgtEl>
                                          <p:spTgt spid="6">
                                            <p:txEl>
                                              <p:pRg st="3" end="3"/>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animEffect transition="in" filter="checkerboard(across)">
                                      <p:cBhvr>
                                        <p:cTn id="13" dur="500"/>
                                        <p:tgtEl>
                                          <p:spTgt spid="6">
                                            <p:txEl>
                                              <p:pRg st="4" end="4"/>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6">
                                            <p:txEl>
                                              <p:pRg st="5" end="5"/>
                                            </p:txEl>
                                          </p:spTgt>
                                        </p:tgtEl>
                                        <p:attrNameLst>
                                          <p:attrName>style.visibility</p:attrName>
                                        </p:attrNameLst>
                                      </p:cBhvr>
                                      <p:to>
                                        <p:strVal val="visible"/>
                                      </p:to>
                                    </p:set>
                                    <p:animEffect transition="in" filter="checkerboard(across)">
                                      <p:cBhvr>
                                        <p:cTn id="16" dur="500"/>
                                        <p:tgtEl>
                                          <p:spTgt spid="6">
                                            <p:txEl>
                                              <p:pRg st="5" end="5"/>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animEffect transition="in" filter="checkerboard(across)">
                                      <p:cBhvr>
                                        <p:cTn id="19" dur="500"/>
                                        <p:tgtEl>
                                          <p:spTgt spid="6">
                                            <p:txEl>
                                              <p:pRg st="6" end="6"/>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6">
                                            <p:txEl>
                                              <p:pRg st="7" end="7"/>
                                            </p:txEl>
                                          </p:spTgt>
                                        </p:tgtEl>
                                        <p:attrNameLst>
                                          <p:attrName>style.visibility</p:attrName>
                                        </p:attrNameLst>
                                      </p:cBhvr>
                                      <p:to>
                                        <p:strVal val="visible"/>
                                      </p:to>
                                    </p:set>
                                    <p:animEffect transition="in" filter="checkerboard(across)">
                                      <p:cBhvr>
                                        <p:cTn id="22" dur="500"/>
                                        <p:tgtEl>
                                          <p:spTgt spid="6">
                                            <p:txEl>
                                              <p:pRg st="7" end="7"/>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animEffect transition="in" filter="checkerboard(across)">
                                      <p:cBhvr>
                                        <p:cTn id="25" dur="500"/>
                                        <p:tgtEl>
                                          <p:spTgt spid="6">
                                            <p:txEl>
                                              <p:pRg st="8" end="8"/>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6">
                                            <p:txEl>
                                              <p:pRg st="9" end="9"/>
                                            </p:txEl>
                                          </p:spTgt>
                                        </p:tgtEl>
                                        <p:attrNameLst>
                                          <p:attrName>style.visibility</p:attrName>
                                        </p:attrNameLst>
                                      </p:cBhvr>
                                      <p:to>
                                        <p:strVal val="visible"/>
                                      </p:to>
                                    </p:set>
                                    <p:animEffect transition="in" filter="checkerboard(across)">
                                      <p:cBhvr>
                                        <p:cTn id="28" dur="500"/>
                                        <p:tgtEl>
                                          <p:spTgt spid="6">
                                            <p:txEl>
                                              <p:pRg st="9" end="9"/>
                                            </p:txEl>
                                          </p:spTgt>
                                        </p:tgtEl>
                                      </p:cBhvr>
                                    </p:animEffect>
                                  </p:childTnLst>
                                </p:cTn>
                              </p:par>
                              <p:par>
                                <p:cTn id="29" presetID="5" presetClass="entr" presetSubtype="10" fill="hold" nodeType="withEffect">
                                  <p:stCondLst>
                                    <p:cond delay="0"/>
                                  </p:stCondLst>
                                  <p:childTnLst>
                                    <p:set>
                                      <p:cBhvr>
                                        <p:cTn id="30" dur="1" fill="hold">
                                          <p:stCondLst>
                                            <p:cond delay="0"/>
                                          </p:stCondLst>
                                        </p:cTn>
                                        <p:tgtEl>
                                          <p:spTgt spid="6">
                                            <p:txEl>
                                              <p:pRg st="10" end="10"/>
                                            </p:txEl>
                                          </p:spTgt>
                                        </p:tgtEl>
                                        <p:attrNameLst>
                                          <p:attrName>style.visibility</p:attrName>
                                        </p:attrNameLst>
                                      </p:cBhvr>
                                      <p:to>
                                        <p:strVal val="visible"/>
                                      </p:to>
                                    </p:set>
                                    <p:animEffect transition="in" filter="checkerboard(across)">
                                      <p:cBhvr>
                                        <p:cTn id="31" dur="500"/>
                                        <p:tgtEl>
                                          <p:spTgt spid="6">
                                            <p:txEl>
                                              <p:pRg st="10" end="10"/>
                                            </p:txEl>
                                          </p:spTgt>
                                        </p:tgtEl>
                                      </p:cBhvr>
                                    </p:animEffect>
                                  </p:childTnLst>
                                </p:cTn>
                              </p:par>
                              <p:par>
                                <p:cTn id="32" presetID="5" presetClass="entr" presetSubtype="10" fill="hold" nodeType="withEffect">
                                  <p:stCondLst>
                                    <p:cond delay="0"/>
                                  </p:stCondLst>
                                  <p:childTnLst>
                                    <p:set>
                                      <p:cBhvr>
                                        <p:cTn id="33" dur="1" fill="hold">
                                          <p:stCondLst>
                                            <p:cond delay="0"/>
                                          </p:stCondLst>
                                        </p:cTn>
                                        <p:tgtEl>
                                          <p:spTgt spid="6">
                                            <p:txEl>
                                              <p:pRg st="12" end="12"/>
                                            </p:txEl>
                                          </p:spTgt>
                                        </p:tgtEl>
                                        <p:attrNameLst>
                                          <p:attrName>style.visibility</p:attrName>
                                        </p:attrNameLst>
                                      </p:cBhvr>
                                      <p:to>
                                        <p:strVal val="visible"/>
                                      </p:to>
                                    </p:set>
                                    <p:animEffect transition="in" filter="checkerboard(across)">
                                      <p:cBhvr>
                                        <p:cTn id="34" dur="5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A598043E-7D5B-42B2-844B-024453537C84}"/>
              </a:ext>
            </a:extLst>
          </p:cNvPr>
          <p:cNvSpPr>
            <a:spLocks noGrp="1" noRot="1" noChangeArrowheads="1"/>
          </p:cNvSpPr>
          <p:nvPr>
            <p:ph type="title"/>
          </p:nvPr>
        </p:nvSpPr>
        <p:spPr>
          <a:xfrm>
            <a:off x="214313" y="500063"/>
            <a:ext cx="8643937" cy="917575"/>
          </a:xfrm>
        </p:spPr>
        <p:txBody>
          <a:bodyPr/>
          <a:lstStyle/>
          <a:p>
            <a:pPr eaLnBrk="1" hangingPunct="1"/>
            <a:r>
              <a:rPr lang="tr-TR" altLang="tr-TR" sz="2400" b="1">
                <a:solidFill>
                  <a:srgbClr val="0070C0"/>
                </a:solidFill>
              </a:rPr>
              <a:t>İşletmede Mevcut Olduğu Halde Kayıtlarda Yer Almayan Emtia, Makine, Teçhizat Ve Demirbaşlar</a:t>
            </a:r>
          </a:p>
        </p:txBody>
      </p:sp>
      <p:sp>
        <p:nvSpPr>
          <p:cNvPr id="5" name="1 Başlık">
            <a:extLst>
              <a:ext uri="{FF2B5EF4-FFF2-40B4-BE49-F238E27FC236}">
                <a16:creationId xmlns:a16="http://schemas.microsoft.com/office/drawing/2014/main" id="{023CE532-0CCC-4A51-B7FB-1BB238309949}"/>
              </a:ext>
            </a:extLst>
          </p:cNvPr>
          <p:cNvSpPr txBox="1">
            <a:spLocks/>
          </p:cNvSpPr>
          <p:nvPr/>
        </p:nvSpPr>
        <p:spPr>
          <a:xfrm>
            <a:off x="357188" y="214313"/>
            <a:ext cx="8229600" cy="46037"/>
          </a:xfrm>
          <a:prstGeom prst="rect">
            <a:avLst/>
          </a:prstGeom>
        </p:spPr>
        <p:txBody>
          <a:bodyPr anchor="ctr"/>
          <a:lstStyle/>
          <a:p>
            <a:pPr algn="ctr" fontAlgn="auto">
              <a:spcAft>
                <a:spcPts val="0"/>
              </a:spcAft>
              <a:defRPr/>
            </a:pPr>
            <a:r>
              <a:rPr lang="tr-TR" sz="2800" b="1" dirty="0">
                <a:solidFill>
                  <a:srgbClr val="C00000"/>
                </a:solidFill>
                <a:latin typeface="+mj-lt"/>
                <a:ea typeface="+mj-ea"/>
                <a:cs typeface="+mj-cs"/>
              </a:rPr>
              <a:t>STOK DÜZELTMESİ</a:t>
            </a:r>
          </a:p>
        </p:txBody>
      </p:sp>
      <p:sp>
        <p:nvSpPr>
          <p:cNvPr id="6" name="5 Dikdörtgen">
            <a:extLst>
              <a:ext uri="{FF2B5EF4-FFF2-40B4-BE49-F238E27FC236}">
                <a16:creationId xmlns:a16="http://schemas.microsoft.com/office/drawing/2014/main" id="{1261B4DE-4B07-49F3-82D4-93771BCE3566}"/>
              </a:ext>
            </a:extLst>
          </p:cNvPr>
          <p:cNvSpPr>
            <a:spLocks noChangeArrowheads="1"/>
          </p:cNvSpPr>
          <p:nvPr/>
        </p:nvSpPr>
        <p:spPr bwMode="auto">
          <a:xfrm>
            <a:off x="500063" y="1500188"/>
            <a:ext cx="80010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400" b="1" dirty="0">
                <a:latin typeface="Arial" panose="020B0604020202020204" pitchFamily="34" charset="0"/>
              </a:rPr>
              <a:t>Beyan Edilen Kıymetlerin </a:t>
            </a:r>
            <a:r>
              <a:rPr lang="tr-TR" altLang="tr-TR" sz="2400" b="1" dirty="0" err="1">
                <a:latin typeface="Arial" panose="020B0604020202020204" pitchFamily="34" charset="0"/>
              </a:rPr>
              <a:t>Ba</a:t>
            </a:r>
            <a:r>
              <a:rPr lang="tr-TR" altLang="tr-TR" sz="2400" b="1" dirty="0">
                <a:latin typeface="Arial" panose="020B0604020202020204" pitchFamily="34" charset="0"/>
              </a:rPr>
              <a:t> Formu Karşısındaki Durumu</a:t>
            </a:r>
          </a:p>
          <a:p>
            <a:pPr eaLnBrk="1" hangingPunct="1">
              <a:spcBef>
                <a:spcPct val="0"/>
              </a:spcBef>
              <a:buFontTx/>
              <a:buNone/>
            </a:pPr>
            <a:endParaRPr lang="tr-TR" altLang="tr-TR" sz="2400" dirty="0">
              <a:latin typeface="Arial" panose="020B0604020202020204" pitchFamily="34" charset="0"/>
            </a:endParaRPr>
          </a:p>
          <a:p>
            <a:pPr eaLnBrk="1" hangingPunct="1">
              <a:spcBef>
                <a:spcPct val="0"/>
              </a:spcBef>
              <a:buFontTx/>
              <a:buNone/>
            </a:pPr>
            <a:r>
              <a:rPr lang="tr-TR" altLang="tr-TR" sz="2400" dirty="0">
                <a:latin typeface="Arial" panose="020B0604020202020204" pitchFamily="34" charset="0"/>
              </a:rPr>
              <a:t>7326 sayılı Kanunun 6 </a:t>
            </a:r>
            <a:r>
              <a:rPr lang="tr-TR" altLang="tr-TR" sz="2400" dirty="0" err="1">
                <a:latin typeface="Arial" panose="020B0604020202020204" pitchFamily="34" charset="0"/>
              </a:rPr>
              <a:t>ncı</a:t>
            </a:r>
            <a:r>
              <a:rPr lang="tr-TR" altLang="tr-TR" sz="2400" dirty="0">
                <a:latin typeface="Arial" panose="020B0604020202020204" pitchFamily="34" charset="0"/>
              </a:rPr>
              <a:t> maddesinin birinci fıkrası kapsamında beyan edilen kıymetler rayiç bedelleriyle, </a:t>
            </a:r>
            <a:r>
              <a:rPr lang="tr-TR" altLang="tr-TR" sz="2400" dirty="0" err="1">
                <a:latin typeface="Arial" panose="020B0604020202020204" pitchFamily="34" charset="0"/>
              </a:rPr>
              <a:t>Ba</a:t>
            </a:r>
            <a:r>
              <a:rPr lang="tr-TR" altLang="tr-TR" sz="2400" dirty="0">
                <a:latin typeface="Arial" panose="020B0604020202020204" pitchFamily="34" charset="0"/>
              </a:rPr>
              <a:t> formu vermek zorunda olan mükellefler tarafından söz konusu form ile bildirilmek zorundadır.</a:t>
            </a:r>
          </a:p>
          <a:p>
            <a:pPr eaLnBrk="1" hangingPunct="1">
              <a:spcBef>
                <a:spcPct val="0"/>
              </a:spcBef>
              <a:buFontTx/>
              <a:buNone/>
            </a:pPr>
            <a:r>
              <a:rPr lang="tr-TR" altLang="tr-TR" sz="2400" dirty="0">
                <a:latin typeface="Arial" panose="020B0604020202020204" pitchFamily="34" charset="0"/>
              </a:rPr>
              <a:t>Söz konusu bildirim işlemi, </a:t>
            </a:r>
            <a:r>
              <a:rPr lang="tr-TR" altLang="tr-TR" sz="2400" dirty="0" err="1">
                <a:latin typeface="Arial" panose="020B0604020202020204" pitchFamily="34" charset="0"/>
              </a:rPr>
              <a:t>Ba</a:t>
            </a:r>
            <a:r>
              <a:rPr lang="tr-TR" altLang="tr-TR" sz="2400" dirty="0">
                <a:latin typeface="Arial" panose="020B0604020202020204" pitchFamily="34" charset="0"/>
              </a:rPr>
              <a:t> formunun “Soyadı/Adı Unvanı” bölümüne “Muhtelif Satıcılar (7326 sayılı Kanun Madde 6/1)”, “Vergi Kimlik Numarası” bölümüne (3333 333 333) yazılmak suretiyle yapılacaktır.</a:t>
            </a:r>
          </a:p>
        </p:txBody>
      </p:sp>
    </p:spTree>
    <p:extLst>
      <p:ext uri="{BB962C8B-B14F-4D97-AF65-F5344CB8AC3E}">
        <p14:creationId xmlns:p14="http://schemas.microsoft.com/office/powerpoint/2010/main" val="385109518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1 Başlık">
            <a:extLst>
              <a:ext uri="{FF2B5EF4-FFF2-40B4-BE49-F238E27FC236}">
                <a16:creationId xmlns:a16="http://schemas.microsoft.com/office/drawing/2014/main" id="{B9CBEB40-2524-4BFA-AB00-CCE4FD33F3D3}"/>
              </a:ext>
            </a:extLst>
          </p:cNvPr>
          <p:cNvSpPr>
            <a:spLocks noGrp="1"/>
          </p:cNvSpPr>
          <p:nvPr>
            <p:ph type="title"/>
          </p:nvPr>
        </p:nvSpPr>
        <p:spPr>
          <a:xfrm>
            <a:off x="285750" y="214313"/>
            <a:ext cx="8229600" cy="46037"/>
          </a:xfrm>
        </p:spPr>
        <p:txBody>
          <a:bodyPr rtlCol="0">
            <a:normAutofit fontScale="90000"/>
          </a:bodyPr>
          <a:lstStyle/>
          <a:p>
            <a:pPr algn="ctr" fontAlgn="auto">
              <a:spcAft>
                <a:spcPts val="0"/>
              </a:spcAft>
              <a:defRPr/>
            </a:pPr>
            <a:r>
              <a:rPr lang="tr-TR" sz="3200" b="1" dirty="0">
                <a:solidFill>
                  <a:srgbClr val="C00000"/>
                </a:solidFill>
                <a:latin typeface="+mj-lt"/>
                <a:ea typeface="+mj-ea"/>
                <a:cs typeface="+mj-cs"/>
              </a:rPr>
              <a:t>STOK DÜZELTMESİ</a:t>
            </a:r>
          </a:p>
        </p:txBody>
      </p:sp>
      <p:sp>
        <p:nvSpPr>
          <p:cNvPr id="3" name="2 İçerik Yer Tutucusu">
            <a:extLst>
              <a:ext uri="{FF2B5EF4-FFF2-40B4-BE49-F238E27FC236}">
                <a16:creationId xmlns:a16="http://schemas.microsoft.com/office/drawing/2014/main" id="{2B74F485-26E7-4592-80F9-543E75E944EB}"/>
              </a:ext>
            </a:extLst>
          </p:cNvPr>
          <p:cNvSpPr>
            <a:spLocks noGrp="1"/>
          </p:cNvSpPr>
          <p:nvPr>
            <p:ph idx="1"/>
          </p:nvPr>
        </p:nvSpPr>
        <p:spPr>
          <a:xfrm>
            <a:off x="0" y="500063"/>
            <a:ext cx="9144000" cy="5143500"/>
          </a:xfrm>
        </p:spPr>
        <p:txBody>
          <a:bodyPr rtlCol="0">
            <a:noAutofit/>
          </a:bodyPr>
          <a:lstStyle/>
          <a:p>
            <a:pPr eaLnBrk="1" fontAlgn="auto" hangingPunct="1">
              <a:spcAft>
                <a:spcPts val="0"/>
              </a:spcAft>
              <a:buFont typeface="Arial" panose="020B0604020202020204" pitchFamily="34" charset="0"/>
              <a:buNone/>
              <a:defRPr/>
            </a:pPr>
            <a:r>
              <a:rPr lang="tr-TR" sz="4000" b="1" dirty="0">
                <a:solidFill>
                  <a:schemeClr val="accent1">
                    <a:lumMod val="75000"/>
                  </a:schemeClr>
                </a:solidFill>
              </a:rPr>
              <a:t>	</a:t>
            </a:r>
            <a:r>
              <a:rPr lang="tr-TR" sz="4400" b="1" dirty="0">
                <a:solidFill>
                  <a:schemeClr val="accent1">
                    <a:lumMod val="75000"/>
                  </a:schemeClr>
                </a:solidFill>
              </a:rPr>
              <a:t>Kayıtlarda Yer Aldığı Halde  İşletmede Mevcut Olmayan Emtia</a:t>
            </a:r>
            <a:endParaRPr lang="tr-TR" sz="1800" b="1" dirty="0">
              <a:solidFill>
                <a:schemeClr val="accent1">
                  <a:lumMod val="75000"/>
                </a:schemeClr>
              </a:solidFill>
            </a:endParaRPr>
          </a:p>
          <a:p>
            <a:pPr eaLnBrk="1" fontAlgn="auto" hangingPunct="1">
              <a:spcAft>
                <a:spcPts val="0"/>
              </a:spcAft>
              <a:buFont typeface="Arial" panose="020B0604020202020204" pitchFamily="34" charset="0"/>
              <a:buNone/>
              <a:defRPr/>
            </a:pPr>
            <a:r>
              <a:rPr lang="tr-TR" sz="1800" b="1" dirty="0">
                <a:solidFill>
                  <a:schemeClr val="accent1">
                    <a:lumMod val="75000"/>
                  </a:schemeClr>
                </a:solidFill>
              </a:rPr>
              <a:t>	</a:t>
            </a:r>
            <a:r>
              <a:rPr lang="tr-TR" sz="2000" dirty="0"/>
              <a:t>Kanunun 6 </a:t>
            </a:r>
            <a:r>
              <a:rPr lang="tr-TR" sz="2000" dirty="0" err="1"/>
              <a:t>ncı</a:t>
            </a:r>
            <a:r>
              <a:rPr lang="tr-TR" sz="2000" dirty="0"/>
              <a:t> maddesinin ikinci fıkrası hükmü ile gelir ve kurumlar vergisi mükelleflerine kayıtlarında yer aldığı halde işletmelerinde mevcut olmayan emtia, makine, teçhizat ve demirbaşlarını </a:t>
            </a:r>
            <a:r>
              <a:rPr lang="tr-TR" sz="2000" b="1" u="sng" dirty="0">
                <a:solidFill>
                  <a:srgbClr val="0070C0"/>
                </a:solidFill>
              </a:rPr>
              <a:t>31 Ağustos 2021 tarihine kadar</a:t>
            </a:r>
            <a:r>
              <a:rPr lang="tr-TR" sz="2000" u="sng" dirty="0">
                <a:solidFill>
                  <a:srgbClr val="0070C0"/>
                </a:solidFill>
              </a:rPr>
              <a:t> </a:t>
            </a:r>
            <a:r>
              <a:rPr lang="tr-TR" sz="2000" dirty="0"/>
              <a:t>fatura düzenlemeleri ve her türlü vergisel yükümlülüklerini yerine getirmek suretiyle kayıt ve beyanlarına intikal ettirmeleri ve böylece kayıtlarını fiili duruma uygun hale getirmeleri imkanı verilmiştir.</a:t>
            </a:r>
          </a:p>
          <a:p>
            <a:pPr eaLnBrk="1" fontAlgn="auto" hangingPunct="1">
              <a:spcAft>
                <a:spcPts val="0"/>
              </a:spcAft>
              <a:buFont typeface="Arial" panose="020B0604020202020204" pitchFamily="34" charset="0"/>
              <a:buNone/>
              <a:defRPr/>
            </a:pPr>
            <a:endParaRPr lang="tr-TR" sz="2000" dirty="0"/>
          </a:p>
        </p:txBody>
      </p:sp>
      <p:sp>
        <p:nvSpPr>
          <p:cNvPr id="4" name="3 Katlanmış Nesne">
            <a:extLst>
              <a:ext uri="{FF2B5EF4-FFF2-40B4-BE49-F238E27FC236}">
                <a16:creationId xmlns:a16="http://schemas.microsoft.com/office/drawing/2014/main" id="{6BFBE4E7-8881-446A-9209-BEA232530E5D}"/>
              </a:ext>
            </a:extLst>
          </p:cNvPr>
          <p:cNvSpPr/>
          <p:nvPr/>
        </p:nvSpPr>
        <p:spPr>
          <a:xfrm rot="21449101">
            <a:off x="498475" y="4014788"/>
            <a:ext cx="3933825" cy="2357437"/>
          </a:xfrm>
          <a:prstGeom prst="foldedCorner">
            <a:avLst>
              <a:gd name="adj" fmla="val 10048"/>
            </a:avLst>
          </a:prstGeom>
          <a:solidFill>
            <a:srgbClr val="FFFF99"/>
          </a:solidFill>
          <a:ln w="3175"/>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tr-TR" sz="2000" dirty="0">
                <a:solidFill>
                  <a:srgbClr val="C00000"/>
                </a:solidFill>
              </a:rPr>
              <a:t>Madde kapsamında düzenlenecek faturalarda alıcıya ilişkin bilgiler yerine, </a:t>
            </a:r>
            <a:r>
              <a:rPr lang="tr-TR" sz="2000" b="1" dirty="0">
                <a:solidFill>
                  <a:srgbClr val="C00000"/>
                </a:solidFill>
              </a:rPr>
              <a:t>“7326 sayılı Kanunun 6/2 </a:t>
            </a:r>
            <a:r>
              <a:rPr lang="tr-TR" sz="2000" b="1" dirty="0" err="1">
                <a:solidFill>
                  <a:srgbClr val="C00000"/>
                </a:solidFill>
              </a:rPr>
              <a:t>nci</a:t>
            </a:r>
            <a:r>
              <a:rPr lang="tr-TR" sz="2000" b="1" dirty="0">
                <a:solidFill>
                  <a:srgbClr val="C00000"/>
                </a:solidFill>
              </a:rPr>
              <a:t> maddesi çerçevesinde düzenlenmiştir” </a:t>
            </a:r>
            <a:r>
              <a:rPr lang="tr-TR" sz="2000" dirty="0">
                <a:solidFill>
                  <a:srgbClr val="C00000"/>
                </a:solidFill>
              </a:rPr>
              <a:t>ibaresi yazılacaktır.</a:t>
            </a:r>
          </a:p>
        </p:txBody>
      </p:sp>
      <p:sp>
        <p:nvSpPr>
          <p:cNvPr id="5" name="4 Katlanmış Nesne">
            <a:extLst>
              <a:ext uri="{FF2B5EF4-FFF2-40B4-BE49-F238E27FC236}">
                <a16:creationId xmlns:a16="http://schemas.microsoft.com/office/drawing/2014/main" id="{6FE73727-D00D-45FB-B6F7-84AAA6CD645F}"/>
              </a:ext>
            </a:extLst>
          </p:cNvPr>
          <p:cNvSpPr/>
          <p:nvPr/>
        </p:nvSpPr>
        <p:spPr>
          <a:xfrm>
            <a:off x="4286250" y="3786188"/>
            <a:ext cx="4643438" cy="2928937"/>
          </a:xfrm>
          <a:prstGeom prst="foldedCorner">
            <a:avLst>
              <a:gd name="adj" fmla="val 10048"/>
            </a:avLst>
          </a:prstGeom>
          <a:solidFill>
            <a:schemeClr val="accent6">
              <a:lumMod val="20000"/>
              <a:lumOff val="80000"/>
            </a:schemeClr>
          </a:solidFill>
          <a:ln w="3175"/>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tr-TR" sz="2000" dirty="0">
                <a:solidFill>
                  <a:schemeClr val="accent2">
                    <a:lumMod val="50000"/>
                  </a:schemeClr>
                </a:solidFill>
              </a:rPr>
              <a:t>Faturada yer alacak bedel, söz konusu malla aynı neviden olan malların gayri safi kar oranı dikkate alınarak tespit edilecektir. Gayri safi kar oranının yasal kayıtlardan tespit edilemediği hallerde, mükellefin bağlı olduğu meslek odalarının belirleyeceği oranlar esas alınacaktır.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1 Başlık">
            <a:extLst>
              <a:ext uri="{FF2B5EF4-FFF2-40B4-BE49-F238E27FC236}">
                <a16:creationId xmlns:a16="http://schemas.microsoft.com/office/drawing/2014/main" id="{02376601-C1DD-4E4A-B965-F7CF8716E9D5}"/>
              </a:ext>
            </a:extLst>
          </p:cNvPr>
          <p:cNvSpPr>
            <a:spLocks noGrp="1"/>
          </p:cNvSpPr>
          <p:nvPr>
            <p:ph type="title"/>
          </p:nvPr>
        </p:nvSpPr>
        <p:spPr>
          <a:xfrm>
            <a:off x="285750" y="214313"/>
            <a:ext cx="8229600" cy="46037"/>
          </a:xfrm>
        </p:spPr>
        <p:txBody>
          <a:bodyPr rtlCol="0">
            <a:normAutofit fontScale="90000"/>
          </a:bodyPr>
          <a:lstStyle/>
          <a:p>
            <a:pPr eaLnBrk="1" fontAlgn="auto" hangingPunct="1">
              <a:spcAft>
                <a:spcPts val="0"/>
              </a:spcAft>
              <a:defRPr/>
            </a:pPr>
            <a:r>
              <a:rPr lang="tr-TR" altLang="tr-TR" sz="3200" b="1" dirty="0">
                <a:solidFill>
                  <a:srgbClr val="C00000"/>
                </a:solidFill>
              </a:rPr>
              <a:t>KASA/ORTAK CARİ DÜZELTİLMESİ</a:t>
            </a:r>
          </a:p>
        </p:txBody>
      </p:sp>
      <p:sp>
        <p:nvSpPr>
          <p:cNvPr id="3" name="2 İçerik Yer Tutucusu">
            <a:extLst>
              <a:ext uri="{FF2B5EF4-FFF2-40B4-BE49-F238E27FC236}">
                <a16:creationId xmlns:a16="http://schemas.microsoft.com/office/drawing/2014/main" id="{6753ECB6-2151-4921-8C52-6BBD47D253F7}"/>
              </a:ext>
            </a:extLst>
          </p:cNvPr>
          <p:cNvSpPr>
            <a:spLocks noGrp="1"/>
          </p:cNvSpPr>
          <p:nvPr>
            <p:ph idx="1"/>
          </p:nvPr>
        </p:nvSpPr>
        <p:spPr>
          <a:xfrm>
            <a:off x="0" y="500063"/>
            <a:ext cx="9144000" cy="5143500"/>
          </a:xfrm>
        </p:spPr>
        <p:txBody>
          <a:bodyPr rtlCol="0">
            <a:noAutofit/>
          </a:bodyPr>
          <a:lstStyle/>
          <a:p>
            <a:pPr eaLnBrk="1" fontAlgn="auto" hangingPunct="1">
              <a:spcAft>
                <a:spcPts val="0"/>
              </a:spcAft>
              <a:buFont typeface="Arial" panose="020B0604020202020204" pitchFamily="34" charset="0"/>
              <a:buNone/>
              <a:defRPr/>
            </a:pPr>
            <a:r>
              <a:rPr lang="tr-TR" sz="4000" b="1" dirty="0">
                <a:solidFill>
                  <a:schemeClr val="accent1">
                    <a:lumMod val="75000"/>
                  </a:schemeClr>
                </a:solidFill>
              </a:rPr>
              <a:t>	</a:t>
            </a:r>
            <a:r>
              <a:rPr lang="tr-TR" sz="4400" b="1" dirty="0">
                <a:solidFill>
                  <a:schemeClr val="accent1">
                    <a:lumMod val="75000"/>
                  </a:schemeClr>
                </a:solidFill>
              </a:rPr>
              <a:t>Kayıtlarda Yer Aldığı Halde  İşletmede Mevcut Olmayan </a:t>
            </a:r>
            <a:r>
              <a:rPr lang="tr-TR" sz="4400" b="1" u="sng" dirty="0">
                <a:solidFill>
                  <a:schemeClr val="accent1">
                    <a:lumMod val="75000"/>
                  </a:schemeClr>
                </a:solidFill>
              </a:rPr>
              <a:t>Kasa ve Ortaklardan Alacaklar</a:t>
            </a:r>
            <a:r>
              <a:rPr lang="tr-TR" sz="4400" b="1" dirty="0">
                <a:solidFill>
                  <a:schemeClr val="accent1">
                    <a:lumMod val="75000"/>
                  </a:schemeClr>
                </a:solidFill>
              </a:rPr>
              <a:t> Mevcudu</a:t>
            </a:r>
          </a:p>
          <a:p>
            <a:pPr eaLnBrk="1" fontAlgn="auto" hangingPunct="1">
              <a:spcAft>
                <a:spcPts val="0"/>
              </a:spcAft>
              <a:buFont typeface="Arial" panose="020B0604020202020204" pitchFamily="34" charset="0"/>
              <a:buNone/>
              <a:defRPr/>
            </a:pPr>
            <a:r>
              <a:rPr lang="tr-TR" sz="1800" dirty="0"/>
              <a:t>	Bilanço esasına göre defter tutan kurumlar vergisi mükelleflerinin, </a:t>
            </a:r>
            <a:r>
              <a:rPr lang="tr-TR" sz="2000" b="1" dirty="0">
                <a:solidFill>
                  <a:srgbClr val="FF0000"/>
                </a:solidFill>
              </a:rPr>
              <a:t>31/12/2020 tarihi itibarıyla</a:t>
            </a:r>
            <a:r>
              <a:rPr lang="tr-TR" sz="1800" dirty="0"/>
              <a:t> düzenleyecekleri bilançolarında görülmekle birlikte işletmelerinde bulunmayan kasa mevcutları ile işletmenin esas faaliyet konusu dışındaki işlemleri dolayısıyla (ödünç verme ve benzer nedenlerle ortaya çıkan) ortaklarından alacaklı bulunduğu tutarlar ile ortaklara borçlu bulunduğu tutarlar arasındaki net alacak tutarları ile </a:t>
            </a:r>
            <a:r>
              <a:rPr lang="tr-TR" sz="1800" dirty="0">
                <a:solidFill>
                  <a:srgbClr val="FF0000"/>
                </a:solidFill>
              </a:rPr>
              <a:t>bunlarla ilgili diğer hesaplarda yer alan işlemlerini</a:t>
            </a:r>
            <a:r>
              <a:rPr lang="tr-TR" sz="1800" dirty="0"/>
              <a:t>, </a:t>
            </a:r>
            <a:r>
              <a:rPr lang="tr-TR" sz="1800" b="1" u="sng" dirty="0"/>
              <a:t>31 Ağustos 2021 tarihine kadar </a:t>
            </a:r>
            <a:r>
              <a:rPr lang="tr-TR" sz="1800" dirty="0"/>
              <a:t>vergi dairelerine beyan etmek suretiyle kayıtlarını düzeltebilmelerine imkân sağlanmaktadır. </a:t>
            </a:r>
            <a:endParaRPr lang="tr-TR" sz="1800" b="1" dirty="0">
              <a:solidFill>
                <a:schemeClr val="accent1">
                  <a:lumMod val="75000"/>
                </a:schemeClr>
              </a:solidFill>
            </a:endParaRPr>
          </a:p>
          <a:p>
            <a:pPr eaLnBrk="1" fontAlgn="auto" hangingPunct="1">
              <a:spcAft>
                <a:spcPts val="0"/>
              </a:spcAft>
              <a:buFont typeface="Arial" panose="020B0604020202020204" pitchFamily="34" charset="0"/>
              <a:buNone/>
              <a:defRPr/>
            </a:pPr>
            <a:r>
              <a:rPr lang="tr-TR" sz="1800" b="1" dirty="0">
                <a:solidFill>
                  <a:schemeClr val="accent1">
                    <a:lumMod val="75000"/>
                  </a:schemeClr>
                </a:solidFill>
              </a:rPr>
              <a:t>	</a:t>
            </a:r>
            <a:endParaRPr lang="tr-TR" sz="2000" dirty="0"/>
          </a:p>
          <a:p>
            <a:pPr eaLnBrk="1" fontAlgn="auto" hangingPunct="1">
              <a:spcAft>
                <a:spcPts val="0"/>
              </a:spcAft>
              <a:buFont typeface="Arial" panose="020B0604020202020204" pitchFamily="34" charset="0"/>
              <a:buNone/>
              <a:defRPr/>
            </a:pPr>
            <a:endParaRPr lang="tr-TR" sz="2000" dirty="0"/>
          </a:p>
        </p:txBody>
      </p:sp>
      <p:sp>
        <p:nvSpPr>
          <p:cNvPr id="7" name="6 Yuvarlatılmış Dikdörtgen">
            <a:extLst>
              <a:ext uri="{FF2B5EF4-FFF2-40B4-BE49-F238E27FC236}">
                <a16:creationId xmlns:a16="http://schemas.microsoft.com/office/drawing/2014/main" id="{2DFBEE63-6931-4A9E-8985-E49FD4F8523F}"/>
              </a:ext>
            </a:extLst>
          </p:cNvPr>
          <p:cNvSpPr/>
          <p:nvPr/>
        </p:nvSpPr>
        <p:spPr>
          <a:xfrm>
            <a:off x="571472" y="5013176"/>
            <a:ext cx="7929618" cy="1345352"/>
          </a:xfrm>
          <a:prstGeom prst="roundRect">
            <a:avLst/>
          </a:prstGeom>
          <a:solidFill>
            <a:schemeClr val="accent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tr-TR" sz="2400" b="1" dirty="0"/>
              <a:t>Bu kapsamda beyan edilen tutarlar </a:t>
            </a:r>
            <a:r>
              <a:rPr lang="tr-TR" sz="2400" b="1" dirty="0">
                <a:solidFill>
                  <a:schemeClr val="bg1"/>
                </a:solidFill>
              </a:rPr>
              <a:t>üzerinden </a:t>
            </a:r>
            <a:r>
              <a:rPr lang="tr-TR" sz="4000" b="1" u="sng" dirty="0">
                <a:solidFill>
                  <a:schemeClr val="bg1"/>
                </a:solidFill>
              </a:rPr>
              <a:t>% 3</a:t>
            </a:r>
            <a:r>
              <a:rPr lang="tr-TR" sz="3200" b="1" u="sng" dirty="0">
                <a:solidFill>
                  <a:schemeClr val="bg1"/>
                </a:solidFill>
              </a:rPr>
              <a:t> </a:t>
            </a:r>
            <a:r>
              <a:rPr lang="tr-TR" sz="2400" b="1" dirty="0">
                <a:solidFill>
                  <a:schemeClr val="bg1"/>
                </a:solidFill>
              </a:rPr>
              <a:t>oranında </a:t>
            </a:r>
            <a:r>
              <a:rPr lang="tr-TR" sz="2400" b="1" dirty="0"/>
              <a:t>vergi hesaplanarak beyanname verme süresi içinde ödenmesi gerekmektedir.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1 Başlık">
            <a:extLst>
              <a:ext uri="{FF2B5EF4-FFF2-40B4-BE49-F238E27FC236}">
                <a16:creationId xmlns:a16="http://schemas.microsoft.com/office/drawing/2014/main" id="{B7E6E0A9-A685-44FE-97C1-7A206F110B2A}"/>
              </a:ext>
            </a:extLst>
          </p:cNvPr>
          <p:cNvSpPr>
            <a:spLocks noGrp="1"/>
          </p:cNvSpPr>
          <p:nvPr>
            <p:ph type="title"/>
          </p:nvPr>
        </p:nvSpPr>
        <p:spPr>
          <a:xfrm>
            <a:off x="285750" y="214313"/>
            <a:ext cx="8229600" cy="46037"/>
          </a:xfrm>
        </p:spPr>
        <p:txBody>
          <a:bodyPr rtlCol="0">
            <a:normAutofit fontScale="90000"/>
          </a:bodyPr>
          <a:lstStyle/>
          <a:p>
            <a:pPr eaLnBrk="1" fontAlgn="auto" hangingPunct="1">
              <a:spcAft>
                <a:spcPts val="0"/>
              </a:spcAft>
              <a:defRPr/>
            </a:pPr>
            <a:r>
              <a:rPr lang="tr-TR" altLang="tr-TR" sz="3200" b="1" dirty="0">
                <a:solidFill>
                  <a:srgbClr val="C00000"/>
                </a:solidFill>
              </a:rPr>
              <a:t>KASA/ORTAK CARİ DÜZELTİLMESİ</a:t>
            </a:r>
          </a:p>
        </p:txBody>
      </p:sp>
      <p:sp>
        <p:nvSpPr>
          <p:cNvPr id="3" name="2 İçerik Yer Tutucusu">
            <a:extLst>
              <a:ext uri="{FF2B5EF4-FFF2-40B4-BE49-F238E27FC236}">
                <a16:creationId xmlns:a16="http://schemas.microsoft.com/office/drawing/2014/main" id="{2A18874C-E197-45B5-BD1F-957E7A9DB9FC}"/>
              </a:ext>
            </a:extLst>
          </p:cNvPr>
          <p:cNvSpPr>
            <a:spLocks noGrp="1"/>
          </p:cNvSpPr>
          <p:nvPr>
            <p:ph idx="1"/>
          </p:nvPr>
        </p:nvSpPr>
        <p:spPr>
          <a:xfrm>
            <a:off x="0" y="500063"/>
            <a:ext cx="9144000" cy="5143500"/>
          </a:xfrm>
        </p:spPr>
        <p:txBody>
          <a:bodyPr rtlCol="0">
            <a:noAutofit/>
          </a:bodyPr>
          <a:lstStyle/>
          <a:p>
            <a:pPr eaLnBrk="1" fontAlgn="auto" hangingPunct="1">
              <a:spcAft>
                <a:spcPts val="0"/>
              </a:spcAft>
              <a:buFont typeface="Arial" panose="020B0604020202020204" pitchFamily="34" charset="0"/>
              <a:buNone/>
              <a:defRPr/>
            </a:pPr>
            <a:r>
              <a:rPr lang="tr-TR" sz="4000" b="1" dirty="0">
                <a:solidFill>
                  <a:schemeClr val="accent1">
                    <a:lumMod val="75000"/>
                  </a:schemeClr>
                </a:solidFill>
              </a:rPr>
              <a:t>	</a:t>
            </a:r>
            <a:r>
              <a:rPr lang="tr-TR" b="1" dirty="0">
                <a:solidFill>
                  <a:schemeClr val="accent1">
                    <a:lumMod val="75000"/>
                  </a:schemeClr>
                </a:solidFill>
              </a:rPr>
              <a:t>Kayıtlarda Yer Aldığı Halde  İşletmede Mevcut Olmayan Kasa ve Ortaklardan Alacaklar Mevcudu</a:t>
            </a:r>
            <a:endParaRPr lang="tr-TR" sz="4400" b="1" dirty="0">
              <a:solidFill>
                <a:schemeClr val="accent1">
                  <a:lumMod val="75000"/>
                </a:schemeClr>
              </a:solidFill>
            </a:endParaRPr>
          </a:p>
          <a:p>
            <a:pPr eaLnBrk="1" fontAlgn="auto" hangingPunct="1">
              <a:spcAft>
                <a:spcPts val="0"/>
              </a:spcAft>
              <a:buFont typeface="Arial" panose="020B0604020202020204" pitchFamily="34" charset="0"/>
              <a:buNone/>
              <a:defRPr/>
            </a:pPr>
            <a:r>
              <a:rPr lang="tr-TR" sz="1800" dirty="0"/>
              <a:t>	</a:t>
            </a:r>
          </a:p>
          <a:p>
            <a:pPr eaLnBrk="1" fontAlgn="auto" hangingPunct="1">
              <a:spcAft>
                <a:spcPts val="0"/>
              </a:spcAft>
              <a:defRPr/>
            </a:pPr>
            <a:r>
              <a:rPr lang="tr-TR" sz="2400" dirty="0"/>
              <a:t>Kayıtlarda yer aldığı halde işletmede bulunmayan kasa ve ortaklardan alacaklar mevcudu için ödenen vergiler, gelir veya kurumlar vergisinden mahsup edilmeyecek ayrıca kurumlar vergisi matrahının tespitinde gider olarak kabul edilmeyecektir.</a:t>
            </a:r>
          </a:p>
          <a:p>
            <a:pPr eaLnBrk="1" fontAlgn="auto" hangingPunct="1">
              <a:spcAft>
                <a:spcPts val="0"/>
              </a:spcAft>
              <a:defRPr/>
            </a:pPr>
            <a:endParaRPr lang="tr-TR" sz="2400" dirty="0"/>
          </a:p>
          <a:p>
            <a:pPr eaLnBrk="1" fontAlgn="auto" hangingPunct="1">
              <a:spcAft>
                <a:spcPts val="0"/>
              </a:spcAft>
              <a:defRPr/>
            </a:pPr>
            <a:r>
              <a:rPr lang="tr-TR" sz="2400" dirty="0"/>
              <a:t>Kayıtlarda yer aldığı halde işletmede bulunmayan kasa ve ortaklardan alacaklar mevcudu için beyan edilen tutarlar nedeniyle ilave bir tarhiyat yapılmayacaktır.</a:t>
            </a:r>
          </a:p>
          <a:p>
            <a:pPr eaLnBrk="1" fontAlgn="auto" hangingPunct="1">
              <a:spcAft>
                <a:spcPts val="0"/>
              </a:spcAft>
              <a:buFont typeface="Arial" panose="020B0604020202020204" pitchFamily="34" charset="0"/>
              <a:buNone/>
              <a:defRPr/>
            </a:pPr>
            <a:endParaRPr lang="tr-TR" sz="1800" b="1" dirty="0">
              <a:solidFill>
                <a:schemeClr val="accent1">
                  <a:lumMod val="75000"/>
                </a:schemeClr>
              </a:solidFill>
            </a:endParaRPr>
          </a:p>
          <a:p>
            <a:pPr eaLnBrk="1" fontAlgn="auto" hangingPunct="1">
              <a:spcAft>
                <a:spcPts val="0"/>
              </a:spcAft>
              <a:buFont typeface="Arial" panose="020B0604020202020204" pitchFamily="34" charset="0"/>
              <a:buNone/>
              <a:defRPr/>
            </a:pPr>
            <a:r>
              <a:rPr lang="tr-TR" sz="1800" b="1" dirty="0">
                <a:solidFill>
                  <a:schemeClr val="accent1">
                    <a:lumMod val="75000"/>
                  </a:schemeClr>
                </a:solidFill>
              </a:rPr>
              <a:t>	</a:t>
            </a:r>
            <a:endParaRPr lang="tr-TR" sz="2000" dirty="0"/>
          </a:p>
          <a:p>
            <a:pPr eaLnBrk="1" fontAlgn="auto" hangingPunct="1">
              <a:spcAft>
                <a:spcPts val="0"/>
              </a:spcAft>
              <a:buFont typeface="Arial" panose="020B0604020202020204" pitchFamily="34" charset="0"/>
              <a:buNone/>
              <a:defRPr/>
            </a:pPr>
            <a:endParaRPr lang="tr-TR" sz="2000"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1 Başlık">
            <a:extLst>
              <a:ext uri="{FF2B5EF4-FFF2-40B4-BE49-F238E27FC236}">
                <a16:creationId xmlns:a16="http://schemas.microsoft.com/office/drawing/2014/main" id="{B7E6E0A9-A685-44FE-97C1-7A206F110B2A}"/>
              </a:ext>
            </a:extLst>
          </p:cNvPr>
          <p:cNvSpPr>
            <a:spLocks noGrp="1"/>
          </p:cNvSpPr>
          <p:nvPr>
            <p:ph type="title"/>
          </p:nvPr>
        </p:nvSpPr>
        <p:spPr>
          <a:xfrm>
            <a:off x="285750" y="214313"/>
            <a:ext cx="8229600" cy="46037"/>
          </a:xfrm>
        </p:spPr>
        <p:txBody>
          <a:bodyPr rtlCol="0">
            <a:normAutofit fontScale="90000"/>
          </a:bodyPr>
          <a:lstStyle/>
          <a:p>
            <a:pPr eaLnBrk="1" fontAlgn="auto" hangingPunct="1">
              <a:spcAft>
                <a:spcPts val="0"/>
              </a:spcAft>
              <a:defRPr/>
            </a:pPr>
            <a:r>
              <a:rPr lang="tr-TR" altLang="tr-TR" sz="3200" b="1" dirty="0">
                <a:solidFill>
                  <a:srgbClr val="C00000"/>
                </a:solidFill>
              </a:rPr>
              <a:t>KASA/ORTAK CARİ DÜZELTİLMESİ</a:t>
            </a:r>
          </a:p>
        </p:txBody>
      </p:sp>
      <p:sp>
        <p:nvSpPr>
          <p:cNvPr id="3" name="2 İçerik Yer Tutucusu">
            <a:extLst>
              <a:ext uri="{FF2B5EF4-FFF2-40B4-BE49-F238E27FC236}">
                <a16:creationId xmlns:a16="http://schemas.microsoft.com/office/drawing/2014/main" id="{2A18874C-E197-45B5-BD1F-957E7A9DB9FC}"/>
              </a:ext>
            </a:extLst>
          </p:cNvPr>
          <p:cNvSpPr>
            <a:spLocks noGrp="1"/>
          </p:cNvSpPr>
          <p:nvPr>
            <p:ph idx="1"/>
          </p:nvPr>
        </p:nvSpPr>
        <p:spPr>
          <a:xfrm>
            <a:off x="611560" y="500062"/>
            <a:ext cx="7903790" cy="5665241"/>
          </a:xfrm>
        </p:spPr>
        <p:txBody>
          <a:bodyPr rtlCol="0">
            <a:noAutofit/>
          </a:bodyPr>
          <a:lstStyle/>
          <a:p>
            <a:pPr marL="0" indent="0">
              <a:buNone/>
            </a:pPr>
            <a:r>
              <a:rPr lang="tr-TR" sz="1800" b="1" i="0" u="none" strike="noStrike" baseline="0" dirty="0">
                <a:solidFill>
                  <a:srgbClr val="000000"/>
                </a:solidFill>
                <a:latin typeface="Calibri" panose="020F0502020204030204" pitchFamily="34" charset="0"/>
              </a:rPr>
              <a:t>Örnek - </a:t>
            </a:r>
            <a:r>
              <a:rPr lang="tr-TR" sz="1800" b="0" i="0" u="none" strike="noStrike" baseline="0" dirty="0">
                <a:solidFill>
                  <a:srgbClr val="000000"/>
                </a:solidFill>
                <a:latin typeface="Calibri" panose="020F0502020204030204" pitchFamily="34" charset="0"/>
              </a:rPr>
              <a:t>(A) A.Ş.’</a:t>
            </a:r>
            <a:r>
              <a:rPr lang="tr-TR" sz="1800" b="0" i="0" u="none" strike="noStrike" baseline="0" dirty="0" err="1">
                <a:solidFill>
                  <a:srgbClr val="000000"/>
                </a:solidFill>
                <a:latin typeface="Calibri" panose="020F0502020204030204" pitchFamily="34" charset="0"/>
              </a:rPr>
              <a:t>nin</a:t>
            </a:r>
            <a:r>
              <a:rPr lang="tr-TR" sz="1800" b="0" i="0" u="none" strike="noStrike" baseline="0" dirty="0">
                <a:solidFill>
                  <a:srgbClr val="000000"/>
                </a:solidFill>
                <a:latin typeface="Calibri" panose="020F0502020204030204" pitchFamily="34" charset="0"/>
              </a:rPr>
              <a:t> 31/12/2020 tarihi itibarıyla düzenlediği bilançosunda kasa hesabında 600.000 TL görülmekle birlikte </a:t>
            </a:r>
            <a:r>
              <a:rPr lang="tr-TR" sz="1800" b="1" i="0" u="none" strike="noStrike" baseline="0" dirty="0">
                <a:solidFill>
                  <a:srgbClr val="000000"/>
                </a:solidFill>
                <a:latin typeface="Calibri" panose="020F0502020204030204" pitchFamily="34" charset="0"/>
              </a:rPr>
              <a:t>fiilen kasada bulunmayan tutar 580.000 </a:t>
            </a:r>
            <a:r>
              <a:rPr lang="tr-TR" sz="1800" b="0" i="0" u="none" strike="noStrike" baseline="0" dirty="0">
                <a:solidFill>
                  <a:srgbClr val="000000"/>
                </a:solidFill>
                <a:latin typeface="Calibri" panose="020F0502020204030204" pitchFamily="34" charset="0"/>
              </a:rPr>
              <a:t>TL’dir. Şirketin dönem içindeki faaliyetleri sonucunda, beyan tarihi olan 27/7/2021 tarihi itibarıyla kasa hesabının mevcudu 800.000 TL olarak görülmektedir. </a:t>
            </a:r>
          </a:p>
          <a:p>
            <a:pPr marL="0" indent="0">
              <a:buNone/>
            </a:pPr>
            <a:endParaRPr lang="tr-TR" sz="1800" b="0" i="0" u="none" strike="noStrike" baseline="0" dirty="0">
              <a:solidFill>
                <a:srgbClr val="000000"/>
              </a:solidFill>
              <a:latin typeface="Calibri" panose="020F0502020204030204" pitchFamily="34" charset="0"/>
            </a:endParaRPr>
          </a:p>
          <a:p>
            <a:r>
              <a:rPr lang="tr-TR" sz="1800" b="0" i="0" u="none" strike="noStrike" baseline="0" dirty="0">
                <a:solidFill>
                  <a:srgbClr val="000000"/>
                </a:solidFill>
                <a:latin typeface="Calibri" panose="020F0502020204030204" pitchFamily="34" charset="0"/>
              </a:rPr>
              <a:t>Anılan mükellef, her ne kadar beyan tarihi itibarıyla kasa mevcudu 800.000 TL olsa da, 31/12/2020 tarihli bilançosunu baz almak suretiyle bu tarih itibarıyla var olan kasa mevcudu içinde fiilen kasada bulunmayan tutarları esas alacak, bu tutarın 580.000 TL olması nedeniyle, bu tutarı beyan edecek ve beyan edilen tutar üzerinden hesaplanan vergiyi beyanname verme süresi sonuna (31/8/2021 tarihine) kadar ödeyecektir. </a:t>
            </a:r>
          </a:p>
          <a:p>
            <a:endParaRPr lang="tr-TR" sz="1800" b="0" i="0" u="none" strike="noStrike" baseline="0" dirty="0">
              <a:solidFill>
                <a:srgbClr val="000000"/>
              </a:solidFill>
              <a:latin typeface="Calibri" panose="020F0502020204030204" pitchFamily="34" charset="0"/>
            </a:endParaRPr>
          </a:p>
          <a:p>
            <a:pPr marL="0" indent="0">
              <a:buNone/>
            </a:pPr>
            <a:r>
              <a:rPr lang="tr-TR" sz="1800" b="0" i="0" u="none" strike="noStrike" baseline="0" dirty="0">
                <a:solidFill>
                  <a:srgbClr val="000000"/>
                </a:solidFill>
                <a:latin typeface="Calibri" panose="020F0502020204030204" pitchFamily="34" charset="0"/>
              </a:rPr>
              <a:t>Bu çerçevede; </a:t>
            </a:r>
          </a:p>
          <a:p>
            <a:r>
              <a:rPr lang="tr-TR" sz="1800" b="0" i="0" u="none" strike="noStrike" baseline="0" dirty="0">
                <a:solidFill>
                  <a:srgbClr val="000000"/>
                </a:solidFill>
                <a:latin typeface="Calibri" panose="020F0502020204030204" pitchFamily="34" charset="0"/>
              </a:rPr>
              <a:t>Beyan tutarı : ...................................................... 580.000 TL </a:t>
            </a:r>
          </a:p>
          <a:p>
            <a:r>
              <a:rPr lang="nn-NO" sz="1800" b="0" i="0" u="none" strike="noStrike" baseline="0" dirty="0">
                <a:solidFill>
                  <a:srgbClr val="000000"/>
                </a:solidFill>
                <a:latin typeface="Calibri" panose="020F0502020204030204" pitchFamily="34" charset="0"/>
              </a:rPr>
              <a:t>Hesaplanan vergi: .......................(580.000 x %3=) 17.400 TL </a:t>
            </a:r>
          </a:p>
          <a:p>
            <a:r>
              <a:rPr lang="tr-TR" sz="1800" b="0" i="0" u="none" strike="noStrike" baseline="0" dirty="0">
                <a:solidFill>
                  <a:srgbClr val="000000"/>
                </a:solidFill>
                <a:latin typeface="Calibri" panose="020F0502020204030204" pitchFamily="34" charset="0"/>
              </a:rPr>
              <a:t>Beyanla ilgili muhasebe kayıtları da şu şekilde olacaktır. </a:t>
            </a:r>
            <a:r>
              <a:rPr lang="tr-TR" sz="1800" b="1" dirty="0">
                <a:solidFill>
                  <a:schemeClr val="accent1">
                    <a:lumMod val="75000"/>
                  </a:schemeClr>
                </a:solidFill>
              </a:rPr>
              <a:t>	</a:t>
            </a:r>
            <a:endParaRPr lang="tr-TR" sz="2000" dirty="0"/>
          </a:p>
          <a:p>
            <a:pPr eaLnBrk="1" fontAlgn="auto" hangingPunct="1">
              <a:spcAft>
                <a:spcPts val="0"/>
              </a:spcAft>
              <a:buFont typeface="Arial" panose="020B0604020202020204" pitchFamily="34" charset="0"/>
              <a:buNone/>
              <a:defRPr/>
            </a:pPr>
            <a:endParaRPr lang="tr-TR" sz="2000" dirty="0"/>
          </a:p>
        </p:txBody>
      </p:sp>
    </p:spTree>
    <p:extLst>
      <p:ext uri="{BB962C8B-B14F-4D97-AF65-F5344CB8AC3E}">
        <p14:creationId xmlns:p14="http://schemas.microsoft.com/office/powerpoint/2010/main" val="91442621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1 Başlık">
            <a:extLst>
              <a:ext uri="{FF2B5EF4-FFF2-40B4-BE49-F238E27FC236}">
                <a16:creationId xmlns:a16="http://schemas.microsoft.com/office/drawing/2014/main" id="{B7E6E0A9-A685-44FE-97C1-7A206F110B2A}"/>
              </a:ext>
            </a:extLst>
          </p:cNvPr>
          <p:cNvSpPr>
            <a:spLocks noGrp="1"/>
          </p:cNvSpPr>
          <p:nvPr>
            <p:ph type="title"/>
          </p:nvPr>
        </p:nvSpPr>
        <p:spPr>
          <a:xfrm>
            <a:off x="285750" y="214313"/>
            <a:ext cx="8229600" cy="46037"/>
          </a:xfrm>
        </p:spPr>
        <p:txBody>
          <a:bodyPr rtlCol="0">
            <a:normAutofit fontScale="90000"/>
          </a:bodyPr>
          <a:lstStyle/>
          <a:p>
            <a:pPr eaLnBrk="1" fontAlgn="auto" hangingPunct="1">
              <a:spcAft>
                <a:spcPts val="0"/>
              </a:spcAft>
              <a:defRPr/>
            </a:pPr>
            <a:r>
              <a:rPr lang="tr-TR" altLang="tr-TR" sz="3200" b="1" dirty="0">
                <a:solidFill>
                  <a:srgbClr val="C00000"/>
                </a:solidFill>
              </a:rPr>
              <a:t>KASA/ORTAK CARİ DÜZELTİLMESİ</a:t>
            </a:r>
          </a:p>
        </p:txBody>
      </p:sp>
      <p:sp>
        <p:nvSpPr>
          <p:cNvPr id="3" name="2 İçerik Yer Tutucusu">
            <a:extLst>
              <a:ext uri="{FF2B5EF4-FFF2-40B4-BE49-F238E27FC236}">
                <a16:creationId xmlns:a16="http://schemas.microsoft.com/office/drawing/2014/main" id="{2A18874C-E197-45B5-BD1F-957E7A9DB9FC}"/>
              </a:ext>
            </a:extLst>
          </p:cNvPr>
          <p:cNvSpPr>
            <a:spLocks noGrp="1"/>
          </p:cNvSpPr>
          <p:nvPr>
            <p:ph idx="1"/>
          </p:nvPr>
        </p:nvSpPr>
        <p:spPr>
          <a:xfrm>
            <a:off x="755576" y="500063"/>
            <a:ext cx="7632848" cy="5143500"/>
          </a:xfrm>
        </p:spPr>
        <p:txBody>
          <a:bodyPr rtlCol="0">
            <a:noAutofit/>
          </a:bodyPr>
          <a:lstStyle/>
          <a:p>
            <a:pPr marL="0" indent="0">
              <a:buNone/>
            </a:pPr>
            <a:endParaRPr lang="tr-TR" sz="1800" b="0" i="0" u="none" strike="noStrike" baseline="0" dirty="0">
              <a:solidFill>
                <a:srgbClr val="000000"/>
              </a:solidFill>
              <a:latin typeface="Calibri" panose="020F0502020204030204" pitchFamily="34" charset="0"/>
            </a:endParaRPr>
          </a:p>
          <a:p>
            <a:pPr marL="0" indent="0">
              <a:buNone/>
            </a:pPr>
            <a:r>
              <a:rPr lang="tr-TR" sz="1800" b="0" i="0" u="none" strike="noStrike" baseline="0" dirty="0">
                <a:solidFill>
                  <a:srgbClr val="000000"/>
                </a:solidFill>
                <a:latin typeface="Calibri" panose="020F0502020204030204" pitchFamily="34" charset="0"/>
              </a:rPr>
              <a:t>___________________________ 27/7/2021 __________________________ </a:t>
            </a:r>
          </a:p>
          <a:p>
            <a:pPr marL="0" indent="0">
              <a:buNone/>
            </a:pPr>
            <a:r>
              <a:rPr lang="tr-TR" sz="1800" b="1" i="0" u="none" strike="noStrike" baseline="0" dirty="0">
                <a:solidFill>
                  <a:srgbClr val="000000"/>
                </a:solidFill>
                <a:latin typeface="Calibri" panose="020F0502020204030204" pitchFamily="34" charset="0"/>
              </a:rPr>
              <a:t>689 </a:t>
            </a:r>
            <a:r>
              <a:rPr lang="tr-TR" sz="1800" b="0" i="0" u="none" strike="noStrike" baseline="0" dirty="0">
                <a:solidFill>
                  <a:srgbClr val="000000"/>
                </a:solidFill>
                <a:latin typeface="Calibri" panose="020F0502020204030204" pitchFamily="34" charset="0"/>
              </a:rPr>
              <a:t>DİĞER OLAĞANDIŞI </a:t>
            </a:r>
            <a:r>
              <a:rPr lang="tr-TR" sz="1800" b="0" i="0" u="none" strike="noStrike" baseline="0" dirty="0" err="1">
                <a:solidFill>
                  <a:srgbClr val="000000"/>
                </a:solidFill>
                <a:latin typeface="Calibri" panose="020F0502020204030204" pitchFamily="34" charset="0"/>
              </a:rPr>
              <a:t>GİD</a:t>
            </a:r>
            <a:r>
              <a:rPr lang="tr-TR" sz="1800" b="0" i="0" u="none" strike="noStrike" baseline="0" dirty="0">
                <a:solidFill>
                  <a:srgbClr val="000000"/>
                </a:solidFill>
                <a:latin typeface="Calibri" panose="020F0502020204030204" pitchFamily="34" charset="0"/>
              </a:rPr>
              <a:t>. VE ZAR. 		580.000 TL </a:t>
            </a:r>
          </a:p>
          <a:p>
            <a:pPr marL="0" indent="0">
              <a:buNone/>
            </a:pPr>
            <a:r>
              <a:rPr lang="de-DE" sz="1800" b="0" i="0" u="none" strike="noStrike" baseline="0" dirty="0">
                <a:solidFill>
                  <a:srgbClr val="000000"/>
                </a:solidFill>
                <a:latin typeface="Calibri" panose="020F0502020204030204" pitchFamily="34" charset="0"/>
              </a:rPr>
              <a:t>(7326 </a:t>
            </a:r>
            <a:r>
              <a:rPr lang="de-DE" sz="1800" b="0" i="0" u="none" strike="noStrike" baseline="0" dirty="0" err="1">
                <a:solidFill>
                  <a:srgbClr val="000000"/>
                </a:solidFill>
                <a:latin typeface="Calibri" panose="020F0502020204030204" pitchFamily="34" charset="0"/>
              </a:rPr>
              <a:t>sayılı</a:t>
            </a:r>
            <a:r>
              <a:rPr lang="de-DE" sz="1800" b="0" i="0" u="none" strike="noStrike" baseline="0" dirty="0">
                <a:solidFill>
                  <a:srgbClr val="000000"/>
                </a:solidFill>
                <a:latin typeface="Calibri" panose="020F0502020204030204" pitchFamily="34" charset="0"/>
              </a:rPr>
              <a:t> Kanun 6/3 md.) </a:t>
            </a:r>
          </a:p>
          <a:p>
            <a:pPr marL="0" indent="0">
              <a:buNone/>
            </a:pPr>
            <a:r>
              <a:rPr lang="tr-TR" sz="1800" b="0" i="0" u="none" strike="noStrike" baseline="0" dirty="0">
                <a:solidFill>
                  <a:srgbClr val="000000"/>
                </a:solidFill>
                <a:latin typeface="Calibri" panose="020F0502020204030204" pitchFamily="34" charset="0"/>
              </a:rPr>
              <a:t>(Kanunen Kabul Edilmeyen Gider) </a:t>
            </a:r>
          </a:p>
          <a:p>
            <a:pPr marL="0" indent="0">
              <a:buNone/>
            </a:pPr>
            <a:r>
              <a:rPr lang="tr-TR" sz="1800" b="1" i="0" u="none" strike="noStrike" baseline="0" dirty="0">
                <a:solidFill>
                  <a:srgbClr val="000000"/>
                </a:solidFill>
                <a:latin typeface="Calibri" panose="020F0502020204030204" pitchFamily="34" charset="0"/>
              </a:rPr>
              <a:t>		100 </a:t>
            </a:r>
            <a:r>
              <a:rPr lang="tr-TR" sz="1800" b="0" i="0" u="none" strike="noStrike" baseline="0" dirty="0">
                <a:solidFill>
                  <a:srgbClr val="000000"/>
                </a:solidFill>
                <a:latin typeface="Calibri" panose="020F0502020204030204" pitchFamily="34" charset="0"/>
              </a:rPr>
              <a:t>KASA 				580.000 TL </a:t>
            </a:r>
          </a:p>
          <a:p>
            <a:pPr marL="0" indent="0">
              <a:buNone/>
            </a:pPr>
            <a:r>
              <a:rPr lang="tr-TR" sz="1800" b="0" i="0" u="none" strike="noStrike" baseline="0" dirty="0">
                <a:solidFill>
                  <a:srgbClr val="000000"/>
                </a:solidFill>
                <a:latin typeface="Calibri" panose="020F0502020204030204" pitchFamily="34" charset="0"/>
              </a:rPr>
              <a:t>______________________________ / _______________________________ </a:t>
            </a:r>
          </a:p>
          <a:p>
            <a:pPr marL="0" indent="0">
              <a:buNone/>
            </a:pPr>
            <a:r>
              <a:rPr lang="tr-TR" sz="1800" b="0" i="0" u="none" strike="noStrike" baseline="0" dirty="0">
                <a:solidFill>
                  <a:srgbClr val="000000"/>
                </a:solidFill>
                <a:latin typeface="Calibri" panose="020F0502020204030204" pitchFamily="34" charset="0"/>
              </a:rPr>
              <a:t>- Verginin hesaplanması: </a:t>
            </a:r>
          </a:p>
          <a:p>
            <a:pPr marL="0" indent="0">
              <a:buNone/>
            </a:pPr>
            <a:r>
              <a:rPr lang="tr-TR" sz="1800" b="0" i="0" u="none" strike="noStrike" baseline="0" dirty="0">
                <a:solidFill>
                  <a:srgbClr val="000000"/>
                </a:solidFill>
                <a:latin typeface="Calibri" panose="020F0502020204030204" pitchFamily="34" charset="0"/>
              </a:rPr>
              <a:t>__________________________ 27/7/2021 __________________________ </a:t>
            </a:r>
          </a:p>
          <a:p>
            <a:pPr marL="0" indent="0">
              <a:buNone/>
            </a:pPr>
            <a:r>
              <a:rPr lang="tr-TR" sz="1800" b="1" i="0" u="none" strike="noStrike" baseline="0" dirty="0">
                <a:solidFill>
                  <a:srgbClr val="000000"/>
                </a:solidFill>
                <a:latin typeface="Calibri" panose="020F0502020204030204" pitchFamily="34" charset="0"/>
              </a:rPr>
              <a:t>689 </a:t>
            </a:r>
            <a:r>
              <a:rPr lang="tr-TR" sz="1800" b="0" i="0" u="none" strike="noStrike" baseline="0" dirty="0">
                <a:solidFill>
                  <a:srgbClr val="000000"/>
                </a:solidFill>
                <a:latin typeface="Calibri" panose="020F0502020204030204" pitchFamily="34" charset="0"/>
              </a:rPr>
              <a:t>DİĞER OLAĞANDIŞI </a:t>
            </a:r>
            <a:r>
              <a:rPr lang="tr-TR" sz="1800" b="0" i="0" u="none" strike="noStrike" baseline="0" dirty="0" err="1">
                <a:solidFill>
                  <a:srgbClr val="000000"/>
                </a:solidFill>
                <a:latin typeface="Calibri" panose="020F0502020204030204" pitchFamily="34" charset="0"/>
              </a:rPr>
              <a:t>GİD</a:t>
            </a:r>
            <a:r>
              <a:rPr lang="tr-TR" sz="1800" b="0" i="0" u="none" strike="noStrike" baseline="0" dirty="0">
                <a:solidFill>
                  <a:srgbClr val="000000"/>
                </a:solidFill>
                <a:latin typeface="Calibri" panose="020F0502020204030204" pitchFamily="34" charset="0"/>
              </a:rPr>
              <a:t>. VE ZAR. 		17.400 TL </a:t>
            </a:r>
          </a:p>
          <a:p>
            <a:pPr marL="0" indent="0">
              <a:buNone/>
            </a:pPr>
            <a:r>
              <a:rPr lang="de-DE" sz="1800" b="0" i="0" u="none" strike="noStrike" baseline="0" dirty="0">
                <a:solidFill>
                  <a:srgbClr val="000000"/>
                </a:solidFill>
                <a:latin typeface="Calibri" panose="020F0502020204030204" pitchFamily="34" charset="0"/>
              </a:rPr>
              <a:t>(7326 </a:t>
            </a:r>
            <a:r>
              <a:rPr lang="de-DE" sz="1800" b="0" i="0" u="none" strike="noStrike" baseline="0" dirty="0" err="1">
                <a:solidFill>
                  <a:srgbClr val="000000"/>
                </a:solidFill>
                <a:latin typeface="Calibri" panose="020F0502020204030204" pitchFamily="34" charset="0"/>
              </a:rPr>
              <a:t>sayılı</a:t>
            </a:r>
            <a:r>
              <a:rPr lang="de-DE" sz="1800" b="0" i="0" u="none" strike="noStrike" baseline="0" dirty="0">
                <a:solidFill>
                  <a:srgbClr val="000000"/>
                </a:solidFill>
                <a:latin typeface="Calibri" panose="020F0502020204030204" pitchFamily="34" charset="0"/>
              </a:rPr>
              <a:t> Kanun 6/3 md.) </a:t>
            </a:r>
          </a:p>
          <a:p>
            <a:pPr marL="0" indent="0">
              <a:buNone/>
            </a:pPr>
            <a:r>
              <a:rPr lang="tr-TR" sz="1800" b="0" i="0" u="none" strike="noStrike" baseline="0" dirty="0">
                <a:solidFill>
                  <a:srgbClr val="000000"/>
                </a:solidFill>
                <a:latin typeface="Calibri" panose="020F0502020204030204" pitchFamily="34" charset="0"/>
              </a:rPr>
              <a:t>(Kanunen Kabul Edilmeyen Gider) </a:t>
            </a:r>
          </a:p>
          <a:p>
            <a:pPr marL="0" indent="0">
              <a:buNone/>
            </a:pPr>
            <a:r>
              <a:rPr lang="tr-TR" sz="1800" b="1" i="0" u="none" strike="noStrike" baseline="0" dirty="0">
                <a:solidFill>
                  <a:srgbClr val="000000"/>
                </a:solidFill>
                <a:latin typeface="Calibri" panose="020F0502020204030204" pitchFamily="34" charset="0"/>
              </a:rPr>
              <a:t>		</a:t>
            </a:r>
            <a:r>
              <a:rPr lang="nn-NO" sz="1800" b="1" i="0" u="none" strike="noStrike" baseline="0" dirty="0">
                <a:solidFill>
                  <a:srgbClr val="000000"/>
                </a:solidFill>
                <a:latin typeface="Calibri" panose="020F0502020204030204" pitchFamily="34" charset="0"/>
              </a:rPr>
              <a:t>360 </a:t>
            </a:r>
            <a:r>
              <a:rPr lang="nn-NO" sz="1800" b="0" i="0" u="none" strike="noStrike" baseline="0" dirty="0">
                <a:solidFill>
                  <a:srgbClr val="000000"/>
                </a:solidFill>
                <a:latin typeface="Calibri" panose="020F0502020204030204" pitchFamily="34" charset="0"/>
              </a:rPr>
              <a:t>ÖDENECEK VERGİ VE FONLAR </a:t>
            </a:r>
            <a:r>
              <a:rPr lang="tr-TR" sz="1800" b="0" i="0" u="none" strike="noStrike" baseline="0" dirty="0">
                <a:solidFill>
                  <a:srgbClr val="000000"/>
                </a:solidFill>
                <a:latin typeface="Calibri" panose="020F0502020204030204" pitchFamily="34" charset="0"/>
              </a:rPr>
              <a:t>		</a:t>
            </a:r>
            <a:r>
              <a:rPr lang="nn-NO" sz="1800" b="0" i="0" u="none" strike="noStrike" baseline="0" dirty="0">
                <a:solidFill>
                  <a:srgbClr val="000000"/>
                </a:solidFill>
                <a:latin typeface="Calibri" panose="020F0502020204030204" pitchFamily="34" charset="0"/>
              </a:rPr>
              <a:t>17.400 TL </a:t>
            </a:r>
          </a:p>
          <a:p>
            <a:pPr marL="0" indent="0">
              <a:buNone/>
            </a:pPr>
            <a:r>
              <a:rPr lang="tr-TR" sz="1800" b="0" i="0" u="none" strike="noStrike" baseline="0" dirty="0">
                <a:solidFill>
                  <a:srgbClr val="000000"/>
                </a:solidFill>
                <a:latin typeface="Calibri" panose="020F0502020204030204" pitchFamily="34" charset="0"/>
              </a:rPr>
              <a:t>_____________________________ / ________________________________ </a:t>
            </a:r>
          </a:p>
          <a:p>
            <a:pPr eaLnBrk="1" fontAlgn="auto" hangingPunct="1">
              <a:spcAft>
                <a:spcPts val="0"/>
              </a:spcAft>
              <a:buFont typeface="Arial" panose="020B0604020202020204" pitchFamily="34" charset="0"/>
              <a:buNone/>
              <a:defRPr/>
            </a:pPr>
            <a:r>
              <a:rPr lang="tr-TR" sz="1800" b="1" dirty="0">
                <a:solidFill>
                  <a:schemeClr val="accent1">
                    <a:lumMod val="75000"/>
                  </a:schemeClr>
                </a:solidFill>
              </a:rPr>
              <a:t>	</a:t>
            </a:r>
            <a:endParaRPr lang="tr-TR" sz="2000" dirty="0"/>
          </a:p>
          <a:p>
            <a:pPr eaLnBrk="1" fontAlgn="auto" hangingPunct="1">
              <a:spcAft>
                <a:spcPts val="0"/>
              </a:spcAft>
              <a:buFont typeface="Arial" panose="020B0604020202020204" pitchFamily="34" charset="0"/>
              <a:buNone/>
              <a:defRPr/>
            </a:pPr>
            <a:endParaRPr lang="tr-TR" sz="2000" dirty="0"/>
          </a:p>
        </p:txBody>
      </p:sp>
    </p:spTree>
    <p:extLst>
      <p:ext uri="{BB962C8B-B14F-4D97-AF65-F5344CB8AC3E}">
        <p14:creationId xmlns:p14="http://schemas.microsoft.com/office/powerpoint/2010/main" val="90064020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1 Başlık">
            <a:extLst>
              <a:ext uri="{FF2B5EF4-FFF2-40B4-BE49-F238E27FC236}">
                <a16:creationId xmlns:a16="http://schemas.microsoft.com/office/drawing/2014/main" id="{B7E6E0A9-A685-44FE-97C1-7A206F110B2A}"/>
              </a:ext>
            </a:extLst>
          </p:cNvPr>
          <p:cNvSpPr>
            <a:spLocks noGrp="1"/>
          </p:cNvSpPr>
          <p:nvPr>
            <p:ph type="title"/>
          </p:nvPr>
        </p:nvSpPr>
        <p:spPr>
          <a:xfrm>
            <a:off x="285750" y="214313"/>
            <a:ext cx="8229600" cy="46037"/>
          </a:xfrm>
        </p:spPr>
        <p:txBody>
          <a:bodyPr rtlCol="0">
            <a:normAutofit fontScale="90000"/>
          </a:bodyPr>
          <a:lstStyle/>
          <a:p>
            <a:pPr eaLnBrk="1" fontAlgn="auto" hangingPunct="1">
              <a:spcAft>
                <a:spcPts val="0"/>
              </a:spcAft>
              <a:defRPr/>
            </a:pPr>
            <a:r>
              <a:rPr lang="tr-TR" altLang="tr-TR" sz="3200" b="1" dirty="0">
                <a:solidFill>
                  <a:srgbClr val="C00000"/>
                </a:solidFill>
              </a:rPr>
              <a:t>KASA/ORTAK CARİ DÜZELTİLMESİ</a:t>
            </a:r>
          </a:p>
        </p:txBody>
      </p:sp>
      <p:sp>
        <p:nvSpPr>
          <p:cNvPr id="3" name="2 İçerik Yer Tutucusu">
            <a:extLst>
              <a:ext uri="{FF2B5EF4-FFF2-40B4-BE49-F238E27FC236}">
                <a16:creationId xmlns:a16="http://schemas.microsoft.com/office/drawing/2014/main" id="{2A18874C-E197-45B5-BD1F-957E7A9DB9FC}"/>
              </a:ext>
            </a:extLst>
          </p:cNvPr>
          <p:cNvSpPr>
            <a:spLocks noGrp="1"/>
          </p:cNvSpPr>
          <p:nvPr>
            <p:ph idx="1"/>
          </p:nvPr>
        </p:nvSpPr>
        <p:spPr>
          <a:xfrm>
            <a:off x="285750" y="500063"/>
            <a:ext cx="8390706" cy="5143500"/>
          </a:xfrm>
        </p:spPr>
        <p:txBody>
          <a:bodyPr rtlCol="0">
            <a:noAutofit/>
          </a:bodyPr>
          <a:lstStyle/>
          <a:p>
            <a:pPr marL="0" indent="0">
              <a:buNone/>
            </a:pPr>
            <a:r>
              <a:rPr lang="tr-TR" sz="1800" b="1" i="0" u="none" strike="noStrike" baseline="0" dirty="0">
                <a:solidFill>
                  <a:srgbClr val="000000"/>
                </a:solidFill>
                <a:latin typeface="Calibri" panose="020F0502020204030204" pitchFamily="34" charset="0"/>
              </a:rPr>
              <a:t>Örnek - </a:t>
            </a:r>
            <a:r>
              <a:rPr lang="tr-TR" sz="1800" b="0" i="0" u="none" strike="noStrike" baseline="0" dirty="0">
                <a:solidFill>
                  <a:srgbClr val="000000"/>
                </a:solidFill>
                <a:latin typeface="Calibri" panose="020F0502020204030204" pitchFamily="34" charset="0"/>
              </a:rPr>
              <a:t>(Y) Limited Şirketinin, 31/12/2020 tarihli bilançosunda ortaklardan alacak ve ortaklara borç tutarları bilanço hesapları itibarıyla aşağıdaki gibidir. </a:t>
            </a:r>
          </a:p>
          <a:p>
            <a:pPr marL="0" indent="0">
              <a:buNone/>
            </a:pPr>
            <a:endParaRPr lang="tr-TR" sz="1800" b="0" i="0" u="none" strike="noStrike" baseline="0" dirty="0">
              <a:solidFill>
                <a:srgbClr val="000000"/>
              </a:solidFill>
              <a:latin typeface="Calibri" panose="020F0502020204030204" pitchFamily="34" charset="0"/>
            </a:endParaRPr>
          </a:p>
          <a:p>
            <a:r>
              <a:rPr lang="tr-TR" sz="1800" b="0" i="0" u="none" strike="noStrike" baseline="0" dirty="0">
                <a:solidFill>
                  <a:srgbClr val="000000"/>
                </a:solidFill>
                <a:latin typeface="Calibri" panose="020F0502020204030204" pitchFamily="34" charset="0"/>
              </a:rPr>
              <a:t>- 231. Ortaklardan Alacaklar hesabı ........................................ 800.000 TL </a:t>
            </a:r>
          </a:p>
          <a:p>
            <a:r>
              <a:rPr lang="sv-SE" sz="1800" b="0" i="0" u="none" strike="noStrike" baseline="0" dirty="0">
                <a:solidFill>
                  <a:srgbClr val="000000"/>
                </a:solidFill>
                <a:latin typeface="Calibri" panose="020F0502020204030204" pitchFamily="34" charset="0"/>
              </a:rPr>
              <a:t>- 431. Ortaklara Borçlar hesabı ............................................. (320.000) TL </a:t>
            </a:r>
          </a:p>
          <a:p>
            <a:endParaRPr lang="tr-TR" sz="1800" b="0" i="0" u="none" strike="noStrike" baseline="0" dirty="0">
              <a:solidFill>
                <a:srgbClr val="000000"/>
              </a:solidFill>
              <a:latin typeface="Calibri" panose="020F0502020204030204" pitchFamily="34" charset="0"/>
            </a:endParaRPr>
          </a:p>
          <a:p>
            <a:pPr marL="0" indent="0">
              <a:buNone/>
            </a:pPr>
            <a:r>
              <a:rPr lang="tr-TR" sz="1800" b="0" i="0" u="none" strike="noStrike" baseline="0" dirty="0">
                <a:solidFill>
                  <a:srgbClr val="000000"/>
                </a:solidFill>
                <a:latin typeface="Calibri" panose="020F0502020204030204" pitchFamily="34" charset="0"/>
              </a:rPr>
              <a:t>Beyan tarihi itibarıyla ise ortaklardan alacak ve ortaklara borç tutarları şu şekildedir. </a:t>
            </a:r>
          </a:p>
          <a:p>
            <a:r>
              <a:rPr lang="tr-TR" sz="1800" b="0" i="0" u="none" strike="noStrike" baseline="0" dirty="0">
                <a:solidFill>
                  <a:srgbClr val="000000"/>
                </a:solidFill>
                <a:latin typeface="Calibri" panose="020F0502020204030204" pitchFamily="34" charset="0"/>
              </a:rPr>
              <a:t>- 131. Ortaklardan Alacaklar hesabı......................................... 200.000 TL </a:t>
            </a:r>
          </a:p>
          <a:p>
            <a:r>
              <a:rPr lang="tr-TR" sz="1800" b="0" i="0" u="none" strike="noStrike" baseline="0" dirty="0">
                <a:solidFill>
                  <a:srgbClr val="000000"/>
                </a:solidFill>
                <a:latin typeface="Calibri" panose="020F0502020204030204" pitchFamily="34" charset="0"/>
              </a:rPr>
              <a:t>- 231. Ortaklardan Alacaklar hesabı ........................................ 720.000 TL </a:t>
            </a:r>
          </a:p>
          <a:p>
            <a:r>
              <a:rPr lang="sv-SE" sz="1800" b="0" i="0" u="none" strike="noStrike" baseline="0" dirty="0">
                <a:solidFill>
                  <a:srgbClr val="000000"/>
                </a:solidFill>
                <a:latin typeface="Calibri" panose="020F0502020204030204" pitchFamily="34" charset="0"/>
              </a:rPr>
              <a:t>- 331. Ortaklara Borçlar hesabı .............................................. (400.000) TL </a:t>
            </a:r>
          </a:p>
          <a:p>
            <a:pPr marL="0" indent="0">
              <a:buNone/>
            </a:pPr>
            <a:endParaRPr lang="tr-TR" sz="1800" b="0" i="0" u="none" strike="noStrike" baseline="0" dirty="0">
              <a:solidFill>
                <a:srgbClr val="000000"/>
              </a:solidFill>
              <a:latin typeface="Calibri" panose="020F0502020204030204" pitchFamily="34" charset="0"/>
            </a:endParaRPr>
          </a:p>
          <a:p>
            <a:pPr marL="0" indent="0">
              <a:buNone/>
            </a:pPr>
            <a:r>
              <a:rPr lang="tr-TR" sz="1800" b="0" i="0" u="none" strike="noStrike" baseline="0" dirty="0">
                <a:solidFill>
                  <a:srgbClr val="000000"/>
                </a:solidFill>
                <a:latin typeface="Calibri" panose="020F0502020204030204" pitchFamily="34" charset="0"/>
              </a:rPr>
              <a:t>Bu çerçevede, beyan tarihi itibarıyla ortaklardan (net) alacak tutarı; </a:t>
            </a:r>
          </a:p>
          <a:p>
            <a:endParaRPr lang="tr-TR" sz="1800" b="0" i="0" u="none" strike="noStrike" baseline="0" dirty="0">
              <a:solidFill>
                <a:srgbClr val="000000"/>
              </a:solidFill>
              <a:latin typeface="Calibri" panose="020F0502020204030204" pitchFamily="34" charset="0"/>
            </a:endParaRPr>
          </a:p>
          <a:p>
            <a:r>
              <a:rPr lang="tr-TR" sz="1800" b="0" i="0" u="none" strike="noStrike" baseline="0" dirty="0">
                <a:solidFill>
                  <a:srgbClr val="000000"/>
                </a:solidFill>
                <a:latin typeface="Calibri" panose="020F0502020204030204" pitchFamily="34" charset="0"/>
              </a:rPr>
              <a:t>[(200.000 + 720.000) - (400.000) =] </a:t>
            </a:r>
            <a:r>
              <a:rPr lang="tr-TR" sz="1800" b="1" i="0" u="none" strike="noStrike" baseline="0" dirty="0">
                <a:solidFill>
                  <a:srgbClr val="000000"/>
                </a:solidFill>
                <a:latin typeface="Calibri" panose="020F0502020204030204" pitchFamily="34" charset="0"/>
              </a:rPr>
              <a:t>520.000 TL olsa da </a:t>
            </a:r>
            <a:r>
              <a:rPr lang="tr-TR" sz="1800" b="0" i="0" u="none" strike="noStrike" baseline="0" dirty="0">
                <a:solidFill>
                  <a:srgbClr val="000000"/>
                </a:solidFill>
                <a:latin typeface="Calibri" panose="020F0502020204030204" pitchFamily="34" charset="0"/>
              </a:rPr>
              <a:t>31/12/2020 tarihi itibarıyla ortaklardan (net) alacak tutarı; (800.000 - 320.000 =) </a:t>
            </a:r>
            <a:r>
              <a:rPr lang="tr-TR" sz="1800" b="1" i="0" u="none" strike="noStrike" baseline="0" dirty="0">
                <a:solidFill>
                  <a:srgbClr val="000000"/>
                </a:solidFill>
                <a:latin typeface="Calibri" panose="020F0502020204030204" pitchFamily="34" charset="0"/>
              </a:rPr>
              <a:t>480.000 TL</a:t>
            </a:r>
            <a:r>
              <a:rPr lang="tr-TR" sz="1800" b="0" i="0" u="none" strike="noStrike" baseline="0" dirty="0">
                <a:solidFill>
                  <a:srgbClr val="000000"/>
                </a:solidFill>
                <a:latin typeface="Calibri" panose="020F0502020204030204" pitchFamily="34" charset="0"/>
              </a:rPr>
              <a:t>’dir. </a:t>
            </a:r>
            <a:r>
              <a:rPr lang="tr-TR" sz="1800" b="1" dirty="0">
                <a:solidFill>
                  <a:schemeClr val="accent1">
                    <a:lumMod val="75000"/>
                  </a:schemeClr>
                </a:solidFill>
              </a:rPr>
              <a:t>	</a:t>
            </a:r>
            <a:endParaRPr lang="tr-TR" sz="2000" dirty="0"/>
          </a:p>
          <a:p>
            <a:pPr eaLnBrk="1" fontAlgn="auto" hangingPunct="1">
              <a:spcAft>
                <a:spcPts val="0"/>
              </a:spcAft>
              <a:buFont typeface="Arial" panose="020B0604020202020204" pitchFamily="34" charset="0"/>
              <a:buNone/>
              <a:defRPr/>
            </a:pPr>
            <a:endParaRPr lang="tr-TR" sz="2000" dirty="0"/>
          </a:p>
        </p:txBody>
      </p:sp>
    </p:spTree>
    <p:extLst>
      <p:ext uri="{BB962C8B-B14F-4D97-AF65-F5344CB8AC3E}">
        <p14:creationId xmlns:p14="http://schemas.microsoft.com/office/powerpoint/2010/main" val="3413565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3326A7DD-4961-43F1-B48C-B33C2CC86A6A}"/>
              </a:ext>
            </a:extLst>
          </p:cNvPr>
          <p:cNvSpPr>
            <a:spLocks noGrp="1"/>
          </p:cNvSpPr>
          <p:nvPr>
            <p:ph type="title"/>
          </p:nvPr>
        </p:nvSpPr>
        <p:spPr>
          <a:xfrm>
            <a:off x="457200" y="274638"/>
            <a:ext cx="8229600" cy="439737"/>
          </a:xfrm>
        </p:spPr>
        <p:txBody>
          <a:bodyPr rtlCol="0">
            <a:normAutofit fontScale="90000"/>
          </a:bodyPr>
          <a:lstStyle/>
          <a:p>
            <a:pPr eaLnBrk="1" fontAlgn="auto" hangingPunct="1">
              <a:spcAft>
                <a:spcPts val="0"/>
              </a:spcAft>
              <a:defRPr/>
            </a:pPr>
            <a:r>
              <a:rPr lang="tr-TR" b="1" dirty="0">
                <a:solidFill>
                  <a:srgbClr val="C00000"/>
                </a:solidFill>
                <a:effectLst>
                  <a:outerShdw blurRad="38100" dist="38100" dir="2700000" algn="tl">
                    <a:srgbClr val="000000">
                      <a:alpha val="43137"/>
                    </a:srgbClr>
                  </a:outerShdw>
                </a:effectLst>
              </a:rPr>
              <a:t>KESİNLEŞMİŞ ALACAKLAR</a:t>
            </a:r>
            <a:endParaRPr lang="tr-TR" dirty="0"/>
          </a:p>
        </p:txBody>
      </p:sp>
      <p:sp>
        <p:nvSpPr>
          <p:cNvPr id="13315" name="2 Metin kutusu">
            <a:extLst>
              <a:ext uri="{FF2B5EF4-FFF2-40B4-BE49-F238E27FC236}">
                <a16:creationId xmlns:a16="http://schemas.microsoft.com/office/drawing/2014/main" id="{0A26D42E-0BF1-4476-86BF-A3CEEECBCD04}"/>
              </a:ext>
            </a:extLst>
          </p:cNvPr>
          <p:cNvSpPr txBox="1">
            <a:spLocks noChangeArrowheads="1"/>
          </p:cNvSpPr>
          <p:nvPr/>
        </p:nvSpPr>
        <p:spPr bwMode="auto">
          <a:xfrm>
            <a:off x="857250" y="857250"/>
            <a:ext cx="20716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800" b="1"/>
              <a:t>Örnek :</a:t>
            </a:r>
          </a:p>
        </p:txBody>
      </p:sp>
      <p:sp>
        <p:nvSpPr>
          <p:cNvPr id="4" name="3 Dikdörtgen">
            <a:extLst>
              <a:ext uri="{FF2B5EF4-FFF2-40B4-BE49-F238E27FC236}">
                <a16:creationId xmlns:a16="http://schemas.microsoft.com/office/drawing/2014/main" id="{D309DBFF-95DD-42F6-A515-143D4C13BD52}"/>
              </a:ext>
            </a:extLst>
          </p:cNvPr>
          <p:cNvSpPr/>
          <p:nvPr/>
        </p:nvSpPr>
        <p:spPr>
          <a:xfrm>
            <a:off x="285750" y="1571625"/>
            <a:ext cx="3214688" cy="242887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sz="3200" dirty="0">
              <a:solidFill>
                <a:schemeClr val="bg1"/>
              </a:solidFill>
            </a:endParaRPr>
          </a:p>
          <a:p>
            <a:pPr algn="ctr" fontAlgn="auto">
              <a:spcBef>
                <a:spcPts val="0"/>
              </a:spcBef>
              <a:spcAft>
                <a:spcPts val="0"/>
              </a:spcAft>
              <a:defRPr/>
            </a:pPr>
            <a:r>
              <a:rPr lang="tr-TR" sz="3200" b="1" dirty="0">
                <a:solidFill>
                  <a:schemeClr val="bg1"/>
                </a:solidFill>
              </a:rPr>
              <a:t>100.000 TL</a:t>
            </a:r>
          </a:p>
          <a:p>
            <a:pPr algn="ctr" fontAlgn="auto">
              <a:spcBef>
                <a:spcPts val="0"/>
              </a:spcBef>
              <a:spcAft>
                <a:spcPts val="0"/>
              </a:spcAft>
              <a:defRPr/>
            </a:pPr>
            <a:r>
              <a:rPr lang="tr-TR" dirty="0">
                <a:solidFill>
                  <a:schemeClr val="bg1"/>
                </a:solidFill>
              </a:rPr>
              <a:t>(Vadesinde Ödenmemiş Vergi Borcu )</a:t>
            </a:r>
          </a:p>
          <a:p>
            <a:pPr algn="ctr" fontAlgn="auto">
              <a:spcBef>
                <a:spcPts val="0"/>
              </a:spcBef>
              <a:spcAft>
                <a:spcPts val="0"/>
              </a:spcAft>
              <a:defRPr/>
            </a:pPr>
            <a:endParaRPr lang="tr-TR" dirty="0">
              <a:solidFill>
                <a:schemeClr val="bg1"/>
              </a:solidFill>
            </a:endParaRPr>
          </a:p>
        </p:txBody>
      </p:sp>
      <p:sp>
        <p:nvSpPr>
          <p:cNvPr id="5" name="4 Dikdörtgen">
            <a:extLst>
              <a:ext uri="{FF2B5EF4-FFF2-40B4-BE49-F238E27FC236}">
                <a16:creationId xmlns:a16="http://schemas.microsoft.com/office/drawing/2014/main" id="{F50AF39B-20A4-49A6-B735-402656B51DD6}"/>
              </a:ext>
            </a:extLst>
          </p:cNvPr>
          <p:cNvSpPr/>
          <p:nvPr/>
        </p:nvSpPr>
        <p:spPr>
          <a:xfrm>
            <a:off x="3500438" y="1571625"/>
            <a:ext cx="3071812" cy="24288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sz="3200" dirty="0">
              <a:solidFill>
                <a:schemeClr val="bg1"/>
              </a:solidFill>
            </a:endParaRPr>
          </a:p>
          <a:p>
            <a:pPr algn="ctr" fontAlgn="auto">
              <a:spcBef>
                <a:spcPts val="0"/>
              </a:spcBef>
              <a:spcAft>
                <a:spcPts val="0"/>
              </a:spcAft>
              <a:defRPr/>
            </a:pPr>
            <a:r>
              <a:rPr lang="tr-TR" sz="3200" b="1" dirty="0">
                <a:solidFill>
                  <a:schemeClr val="bg1"/>
                </a:solidFill>
              </a:rPr>
              <a:t>100.000 TL</a:t>
            </a:r>
          </a:p>
          <a:p>
            <a:pPr algn="ctr" fontAlgn="auto">
              <a:spcBef>
                <a:spcPts val="0"/>
              </a:spcBef>
              <a:spcAft>
                <a:spcPts val="0"/>
              </a:spcAft>
              <a:defRPr/>
            </a:pPr>
            <a:r>
              <a:rPr lang="tr-TR" sz="2000" dirty="0">
                <a:solidFill>
                  <a:schemeClr val="bg1"/>
                </a:solidFill>
              </a:rPr>
              <a:t>(Vergi </a:t>
            </a:r>
            <a:r>
              <a:rPr lang="tr-TR" sz="2000" dirty="0" err="1">
                <a:solidFill>
                  <a:schemeClr val="bg1"/>
                </a:solidFill>
              </a:rPr>
              <a:t>Ziyaı</a:t>
            </a:r>
            <a:r>
              <a:rPr lang="tr-TR" sz="2000" dirty="0">
                <a:solidFill>
                  <a:schemeClr val="bg1"/>
                </a:solidFill>
              </a:rPr>
              <a:t> </a:t>
            </a:r>
          </a:p>
          <a:p>
            <a:pPr algn="ctr" fontAlgn="auto">
              <a:spcBef>
                <a:spcPts val="0"/>
              </a:spcBef>
              <a:spcAft>
                <a:spcPts val="0"/>
              </a:spcAft>
              <a:defRPr/>
            </a:pPr>
            <a:r>
              <a:rPr lang="tr-TR" sz="2000" dirty="0">
                <a:solidFill>
                  <a:schemeClr val="bg1"/>
                </a:solidFill>
              </a:rPr>
              <a:t>Cezası)</a:t>
            </a:r>
          </a:p>
          <a:p>
            <a:pPr algn="ctr" fontAlgn="auto">
              <a:spcBef>
                <a:spcPts val="0"/>
              </a:spcBef>
              <a:spcAft>
                <a:spcPts val="0"/>
              </a:spcAft>
              <a:defRPr/>
            </a:pPr>
            <a:endParaRPr lang="tr-TR" dirty="0">
              <a:solidFill>
                <a:schemeClr val="bg1"/>
              </a:solidFill>
            </a:endParaRPr>
          </a:p>
        </p:txBody>
      </p:sp>
      <p:sp>
        <p:nvSpPr>
          <p:cNvPr id="6" name="5 Dikdörtgen">
            <a:extLst>
              <a:ext uri="{FF2B5EF4-FFF2-40B4-BE49-F238E27FC236}">
                <a16:creationId xmlns:a16="http://schemas.microsoft.com/office/drawing/2014/main" id="{79A63DA7-AAEB-4B36-813B-61CDA7235E37}"/>
              </a:ext>
            </a:extLst>
          </p:cNvPr>
          <p:cNvSpPr/>
          <p:nvPr/>
        </p:nvSpPr>
        <p:spPr>
          <a:xfrm>
            <a:off x="6572250" y="1571625"/>
            <a:ext cx="1143000" cy="2428875"/>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sz="3200" dirty="0">
              <a:solidFill>
                <a:schemeClr val="bg1"/>
              </a:solidFill>
            </a:endParaRPr>
          </a:p>
          <a:p>
            <a:pPr algn="ctr" fontAlgn="auto">
              <a:spcBef>
                <a:spcPts val="0"/>
              </a:spcBef>
              <a:spcAft>
                <a:spcPts val="0"/>
              </a:spcAft>
              <a:defRPr/>
            </a:pPr>
            <a:r>
              <a:rPr lang="tr-TR" sz="2000" b="1" dirty="0">
                <a:solidFill>
                  <a:schemeClr val="bg1"/>
                </a:solidFill>
              </a:rPr>
              <a:t>20.000 TL</a:t>
            </a:r>
          </a:p>
          <a:p>
            <a:pPr algn="ctr" fontAlgn="auto">
              <a:spcBef>
                <a:spcPts val="0"/>
              </a:spcBef>
              <a:spcAft>
                <a:spcPts val="0"/>
              </a:spcAft>
              <a:defRPr/>
            </a:pPr>
            <a:r>
              <a:rPr lang="tr-TR" dirty="0">
                <a:solidFill>
                  <a:schemeClr val="bg1"/>
                </a:solidFill>
              </a:rPr>
              <a:t>(Gecikme Faizi)</a:t>
            </a:r>
          </a:p>
          <a:p>
            <a:pPr algn="ctr" fontAlgn="auto">
              <a:spcBef>
                <a:spcPts val="0"/>
              </a:spcBef>
              <a:spcAft>
                <a:spcPts val="0"/>
              </a:spcAft>
              <a:defRPr/>
            </a:pPr>
            <a:endParaRPr lang="tr-TR" dirty="0">
              <a:solidFill>
                <a:schemeClr val="bg1"/>
              </a:solidFill>
            </a:endParaRPr>
          </a:p>
        </p:txBody>
      </p:sp>
      <p:sp>
        <p:nvSpPr>
          <p:cNvPr id="7" name="6 Dikdörtgen">
            <a:extLst>
              <a:ext uri="{FF2B5EF4-FFF2-40B4-BE49-F238E27FC236}">
                <a16:creationId xmlns:a16="http://schemas.microsoft.com/office/drawing/2014/main" id="{E910F680-6059-4E76-B739-9F49EDA3766A}"/>
              </a:ext>
            </a:extLst>
          </p:cNvPr>
          <p:cNvSpPr/>
          <p:nvPr/>
        </p:nvSpPr>
        <p:spPr>
          <a:xfrm>
            <a:off x="7715250" y="1571625"/>
            <a:ext cx="1071563" cy="24288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sz="2800" dirty="0">
              <a:solidFill>
                <a:schemeClr val="bg1"/>
              </a:solidFill>
            </a:endParaRPr>
          </a:p>
          <a:p>
            <a:pPr algn="ctr" fontAlgn="auto">
              <a:spcBef>
                <a:spcPts val="0"/>
              </a:spcBef>
              <a:spcAft>
                <a:spcPts val="0"/>
              </a:spcAft>
              <a:defRPr/>
            </a:pPr>
            <a:r>
              <a:rPr lang="tr-TR" sz="2000" b="1" dirty="0">
                <a:solidFill>
                  <a:schemeClr val="bg1"/>
                </a:solidFill>
              </a:rPr>
              <a:t>30.000 TL</a:t>
            </a:r>
          </a:p>
          <a:p>
            <a:pPr algn="ctr" fontAlgn="auto">
              <a:spcBef>
                <a:spcPts val="0"/>
              </a:spcBef>
              <a:spcAft>
                <a:spcPts val="0"/>
              </a:spcAft>
              <a:defRPr/>
            </a:pPr>
            <a:r>
              <a:rPr lang="tr-TR" sz="1600" dirty="0">
                <a:solidFill>
                  <a:schemeClr val="bg1"/>
                </a:solidFill>
              </a:rPr>
              <a:t>(Gecikme Zammı)</a:t>
            </a:r>
          </a:p>
          <a:p>
            <a:pPr algn="ctr" fontAlgn="auto">
              <a:spcBef>
                <a:spcPts val="0"/>
              </a:spcBef>
              <a:spcAft>
                <a:spcPts val="0"/>
              </a:spcAft>
              <a:defRPr/>
            </a:pPr>
            <a:endParaRPr lang="tr-TR" sz="1600" dirty="0">
              <a:solidFill>
                <a:schemeClr val="bg1"/>
              </a:solidFill>
            </a:endParaRPr>
          </a:p>
        </p:txBody>
      </p:sp>
      <p:sp>
        <p:nvSpPr>
          <p:cNvPr id="9" name="8 Dikdörtgen">
            <a:extLst>
              <a:ext uri="{FF2B5EF4-FFF2-40B4-BE49-F238E27FC236}">
                <a16:creationId xmlns:a16="http://schemas.microsoft.com/office/drawing/2014/main" id="{74F9A43C-CCE2-4654-A339-31BE7456AB94}"/>
              </a:ext>
            </a:extLst>
          </p:cNvPr>
          <p:cNvSpPr/>
          <p:nvPr/>
        </p:nvSpPr>
        <p:spPr>
          <a:xfrm>
            <a:off x="285750" y="4000500"/>
            <a:ext cx="3214688" cy="8572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sz="2400" b="1" dirty="0">
                <a:solidFill>
                  <a:schemeClr val="bg1"/>
                </a:solidFill>
              </a:rPr>
              <a:t>8.000 TL</a:t>
            </a:r>
          </a:p>
          <a:p>
            <a:pPr algn="ctr" fontAlgn="auto">
              <a:spcBef>
                <a:spcPts val="0"/>
              </a:spcBef>
              <a:spcAft>
                <a:spcPts val="0"/>
              </a:spcAft>
              <a:defRPr/>
            </a:pPr>
            <a:r>
              <a:rPr lang="tr-TR" sz="1400" dirty="0">
                <a:solidFill>
                  <a:schemeClr val="bg1"/>
                </a:solidFill>
              </a:rPr>
              <a:t>(ÜFE Oranlarına göre hesaplanan tutar)</a:t>
            </a:r>
          </a:p>
        </p:txBody>
      </p:sp>
      <p:sp>
        <p:nvSpPr>
          <p:cNvPr id="10" name="9 Metin kutusu">
            <a:extLst>
              <a:ext uri="{FF2B5EF4-FFF2-40B4-BE49-F238E27FC236}">
                <a16:creationId xmlns:a16="http://schemas.microsoft.com/office/drawing/2014/main" id="{256FF135-4DE8-47E2-BA13-F7FE9184C287}"/>
              </a:ext>
            </a:extLst>
          </p:cNvPr>
          <p:cNvSpPr txBox="1">
            <a:spLocks noChangeArrowheads="1"/>
          </p:cNvSpPr>
          <p:nvPr/>
        </p:nvSpPr>
        <p:spPr bwMode="auto">
          <a:xfrm>
            <a:off x="500063" y="5214938"/>
            <a:ext cx="8001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1800" dirty="0"/>
              <a:t>Borçlu; vergi aslı ile birlikte, Kanunun yayımlandığı tarihe kadar </a:t>
            </a:r>
            <a:r>
              <a:rPr lang="tr-TR" altLang="tr-TR" sz="1800" dirty="0" err="1"/>
              <a:t>Yİ</a:t>
            </a:r>
            <a:r>
              <a:rPr lang="tr-TR" altLang="tr-TR" sz="1800" dirty="0"/>
              <a:t> ÜFE aylık değişim oranları esas alınarak hesaplanacak tutarı ödemek suretiyle; vergi </a:t>
            </a:r>
            <a:r>
              <a:rPr lang="tr-TR" altLang="tr-TR" sz="1800" dirty="0" err="1"/>
              <a:t>ziyaı</a:t>
            </a:r>
            <a:r>
              <a:rPr lang="tr-TR" altLang="tr-TR" sz="1800" dirty="0"/>
              <a:t> cezası, gecikme faizi ve gecikme zammı  borçlarından kurtulacaktır. </a:t>
            </a:r>
          </a:p>
          <a:p>
            <a:pPr eaLnBrk="1" hangingPunct="1">
              <a:spcBef>
                <a:spcPct val="0"/>
              </a:spcBef>
              <a:buFontTx/>
              <a:buNone/>
            </a:pPr>
            <a:r>
              <a:rPr lang="tr-TR" altLang="tr-TR" sz="1800" b="1" dirty="0"/>
              <a:t>(Toplam 250.000 TL yerine, 108.000 TL ödenecektir)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xit" presetSubtype="4" fill="hold" grpId="1" nodeType="clickEffect">
                                  <p:stCondLst>
                                    <p:cond delay="0"/>
                                  </p:stCondLst>
                                  <p:childTnLst>
                                    <p:anim calcmode="lin" valueType="num">
                                      <p:cBhvr additive="base">
                                        <p:cTn id="32" dur="500"/>
                                        <p:tgtEl>
                                          <p:spTgt spid="5"/>
                                        </p:tgtEl>
                                        <p:attrNameLst>
                                          <p:attrName>ppt_x</p:attrName>
                                        </p:attrNameLst>
                                      </p:cBhvr>
                                      <p:tavLst>
                                        <p:tav tm="0">
                                          <p:val>
                                            <p:strVal val="ppt_x"/>
                                          </p:val>
                                        </p:tav>
                                        <p:tav tm="100000">
                                          <p:val>
                                            <p:strVal val="ppt_x"/>
                                          </p:val>
                                        </p:tav>
                                      </p:tavLst>
                                    </p:anim>
                                    <p:anim calcmode="lin" valueType="num">
                                      <p:cBhvr additive="base">
                                        <p:cTn id="33" dur="500"/>
                                        <p:tgtEl>
                                          <p:spTgt spid="5"/>
                                        </p:tgtEl>
                                        <p:attrNameLst>
                                          <p:attrName>ppt_y</p:attrName>
                                        </p:attrNameLst>
                                      </p:cBhvr>
                                      <p:tavLst>
                                        <p:tav tm="0">
                                          <p:val>
                                            <p:strVal val="ppt_y"/>
                                          </p:val>
                                        </p:tav>
                                        <p:tav tm="100000">
                                          <p:val>
                                            <p:strVal val="1+ppt_h/2"/>
                                          </p:val>
                                        </p:tav>
                                      </p:tavLst>
                                    </p:anim>
                                    <p:set>
                                      <p:cBhvr>
                                        <p:cTn id="34" dur="1" fill="hold">
                                          <p:stCondLst>
                                            <p:cond delay="499"/>
                                          </p:stCondLst>
                                        </p:cTn>
                                        <p:tgtEl>
                                          <p:spTgt spid="5"/>
                                        </p:tgtEl>
                                        <p:attrNameLst>
                                          <p:attrName>style.visibility</p:attrName>
                                        </p:attrNameLst>
                                      </p:cBhvr>
                                      <p:to>
                                        <p:strVal val="hidden"/>
                                      </p:to>
                                    </p:set>
                                  </p:childTnLst>
                                </p:cTn>
                              </p:par>
                              <p:par>
                                <p:cTn id="35" presetID="2" presetClass="exit" presetSubtype="4" fill="hold" grpId="1" nodeType="withEffect">
                                  <p:stCondLst>
                                    <p:cond delay="0"/>
                                  </p:stCondLst>
                                  <p:childTnLst>
                                    <p:anim calcmode="lin" valueType="num">
                                      <p:cBhvr additive="base">
                                        <p:cTn id="36" dur="500"/>
                                        <p:tgtEl>
                                          <p:spTgt spid="6"/>
                                        </p:tgtEl>
                                        <p:attrNameLst>
                                          <p:attrName>ppt_x</p:attrName>
                                        </p:attrNameLst>
                                      </p:cBhvr>
                                      <p:tavLst>
                                        <p:tav tm="0">
                                          <p:val>
                                            <p:strVal val="ppt_x"/>
                                          </p:val>
                                        </p:tav>
                                        <p:tav tm="100000">
                                          <p:val>
                                            <p:strVal val="ppt_x"/>
                                          </p:val>
                                        </p:tav>
                                      </p:tavLst>
                                    </p:anim>
                                    <p:anim calcmode="lin" valueType="num">
                                      <p:cBhvr additive="base">
                                        <p:cTn id="37" dur="500"/>
                                        <p:tgtEl>
                                          <p:spTgt spid="6"/>
                                        </p:tgtEl>
                                        <p:attrNameLst>
                                          <p:attrName>ppt_y</p:attrName>
                                        </p:attrNameLst>
                                      </p:cBhvr>
                                      <p:tavLst>
                                        <p:tav tm="0">
                                          <p:val>
                                            <p:strVal val="ppt_y"/>
                                          </p:val>
                                        </p:tav>
                                        <p:tav tm="100000">
                                          <p:val>
                                            <p:strVal val="1+ppt_h/2"/>
                                          </p:val>
                                        </p:tav>
                                      </p:tavLst>
                                    </p:anim>
                                    <p:set>
                                      <p:cBhvr>
                                        <p:cTn id="38" dur="1" fill="hold">
                                          <p:stCondLst>
                                            <p:cond delay="499"/>
                                          </p:stCondLst>
                                        </p:cTn>
                                        <p:tgtEl>
                                          <p:spTgt spid="6"/>
                                        </p:tgtEl>
                                        <p:attrNameLst>
                                          <p:attrName>style.visibility</p:attrName>
                                        </p:attrNameLst>
                                      </p:cBhvr>
                                      <p:to>
                                        <p:strVal val="hidden"/>
                                      </p:to>
                                    </p:set>
                                  </p:childTnLst>
                                </p:cTn>
                              </p:par>
                              <p:par>
                                <p:cTn id="39" presetID="2" presetClass="exit" presetSubtype="4" fill="hold" grpId="1" nodeType="withEffect">
                                  <p:stCondLst>
                                    <p:cond delay="0"/>
                                  </p:stCondLst>
                                  <p:childTnLst>
                                    <p:anim calcmode="lin" valueType="num">
                                      <p:cBhvr additive="base">
                                        <p:cTn id="40" dur="500"/>
                                        <p:tgtEl>
                                          <p:spTgt spid="7"/>
                                        </p:tgtEl>
                                        <p:attrNameLst>
                                          <p:attrName>ppt_x</p:attrName>
                                        </p:attrNameLst>
                                      </p:cBhvr>
                                      <p:tavLst>
                                        <p:tav tm="0">
                                          <p:val>
                                            <p:strVal val="ppt_x"/>
                                          </p:val>
                                        </p:tav>
                                        <p:tav tm="100000">
                                          <p:val>
                                            <p:strVal val="ppt_x"/>
                                          </p:val>
                                        </p:tav>
                                      </p:tavLst>
                                    </p:anim>
                                    <p:anim calcmode="lin" valueType="num">
                                      <p:cBhvr additive="base">
                                        <p:cTn id="41" dur="500"/>
                                        <p:tgtEl>
                                          <p:spTgt spid="7"/>
                                        </p:tgtEl>
                                        <p:attrNameLst>
                                          <p:attrName>ppt_y</p:attrName>
                                        </p:attrNameLst>
                                      </p:cBhvr>
                                      <p:tavLst>
                                        <p:tav tm="0">
                                          <p:val>
                                            <p:strVal val="ppt_y"/>
                                          </p:val>
                                        </p:tav>
                                        <p:tav tm="100000">
                                          <p:val>
                                            <p:strVal val="1+ppt_h/2"/>
                                          </p:val>
                                        </p:tav>
                                      </p:tavLst>
                                    </p:anim>
                                    <p:set>
                                      <p:cBhvr>
                                        <p:cTn id="42" dur="1" fill="hold">
                                          <p:stCondLst>
                                            <p:cond delay="499"/>
                                          </p:stCondLst>
                                        </p:cTn>
                                        <p:tgtEl>
                                          <p:spTgt spid="7"/>
                                        </p:tgtEl>
                                        <p:attrNameLst>
                                          <p:attrName>style.visibility</p:attrName>
                                        </p:attrNameLst>
                                      </p:cBhvr>
                                      <p:to>
                                        <p:strVal val="hidden"/>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linds(horizontal)">
                                      <p:cBhvr>
                                        <p:cTn id="4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5" grpId="1" animBg="1"/>
      <p:bldP spid="6" grpId="0" animBg="1"/>
      <p:bldP spid="6" grpId="1" animBg="1"/>
      <p:bldP spid="7" grpId="0" animBg="1"/>
      <p:bldP spid="7" grpId="1" animBg="1"/>
      <p:bldP spid="9" grpId="0" animBg="1"/>
      <p:bldP spid="10"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1 Başlık">
            <a:extLst>
              <a:ext uri="{FF2B5EF4-FFF2-40B4-BE49-F238E27FC236}">
                <a16:creationId xmlns:a16="http://schemas.microsoft.com/office/drawing/2014/main" id="{B7E6E0A9-A685-44FE-97C1-7A206F110B2A}"/>
              </a:ext>
            </a:extLst>
          </p:cNvPr>
          <p:cNvSpPr>
            <a:spLocks noGrp="1"/>
          </p:cNvSpPr>
          <p:nvPr>
            <p:ph type="title"/>
          </p:nvPr>
        </p:nvSpPr>
        <p:spPr>
          <a:xfrm>
            <a:off x="285750" y="214313"/>
            <a:ext cx="8229600" cy="46037"/>
          </a:xfrm>
        </p:spPr>
        <p:txBody>
          <a:bodyPr rtlCol="0">
            <a:normAutofit fontScale="90000"/>
          </a:bodyPr>
          <a:lstStyle/>
          <a:p>
            <a:pPr eaLnBrk="1" fontAlgn="auto" hangingPunct="1">
              <a:spcAft>
                <a:spcPts val="0"/>
              </a:spcAft>
              <a:defRPr/>
            </a:pPr>
            <a:r>
              <a:rPr lang="tr-TR" altLang="tr-TR" sz="3200" b="1" dirty="0">
                <a:solidFill>
                  <a:srgbClr val="C00000"/>
                </a:solidFill>
              </a:rPr>
              <a:t>KASA/ORTAK CARİ DÜZELTİLMESİ</a:t>
            </a:r>
          </a:p>
        </p:txBody>
      </p:sp>
      <p:sp>
        <p:nvSpPr>
          <p:cNvPr id="3" name="2 İçerik Yer Tutucusu">
            <a:extLst>
              <a:ext uri="{FF2B5EF4-FFF2-40B4-BE49-F238E27FC236}">
                <a16:creationId xmlns:a16="http://schemas.microsoft.com/office/drawing/2014/main" id="{2A18874C-E197-45B5-BD1F-957E7A9DB9FC}"/>
              </a:ext>
            </a:extLst>
          </p:cNvPr>
          <p:cNvSpPr>
            <a:spLocks noGrp="1"/>
          </p:cNvSpPr>
          <p:nvPr>
            <p:ph idx="1"/>
          </p:nvPr>
        </p:nvSpPr>
        <p:spPr>
          <a:xfrm>
            <a:off x="285750" y="500063"/>
            <a:ext cx="8462714" cy="6143624"/>
          </a:xfrm>
        </p:spPr>
        <p:txBody>
          <a:bodyPr rtlCol="0">
            <a:noAutofit/>
          </a:bodyPr>
          <a:lstStyle/>
          <a:p>
            <a:pPr marL="0" indent="0">
              <a:buNone/>
            </a:pPr>
            <a:r>
              <a:rPr lang="tr-TR" sz="1700" b="0" i="0" u="none" strike="noStrike" baseline="0" dirty="0">
                <a:solidFill>
                  <a:srgbClr val="000000"/>
                </a:solidFill>
                <a:latin typeface="Calibri" panose="020F0502020204030204" pitchFamily="34" charset="0"/>
              </a:rPr>
              <a:t>Mükellef, bu beyanıyla ilgili muhasebe kayıtlarını yaparken düzeltmeden kaynaklanan işlemler nedeniyle “689. Diğer Olağandışı Gider ve Zararlar” hesabı yerine bilançonun aktifinde bir </a:t>
            </a:r>
            <a:r>
              <a:rPr lang="tr-TR" sz="1700" b="1" i="0" u="none" strike="noStrike" baseline="0" dirty="0">
                <a:solidFill>
                  <a:srgbClr val="000000"/>
                </a:solidFill>
                <a:latin typeface="Calibri" panose="020F0502020204030204" pitchFamily="34" charset="0"/>
              </a:rPr>
              <a:t>geçici hesap oluşturma tercihinde </a:t>
            </a:r>
            <a:r>
              <a:rPr lang="tr-TR" sz="1700" b="0" i="0" u="none" strike="noStrike" baseline="0" dirty="0">
                <a:solidFill>
                  <a:srgbClr val="000000"/>
                </a:solidFill>
                <a:latin typeface="Calibri" panose="020F0502020204030204" pitchFamily="34" charset="0"/>
              </a:rPr>
              <a:t>bulunmuştur. </a:t>
            </a:r>
          </a:p>
          <a:p>
            <a:pPr marL="0" indent="0">
              <a:buNone/>
            </a:pPr>
            <a:endParaRPr lang="tr-TR" sz="1700" b="0" i="0" u="none" strike="noStrike" baseline="0" dirty="0">
              <a:solidFill>
                <a:srgbClr val="000000"/>
              </a:solidFill>
              <a:latin typeface="Calibri" panose="020F0502020204030204" pitchFamily="34" charset="0"/>
            </a:endParaRPr>
          </a:p>
          <a:p>
            <a:pPr marL="0" indent="0">
              <a:buNone/>
            </a:pPr>
            <a:r>
              <a:rPr lang="tr-TR" sz="1700" b="0" i="0" u="none" strike="noStrike" baseline="0" dirty="0">
                <a:solidFill>
                  <a:srgbClr val="000000"/>
                </a:solidFill>
                <a:latin typeface="Calibri" panose="020F0502020204030204" pitchFamily="34" charset="0"/>
              </a:rPr>
              <a:t>-Bilançoda görülmekle birlikte işletmede bulunmayan ortaklardan alacakların düşülmesi: </a:t>
            </a:r>
          </a:p>
          <a:p>
            <a:pPr marL="0" indent="0">
              <a:buNone/>
            </a:pPr>
            <a:r>
              <a:rPr lang="tr-TR" sz="1700" b="0" i="0" u="none" strike="noStrike" baseline="0" dirty="0">
                <a:solidFill>
                  <a:srgbClr val="000000"/>
                </a:solidFill>
                <a:latin typeface="Calibri" panose="020F0502020204030204" pitchFamily="34" charset="0"/>
              </a:rPr>
              <a:t>_____________________________ / ________________________________ </a:t>
            </a:r>
          </a:p>
          <a:p>
            <a:pPr marL="0" indent="0">
              <a:buNone/>
            </a:pPr>
            <a:r>
              <a:rPr lang="tr-TR" sz="1700" b="1" i="0" u="none" strike="noStrike" baseline="0" dirty="0">
                <a:solidFill>
                  <a:srgbClr val="000000"/>
                </a:solidFill>
                <a:latin typeface="Calibri" panose="020F0502020204030204" pitchFamily="34" charset="0"/>
              </a:rPr>
              <a:t>296 </a:t>
            </a:r>
            <a:r>
              <a:rPr lang="tr-TR" sz="1700" b="0" i="0" u="none" strike="noStrike" baseline="0" dirty="0">
                <a:solidFill>
                  <a:srgbClr val="000000"/>
                </a:solidFill>
                <a:latin typeface="Calibri" panose="020F0502020204030204" pitchFamily="34" charset="0"/>
              </a:rPr>
              <a:t>GEÇİCİ HESAP 					480.000 TL </a:t>
            </a:r>
          </a:p>
          <a:p>
            <a:pPr marL="0" indent="0">
              <a:buNone/>
            </a:pPr>
            <a:r>
              <a:rPr lang="tr-TR" sz="1700" b="0" i="0" u="none" strike="noStrike" baseline="0" dirty="0">
                <a:solidFill>
                  <a:srgbClr val="000000"/>
                </a:solidFill>
                <a:latin typeface="Calibri" panose="020F0502020204030204" pitchFamily="34" charset="0"/>
              </a:rPr>
              <a:t>(7326 sayılı Kanun 6/3 </a:t>
            </a:r>
            <a:r>
              <a:rPr lang="tr-TR" sz="1700" b="0" i="0" u="none" strike="noStrike" baseline="0" dirty="0" err="1">
                <a:solidFill>
                  <a:srgbClr val="000000"/>
                </a:solidFill>
                <a:latin typeface="Calibri" panose="020F0502020204030204" pitchFamily="34" charset="0"/>
              </a:rPr>
              <a:t>md.</a:t>
            </a:r>
            <a:r>
              <a:rPr lang="tr-TR" sz="1700" b="0" i="0" u="none" strike="noStrike" baseline="0" dirty="0">
                <a:solidFill>
                  <a:srgbClr val="000000"/>
                </a:solidFill>
                <a:latin typeface="Calibri" panose="020F0502020204030204" pitchFamily="34" charset="0"/>
              </a:rPr>
              <a:t> uyarınca düzeltme hesabı) </a:t>
            </a:r>
          </a:p>
          <a:p>
            <a:pPr marL="0" indent="0">
              <a:buNone/>
            </a:pPr>
            <a:r>
              <a:rPr lang="tr-TR" sz="1700" b="1" i="0" u="none" strike="noStrike" baseline="0" dirty="0">
                <a:solidFill>
                  <a:srgbClr val="000000"/>
                </a:solidFill>
                <a:latin typeface="Calibri" panose="020F0502020204030204" pitchFamily="34" charset="0"/>
              </a:rPr>
              <a:t>		</a:t>
            </a:r>
            <a:r>
              <a:rPr lang="sv-SE" sz="1700" b="1" i="0" u="none" strike="noStrike" baseline="0" dirty="0">
                <a:solidFill>
                  <a:srgbClr val="000000"/>
                </a:solidFill>
                <a:latin typeface="Calibri" panose="020F0502020204030204" pitchFamily="34" charset="0"/>
              </a:rPr>
              <a:t>131 </a:t>
            </a:r>
            <a:r>
              <a:rPr lang="sv-SE" sz="1700" b="0" i="0" u="none" strike="noStrike" baseline="0" dirty="0">
                <a:solidFill>
                  <a:srgbClr val="000000"/>
                </a:solidFill>
                <a:latin typeface="Calibri" panose="020F0502020204030204" pitchFamily="34" charset="0"/>
              </a:rPr>
              <a:t>ORTAKLARDAN ALACAKLAR </a:t>
            </a:r>
            <a:r>
              <a:rPr lang="tr-TR" sz="1700" b="0" i="0" u="none" strike="noStrike" baseline="0" dirty="0">
                <a:solidFill>
                  <a:srgbClr val="000000"/>
                </a:solidFill>
                <a:latin typeface="Calibri" panose="020F0502020204030204" pitchFamily="34" charset="0"/>
              </a:rPr>
              <a:t>		</a:t>
            </a:r>
            <a:r>
              <a:rPr lang="sv-SE" sz="1700" b="0" i="0" u="none" strike="noStrike" baseline="0" dirty="0">
                <a:solidFill>
                  <a:srgbClr val="000000"/>
                </a:solidFill>
                <a:latin typeface="Calibri" panose="020F0502020204030204" pitchFamily="34" charset="0"/>
              </a:rPr>
              <a:t>200.000 TL </a:t>
            </a:r>
          </a:p>
          <a:p>
            <a:pPr marL="0" indent="0">
              <a:buNone/>
            </a:pPr>
            <a:r>
              <a:rPr lang="tr-TR" sz="1700" b="1" i="0" u="none" strike="noStrike" baseline="0" dirty="0">
                <a:solidFill>
                  <a:srgbClr val="000000"/>
                </a:solidFill>
                <a:latin typeface="Calibri" panose="020F0502020204030204" pitchFamily="34" charset="0"/>
              </a:rPr>
              <a:t>		</a:t>
            </a:r>
            <a:r>
              <a:rPr lang="sv-SE" sz="1700" b="1" i="0" u="none" strike="noStrike" baseline="0" dirty="0">
                <a:solidFill>
                  <a:srgbClr val="000000"/>
                </a:solidFill>
                <a:latin typeface="Calibri" panose="020F0502020204030204" pitchFamily="34" charset="0"/>
              </a:rPr>
              <a:t>231 </a:t>
            </a:r>
            <a:r>
              <a:rPr lang="sv-SE" sz="1700" b="0" i="0" u="none" strike="noStrike" baseline="0" dirty="0">
                <a:solidFill>
                  <a:srgbClr val="000000"/>
                </a:solidFill>
                <a:latin typeface="Calibri" panose="020F0502020204030204" pitchFamily="34" charset="0"/>
              </a:rPr>
              <a:t>ORTAKLARDAN ALACAKLAR </a:t>
            </a:r>
            <a:r>
              <a:rPr lang="tr-TR" sz="1700" b="0" i="0" u="none" strike="noStrike" baseline="0" dirty="0">
                <a:solidFill>
                  <a:srgbClr val="000000"/>
                </a:solidFill>
                <a:latin typeface="Calibri" panose="020F0502020204030204" pitchFamily="34" charset="0"/>
              </a:rPr>
              <a:t>		</a:t>
            </a:r>
            <a:r>
              <a:rPr lang="sv-SE" sz="1700" b="0" i="0" u="none" strike="noStrike" baseline="0" dirty="0">
                <a:solidFill>
                  <a:srgbClr val="000000"/>
                </a:solidFill>
                <a:latin typeface="Calibri" panose="020F0502020204030204" pitchFamily="34" charset="0"/>
              </a:rPr>
              <a:t>280.000 TL </a:t>
            </a:r>
          </a:p>
          <a:p>
            <a:pPr marL="0" indent="0">
              <a:buNone/>
            </a:pPr>
            <a:r>
              <a:rPr lang="tr-TR" sz="1700" b="0" i="0" u="none" strike="noStrike" baseline="0" dirty="0">
                <a:solidFill>
                  <a:srgbClr val="000000"/>
                </a:solidFill>
                <a:latin typeface="Calibri" panose="020F0502020204030204" pitchFamily="34" charset="0"/>
              </a:rPr>
              <a:t>_____________________________ / ________________________________ </a:t>
            </a:r>
          </a:p>
          <a:p>
            <a:pPr marL="0" indent="0">
              <a:buNone/>
            </a:pPr>
            <a:endParaRPr lang="tr-TR" sz="1700" b="0" i="0" u="none" strike="noStrike" baseline="0" dirty="0">
              <a:solidFill>
                <a:srgbClr val="000000"/>
              </a:solidFill>
              <a:latin typeface="Calibri" panose="020F0502020204030204" pitchFamily="34" charset="0"/>
            </a:endParaRPr>
          </a:p>
          <a:p>
            <a:pPr marL="0" indent="0">
              <a:buNone/>
            </a:pPr>
            <a:r>
              <a:rPr lang="tr-TR" sz="1700" b="0" i="0" u="none" strike="noStrike" baseline="0" dirty="0">
                <a:solidFill>
                  <a:srgbClr val="000000"/>
                </a:solidFill>
                <a:latin typeface="Calibri" panose="020F0502020204030204" pitchFamily="34" charset="0"/>
              </a:rPr>
              <a:t>-Verginin hesaplanması: </a:t>
            </a:r>
          </a:p>
          <a:p>
            <a:pPr marL="0" indent="0">
              <a:buNone/>
            </a:pPr>
            <a:r>
              <a:rPr lang="tr-TR" sz="1700" b="0" i="0" u="none" strike="noStrike" baseline="0" dirty="0">
                <a:solidFill>
                  <a:srgbClr val="000000"/>
                </a:solidFill>
                <a:latin typeface="Calibri" panose="020F0502020204030204" pitchFamily="34" charset="0"/>
              </a:rPr>
              <a:t>_____________________________ / ________________________________ </a:t>
            </a:r>
          </a:p>
          <a:p>
            <a:pPr marL="0" indent="0">
              <a:buNone/>
            </a:pPr>
            <a:r>
              <a:rPr lang="tr-TR" sz="1700" b="1" i="0" u="none" strike="noStrike" baseline="0" dirty="0">
                <a:solidFill>
                  <a:srgbClr val="000000"/>
                </a:solidFill>
                <a:latin typeface="Calibri" panose="020F0502020204030204" pitchFamily="34" charset="0"/>
              </a:rPr>
              <a:t>689 </a:t>
            </a:r>
            <a:r>
              <a:rPr lang="tr-TR" sz="1700" b="0" i="0" u="none" strike="noStrike" baseline="0" dirty="0">
                <a:solidFill>
                  <a:srgbClr val="000000"/>
                </a:solidFill>
                <a:latin typeface="Calibri" panose="020F0502020204030204" pitchFamily="34" charset="0"/>
              </a:rPr>
              <a:t>DİĞER OLAĞANDIŞI </a:t>
            </a:r>
            <a:r>
              <a:rPr lang="tr-TR" sz="1700" b="0" i="0" u="none" strike="noStrike" baseline="0" dirty="0" err="1">
                <a:solidFill>
                  <a:srgbClr val="000000"/>
                </a:solidFill>
                <a:latin typeface="Calibri" panose="020F0502020204030204" pitchFamily="34" charset="0"/>
              </a:rPr>
              <a:t>GİD</a:t>
            </a:r>
            <a:r>
              <a:rPr lang="tr-TR" sz="1700" b="0" i="0" u="none" strike="noStrike" baseline="0" dirty="0">
                <a:solidFill>
                  <a:srgbClr val="000000"/>
                </a:solidFill>
                <a:latin typeface="Calibri" panose="020F0502020204030204" pitchFamily="34" charset="0"/>
              </a:rPr>
              <a:t>. VE ZAR. 			14.400 TL </a:t>
            </a:r>
          </a:p>
          <a:p>
            <a:pPr marL="0" indent="0">
              <a:buNone/>
            </a:pPr>
            <a:r>
              <a:rPr lang="de-DE" sz="1700" b="0" i="0" u="none" strike="noStrike" baseline="0" dirty="0">
                <a:solidFill>
                  <a:srgbClr val="000000"/>
                </a:solidFill>
                <a:latin typeface="Calibri" panose="020F0502020204030204" pitchFamily="34" charset="0"/>
              </a:rPr>
              <a:t>(7326 </a:t>
            </a:r>
            <a:r>
              <a:rPr lang="de-DE" sz="1700" b="0" i="0" u="none" strike="noStrike" baseline="0" dirty="0" err="1">
                <a:solidFill>
                  <a:srgbClr val="000000"/>
                </a:solidFill>
                <a:latin typeface="Calibri" panose="020F0502020204030204" pitchFamily="34" charset="0"/>
              </a:rPr>
              <a:t>sayılı</a:t>
            </a:r>
            <a:r>
              <a:rPr lang="de-DE" sz="1700" b="0" i="0" u="none" strike="noStrike" baseline="0" dirty="0">
                <a:solidFill>
                  <a:srgbClr val="000000"/>
                </a:solidFill>
                <a:latin typeface="Calibri" panose="020F0502020204030204" pitchFamily="34" charset="0"/>
              </a:rPr>
              <a:t> Kanun 6/3 md.) </a:t>
            </a:r>
            <a:endParaRPr lang="tr-TR" sz="1700" b="0" i="0" u="none" strike="noStrike" baseline="0" dirty="0">
              <a:solidFill>
                <a:srgbClr val="000000"/>
              </a:solidFill>
              <a:latin typeface="Calibri" panose="020F0502020204030204" pitchFamily="34" charset="0"/>
            </a:endParaRPr>
          </a:p>
          <a:p>
            <a:pPr marL="0" indent="0">
              <a:buNone/>
            </a:pPr>
            <a:r>
              <a:rPr lang="tr-TR" sz="1700" b="0" i="0" u="none" strike="noStrike" baseline="0" dirty="0">
                <a:solidFill>
                  <a:srgbClr val="000000"/>
                </a:solidFill>
                <a:latin typeface="Calibri" panose="020F0502020204030204" pitchFamily="34" charset="0"/>
              </a:rPr>
              <a:t>(Kanunen Kabul Edilmeyen Gider) </a:t>
            </a:r>
          </a:p>
          <a:p>
            <a:pPr marL="0" indent="0">
              <a:buNone/>
            </a:pPr>
            <a:r>
              <a:rPr lang="tr-TR" sz="1700" b="1" i="0" u="none" strike="noStrike" baseline="0" dirty="0">
                <a:solidFill>
                  <a:srgbClr val="000000"/>
                </a:solidFill>
                <a:latin typeface="Calibri" panose="020F0502020204030204" pitchFamily="34" charset="0"/>
              </a:rPr>
              <a:t>		</a:t>
            </a:r>
            <a:r>
              <a:rPr lang="nn-NO" sz="1700" b="1" i="0" u="none" strike="noStrike" baseline="0" dirty="0">
                <a:solidFill>
                  <a:srgbClr val="000000"/>
                </a:solidFill>
                <a:latin typeface="Calibri" panose="020F0502020204030204" pitchFamily="34" charset="0"/>
              </a:rPr>
              <a:t>360 </a:t>
            </a:r>
            <a:r>
              <a:rPr lang="nn-NO" sz="1700" b="0" i="0" u="none" strike="noStrike" baseline="0" dirty="0">
                <a:solidFill>
                  <a:srgbClr val="000000"/>
                </a:solidFill>
                <a:latin typeface="Calibri" panose="020F0502020204030204" pitchFamily="34" charset="0"/>
              </a:rPr>
              <a:t>ÖDENECEK VERGİ VE FONLAR </a:t>
            </a:r>
            <a:r>
              <a:rPr lang="tr-TR" sz="1700" b="0" i="0" u="none" strike="noStrike" baseline="0" dirty="0">
                <a:solidFill>
                  <a:srgbClr val="000000"/>
                </a:solidFill>
                <a:latin typeface="Calibri" panose="020F0502020204030204" pitchFamily="34" charset="0"/>
              </a:rPr>
              <a:t>		</a:t>
            </a:r>
            <a:r>
              <a:rPr lang="nn-NO" sz="1700" b="0" i="0" u="none" strike="noStrike" baseline="0" dirty="0">
                <a:solidFill>
                  <a:srgbClr val="000000"/>
                </a:solidFill>
                <a:latin typeface="Calibri" panose="020F0502020204030204" pitchFamily="34" charset="0"/>
              </a:rPr>
              <a:t>14.400 TL </a:t>
            </a:r>
            <a:endParaRPr lang="tr-TR" sz="1700" b="0" i="0" u="none" strike="noStrike" baseline="0" dirty="0">
              <a:solidFill>
                <a:srgbClr val="000000"/>
              </a:solidFill>
              <a:latin typeface="Calibri" panose="020F0502020204030204" pitchFamily="34" charset="0"/>
            </a:endParaRPr>
          </a:p>
          <a:p>
            <a:pPr marL="0" indent="0">
              <a:buNone/>
            </a:pPr>
            <a:r>
              <a:rPr lang="tr-TR" sz="1700" b="0" i="0" u="none" strike="noStrike" baseline="0" dirty="0">
                <a:solidFill>
                  <a:srgbClr val="000000"/>
                </a:solidFill>
                <a:latin typeface="Calibri" panose="020F0502020204030204" pitchFamily="34" charset="0"/>
              </a:rPr>
              <a:t>__________________________ / ________________________________ </a:t>
            </a:r>
          </a:p>
          <a:p>
            <a:endParaRPr lang="tr-TR" sz="1700" b="1" dirty="0">
              <a:solidFill>
                <a:schemeClr val="accent1">
                  <a:lumMod val="75000"/>
                </a:schemeClr>
              </a:solidFill>
            </a:endParaRPr>
          </a:p>
          <a:p>
            <a:pPr eaLnBrk="1" fontAlgn="auto" hangingPunct="1">
              <a:spcAft>
                <a:spcPts val="0"/>
              </a:spcAft>
              <a:buFont typeface="Arial" panose="020B0604020202020204" pitchFamily="34" charset="0"/>
              <a:buNone/>
              <a:defRPr/>
            </a:pPr>
            <a:r>
              <a:rPr lang="tr-TR" sz="1700" b="1" dirty="0">
                <a:solidFill>
                  <a:schemeClr val="accent1">
                    <a:lumMod val="75000"/>
                  </a:schemeClr>
                </a:solidFill>
              </a:rPr>
              <a:t>	</a:t>
            </a:r>
            <a:endParaRPr lang="tr-TR" sz="1700" dirty="0"/>
          </a:p>
          <a:p>
            <a:pPr eaLnBrk="1" fontAlgn="auto" hangingPunct="1">
              <a:spcAft>
                <a:spcPts val="0"/>
              </a:spcAft>
              <a:buFont typeface="Arial" panose="020B0604020202020204" pitchFamily="34" charset="0"/>
              <a:buNone/>
              <a:defRPr/>
            </a:pPr>
            <a:endParaRPr lang="tr-TR" sz="1700" dirty="0"/>
          </a:p>
        </p:txBody>
      </p:sp>
    </p:spTree>
    <p:extLst>
      <p:ext uri="{BB962C8B-B14F-4D97-AF65-F5344CB8AC3E}">
        <p14:creationId xmlns:p14="http://schemas.microsoft.com/office/powerpoint/2010/main" val="103110088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yagram">
            <a:extLst>
              <a:ext uri="{FF2B5EF4-FFF2-40B4-BE49-F238E27FC236}">
                <a16:creationId xmlns:a16="http://schemas.microsoft.com/office/drawing/2014/main" id="{78358820-346F-4A11-9AFE-B9A581D6BCA1}"/>
              </a:ext>
            </a:extLst>
          </p:cNvPr>
          <p:cNvGraphicFramePr/>
          <p:nvPr>
            <p:extLst>
              <p:ext uri="{D42A27DB-BD31-4B8C-83A1-F6EECF244321}">
                <p14:modId xmlns:p14="http://schemas.microsoft.com/office/powerpoint/2010/main" val="2162834988"/>
              </p:ext>
            </p:extLst>
          </p:nvPr>
        </p:nvGraphicFramePr>
        <p:xfrm>
          <a:off x="285720" y="0"/>
          <a:ext cx="8572560" cy="32861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9 Metin kutusu">
            <a:extLst>
              <a:ext uri="{FF2B5EF4-FFF2-40B4-BE49-F238E27FC236}">
                <a16:creationId xmlns:a16="http://schemas.microsoft.com/office/drawing/2014/main" id="{89570788-C91A-4B9F-9FAB-72681F596441}"/>
              </a:ext>
            </a:extLst>
          </p:cNvPr>
          <p:cNvSpPr txBox="1"/>
          <p:nvPr/>
        </p:nvSpPr>
        <p:spPr>
          <a:xfrm>
            <a:off x="131763" y="2997200"/>
            <a:ext cx="2136775" cy="3736975"/>
          </a:xfrm>
          <a:prstGeom prst="rect">
            <a:avLst/>
          </a:prstGeom>
          <a:solidFill>
            <a:schemeClr val="bg1"/>
          </a:solidFill>
          <a:ln>
            <a:solidFill>
              <a:schemeClr val="tx2">
                <a:lumMod val="40000"/>
                <a:lumOff val="60000"/>
              </a:schemeClr>
            </a:solidFill>
          </a:ln>
          <a:effectLst>
            <a:outerShdw blurRad="114300" dist="88900" dir="9360000" sx="101000" sy="101000" algn="r" rotWithShape="0">
              <a:prstClr val="black">
                <a:alpha val="67000"/>
              </a:prstClr>
            </a:outerShdw>
          </a:effectLst>
        </p:spPr>
        <p:txBody>
          <a:bodyPr/>
          <a:lstStyle/>
          <a:p>
            <a:pPr fontAlgn="auto">
              <a:lnSpc>
                <a:spcPts val="2000"/>
              </a:lnSpc>
              <a:spcBef>
                <a:spcPts val="600"/>
              </a:spcBef>
              <a:spcAft>
                <a:spcPts val="1200"/>
              </a:spcAft>
              <a:buClr>
                <a:srgbClr val="FF0000"/>
              </a:buClr>
              <a:buSzPct val="160000"/>
              <a:buFont typeface="Arial" pitchFamily="34" charset="0"/>
              <a:buChar char="•"/>
              <a:defRPr/>
            </a:pPr>
            <a:r>
              <a:rPr lang="tr-TR" sz="1700" dirty="0">
                <a:solidFill>
                  <a:schemeClr val="tx2"/>
                </a:solidFill>
                <a:latin typeface="+mn-lt"/>
              </a:rPr>
              <a:t>Kesinleşmiş alacaklar (Md.2)</a:t>
            </a:r>
          </a:p>
          <a:p>
            <a:pPr fontAlgn="auto">
              <a:lnSpc>
                <a:spcPts val="2000"/>
              </a:lnSpc>
              <a:spcBef>
                <a:spcPts val="0"/>
              </a:spcBef>
              <a:spcAft>
                <a:spcPts val="1200"/>
              </a:spcAft>
              <a:buClr>
                <a:srgbClr val="FF0000"/>
              </a:buClr>
              <a:buSzPct val="160000"/>
              <a:buFont typeface="Arial" pitchFamily="34" charset="0"/>
              <a:buChar char="•"/>
              <a:defRPr/>
            </a:pPr>
            <a:r>
              <a:rPr lang="tr-TR" sz="1700" dirty="0">
                <a:solidFill>
                  <a:schemeClr val="tx2"/>
                </a:solidFill>
                <a:latin typeface="+mn-lt"/>
              </a:rPr>
              <a:t>Kesinleşmemiş veya Dava Safhasında Bulunan Alacaklar (Md.3)</a:t>
            </a:r>
          </a:p>
          <a:p>
            <a:pPr fontAlgn="auto">
              <a:lnSpc>
                <a:spcPts val="2000"/>
              </a:lnSpc>
              <a:spcBef>
                <a:spcPts val="0"/>
              </a:spcBef>
              <a:spcAft>
                <a:spcPts val="1200"/>
              </a:spcAft>
              <a:buClr>
                <a:srgbClr val="FF0000"/>
              </a:buClr>
              <a:buSzPct val="160000"/>
              <a:buFont typeface="Arial" pitchFamily="34" charset="0"/>
              <a:buChar char="•"/>
              <a:defRPr/>
            </a:pPr>
            <a:r>
              <a:rPr lang="tr-TR" sz="1700" dirty="0">
                <a:solidFill>
                  <a:schemeClr val="tx2"/>
                </a:solidFill>
                <a:latin typeface="+mn-lt"/>
              </a:rPr>
              <a:t>İnceleme veya Tarhiyat Safhasında Bulunan Vergiler (Md.4)</a:t>
            </a:r>
          </a:p>
          <a:p>
            <a:pPr fontAlgn="auto">
              <a:lnSpc>
                <a:spcPts val="2000"/>
              </a:lnSpc>
              <a:spcBef>
                <a:spcPts val="0"/>
              </a:spcBef>
              <a:spcAft>
                <a:spcPts val="0"/>
              </a:spcAft>
              <a:buClr>
                <a:srgbClr val="FF0000"/>
              </a:buClr>
              <a:buSzPct val="160000"/>
              <a:buFont typeface="Arial" pitchFamily="34" charset="0"/>
              <a:buChar char="•"/>
              <a:defRPr/>
            </a:pPr>
            <a:r>
              <a:rPr lang="tr-TR" sz="1700" dirty="0">
                <a:solidFill>
                  <a:schemeClr val="tx2"/>
                </a:solidFill>
                <a:latin typeface="+mn-lt"/>
              </a:rPr>
              <a:t>Pişmanlık ya da Kendiliğinden Yapılan Beyanlar (Md.4)</a:t>
            </a:r>
          </a:p>
        </p:txBody>
      </p:sp>
      <p:sp>
        <p:nvSpPr>
          <p:cNvPr id="12" name="11 Metin kutusu">
            <a:extLst>
              <a:ext uri="{FF2B5EF4-FFF2-40B4-BE49-F238E27FC236}">
                <a16:creationId xmlns:a16="http://schemas.microsoft.com/office/drawing/2014/main" id="{04C4A8AB-C68A-4478-801D-A2DA0331A3FE}"/>
              </a:ext>
            </a:extLst>
          </p:cNvPr>
          <p:cNvSpPr txBox="1"/>
          <p:nvPr/>
        </p:nvSpPr>
        <p:spPr>
          <a:xfrm>
            <a:off x="2500313" y="2997200"/>
            <a:ext cx="2000250" cy="3736975"/>
          </a:xfrm>
          <a:prstGeom prst="rect">
            <a:avLst/>
          </a:prstGeom>
          <a:solidFill>
            <a:schemeClr val="bg1"/>
          </a:solidFill>
          <a:ln>
            <a:solidFill>
              <a:schemeClr val="tx2">
                <a:lumMod val="40000"/>
                <a:lumOff val="60000"/>
              </a:schemeClr>
            </a:solidFill>
          </a:ln>
          <a:effectLst>
            <a:outerShdw blurRad="114300" dist="88900" dir="9360000" sx="101000" sy="101000" algn="r" rotWithShape="0">
              <a:prstClr val="black">
                <a:alpha val="67000"/>
              </a:prstClr>
            </a:outerShdw>
          </a:effectLst>
        </p:spPr>
        <p:txBody>
          <a:bodyPr anchor="ctr"/>
          <a:lstStyle/>
          <a:p>
            <a:pPr marL="180000" fontAlgn="auto">
              <a:lnSpc>
                <a:spcPts val="2000"/>
              </a:lnSpc>
              <a:spcBef>
                <a:spcPts val="0"/>
              </a:spcBef>
              <a:spcAft>
                <a:spcPts val="1200"/>
              </a:spcAft>
              <a:buClr>
                <a:srgbClr val="FF0000"/>
              </a:buClr>
              <a:buSzPct val="160000"/>
              <a:buFont typeface="Arial" pitchFamily="34" charset="0"/>
              <a:buChar char="•"/>
              <a:defRPr/>
            </a:pPr>
            <a:r>
              <a:rPr lang="tr-TR" dirty="0">
                <a:solidFill>
                  <a:schemeClr val="tx2"/>
                </a:solidFill>
                <a:latin typeface="+mn-lt"/>
              </a:rPr>
              <a:t> Gelir ve Kurumlar Vergisinde Matrah Artırımı (Md. 5)</a:t>
            </a:r>
          </a:p>
          <a:p>
            <a:pPr marL="180000" fontAlgn="auto">
              <a:lnSpc>
                <a:spcPts val="2000"/>
              </a:lnSpc>
              <a:spcBef>
                <a:spcPts val="0"/>
              </a:spcBef>
              <a:spcAft>
                <a:spcPts val="1200"/>
              </a:spcAft>
              <a:buClr>
                <a:srgbClr val="FF0000"/>
              </a:buClr>
              <a:buSzPct val="160000"/>
              <a:buFont typeface="Arial" pitchFamily="34" charset="0"/>
              <a:buChar char="•"/>
              <a:defRPr/>
            </a:pPr>
            <a:r>
              <a:rPr lang="tr-TR" dirty="0">
                <a:solidFill>
                  <a:schemeClr val="tx2"/>
                </a:solidFill>
                <a:latin typeface="+mn-lt"/>
              </a:rPr>
              <a:t>Katma Değer Vergisinde Artırım (Md.5)</a:t>
            </a:r>
          </a:p>
          <a:p>
            <a:pPr marL="180000" fontAlgn="auto">
              <a:lnSpc>
                <a:spcPts val="2000"/>
              </a:lnSpc>
              <a:spcBef>
                <a:spcPts val="0"/>
              </a:spcBef>
              <a:spcAft>
                <a:spcPts val="1200"/>
              </a:spcAft>
              <a:buClr>
                <a:srgbClr val="FF0000"/>
              </a:buClr>
              <a:buSzPct val="160000"/>
              <a:buFont typeface="Arial" pitchFamily="34" charset="0"/>
              <a:buChar char="•"/>
              <a:defRPr/>
            </a:pPr>
            <a:r>
              <a:rPr lang="tr-TR" dirty="0">
                <a:solidFill>
                  <a:schemeClr val="tx2"/>
                </a:solidFill>
                <a:latin typeface="+mn-lt"/>
              </a:rPr>
              <a:t>Gelir (Stopaj) ve Kurumlar (Stopaj) Vergisinde Artırım (Md.5)</a:t>
            </a:r>
          </a:p>
        </p:txBody>
      </p:sp>
      <p:sp>
        <p:nvSpPr>
          <p:cNvPr id="13" name="12 Metin kutusu">
            <a:extLst>
              <a:ext uri="{FF2B5EF4-FFF2-40B4-BE49-F238E27FC236}">
                <a16:creationId xmlns:a16="http://schemas.microsoft.com/office/drawing/2014/main" id="{07DF8F1A-DD53-42C5-822F-559DEB534F09}"/>
              </a:ext>
            </a:extLst>
          </p:cNvPr>
          <p:cNvSpPr txBox="1"/>
          <p:nvPr/>
        </p:nvSpPr>
        <p:spPr>
          <a:xfrm>
            <a:off x="4643438" y="3022600"/>
            <a:ext cx="2160587" cy="3711575"/>
          </a:xfrm>
          <a:prstGeom prst="rect">
            <a:avLst/>
          </a:prstGeom>
          <a:solidFill>
            <a:schemeClr val="bg1"/>
          </a:solidFill>
          <a:ln>
            <a:solidFill>
              <a:schemeClr val="tx2">
                <a:lumMod val="40000"/>
                <a:lumOff val="60000"/>
              </a:schemeClr>
            </a:solidFill>
          </a:ln>
          <a:effectLst>
            <a:outerShdw blurRad="114300" dist="88900" dir="9360000" sx="101000" sy="101000" algn="r" rotWithShape="0">
              <a:prstClr val="black">
                <a:alpha val="67000"/>
              </a:prstClr>
            </a:outerShdw>
          </a:effectLst>
        </p:spPr>
        <p:txBody>
          <a:bodyPr anchor="ctr"/>
          <a:lstStyle/>
          <a:p>
            <a:pPr marL="180000" fontAlgn="auto">
              <a:lnSpc>
                <a:spcPts val="2000"/>
              </a:lnSpc>
              <a:spcBef>
                <a:spcPts val="0"/>
              </a:spcBef>
              <a:spcAft>
                <a:spcPts val="1200"/>
              </a:spcAft>
              <a:buClr>
                <a:srgbClr val="FF0000"/>
              </a:buClr>
              <a:buSzPct val="160000"/>
              <a:buFont typeface="Arial" pitchFamily="34" charset="0"/>
              <a:buChar char="•"/>
              <a:defRPr/>
            </a:pPr>
            <a:r>
              <a:rPr lang="tr-TR" sz="1650" dirty="0">
                <a:solidFill>
                  <a:schemeClr val="tx2"/>
                </a:solidFill>
                <a:latin typeface="+mn-lt"/>
              </a:rPr>
              <a:t> İşletmede Mevcut Olduğu Halde Kayıtlarda Yer Almayan Emtia, Makine, Teçhizat Ve Demirbaşlar        (Md. 6)</a:t>
            </a:r>
          </a:p>
          <a:p>
            <a:pPr marL="180000" fontAlgn="auto">
              <a:lnSpc>
                <a:spcPts val="2000"/>
              </a:lnSpc>
              <a:spcBef>
                <a:spcPts val="0"/>
              </a:spcBef>
              <a:spcAft>
                <a:spcPts val="1200"/>
              </a:spcAft>
              <a:buClr>
                <a:srgbClr val="FF0000"/>
              </a:buClr>
              <a:buSzPct val="160000"/>
              <a:buFont typeface="Arial" pitchFamily="34" charset="0"/>
              <a:buChar char="•"/>
              <a:defRPr/>
            </a:pPr>
            <a:r>
              <a:rPr lang="tr-TR" sz="1650" dirty="0">
                <a:solidFill>
                  <a:schemeClr val="tx2"/>
                </a:solidFill>
                <a:latin typeface="+mn-lt"/>
              </a:rPr>
              <a:t>Kayıtlarda Yer Aldığı Halde İşletmede Bulunmayan Emtia, Kasa Mevcudu Ve Ortaklardan Alacaklar (Md.6)</a:t>
            </a:r>
          </a:p>
        </p:txBody>
      </p:sp>
      <p:sp>
        <p:nvSpPr>
          <p:cNvPr id="7" name="12 Metin kutusu">
            <a:extLst>
              <a:ext uri="{FF2B5EF4-FFF2-40B4-BE49-F238E27FC236}">
                <a16:creationId xmlns:a16="http://schemas.microsoft.com/office/drawing/2014/main" id="{BA68555D-2E26-4978-9686-8853D7325548}"/>
              </a:ext>
            </a:extLst>
          </p:cNvPr>
          <p:cNvSpPr txBox="1"/>
          <p:nvPr/>
        </p:nvSpPr>
        <p:spPr>
          <a:xfrm>
            <a:off x="6986588" y="3022600"/>
            <a:ext cx="2049462" cy="3711575"/>
          </a:xfrm>
          <a:prstGeom prst="rect">
            <a:avLst/>
          </a:prstGeom>
          <a:solidFill>
            <a:schemeClr val="bg1"/>
          </a:solidFill>
          <a:ln>
            <a:solidFill>
              <a:schemeClr val="tx2">
                <a:lumMod val="40000"/>
                <a:lumOff val="60000"/>
              </a:schemeClr>
            </a:solidFill>
          </a:ln>
          <a:effectLst>
            <a:outerShdw blurRad="114300" dist="88900" dir="9360000" sx="101000" sy="101000" algn="r" rotWithShape="0">
              <a:prstClr val="black">
                <a:alpha val="67000"/>
              </a:prstClr>
            </a:outerShdw>
          </a:effectLst>
        </p:spPr>
        <p:txBody>
          <a:bodyPr anchor="ctr"/>
          <a:lstStyle/>
          <a:p>
            <a:pPr marL="180000" fontAlgn="auto">
              <a:lnSpc>
                <a:spcPts val="2000"/>
              </a:lnSpc>
              <a:spcBef>
                <a:spcPts val="0"/>
              </a:spcBef>
              <a:spcAft>
                <a:spcPts val="1200"/>
              </a:spcAft>
              <a:buClr>
                <a:srgbClr val="FF0000"/>
              </a:buClr>
              <a:buSzPct val="160000"/>
              <a:buFont typeface="Arial" pitchFamily="34" charset="0"/>
              <a:buChar char="•"/>
              <a:defRPr/>
            </a:pPr>
            <a:r>
              <a:rPr lang="tr-TR" sz="1600" dirty="0">
                <a:solidFill>
                  <a:schemeClr val="tx2"/>
                </a:solidFill>
                <a:latin typeface="Arial" charset="0"/>
              </a:rPr>
              <a:t> Taşınmaz ve amortismana tabi iktisadi kıymetlerin yeniden değerlemesi </a:t>
            </a:r>
          </a:p>
          <a:p>
            <a:pPr marL="180000" fontAlgn="auto">
              <a:lnSpc>
                <a:spcPts val="2000"/>
              </a:lnSpc>
              <a:spcBef>
                <a:spcPts val="0"/>
              </a:spcBef>
              <a:spcAft>
                <a:spcPts val="1200"/>
              </a:spcAft>
              <a:buClr>
                <a:srgbClr val="FF0000"/>
              </a:buClr>
              <a:buSzPct val="160000"/>
              <a:defRPr/>
            </a:pPr>
            <a:r>
              <a:rPr lang="tr-TR" sz="1600" dirty="0">
                <a:solidFill>
                  <a:schemeClr val="tx2"/>
                </a:solidFill>
                <a:latin typeface="Arial" charset="0"/>
              </a:rPr>
              <a:t>(Md. 11)</a:t>
            </a:r>
            <a:endParaRPr lang="tr-TR" sz="1600"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xit" presetSubtype="4" fill="hold" grpId="0" nodeType="clickEffect">
                                  <p:stCondLst>
                                    <p:cond delay="0"/>
                                  </p:stCondLst>
                                  <p:childTnLst>
                                    <p:anim calcmode="lin" valueType="num">
                                      <p:cBhvr additive="base">
                                        <p:cTn id="6" dur="500"/>
                                        <p:tgtEl>
                                          <p:spTgt spid="10"/>
                                        </p:tgtEl>
                                        <p:attrNameLst>
                                          <p:attrName>ppt_x</p:attrName>
                                        </p:attrNameLst>
                                      </p:cBhvr>
                                      <p:tavLst>
                                        <p:tav tm="0">
                                          <p:val>
                                            <p:strVal val="ppt_x"/>
                                          </p:val>
                                        </p:tav>
                                        <p:tav tm="100000">
                                          <p:val>
                                            <p:strVal val="ppt_x"/>
                                          </p:val>
                                        </p:tav>
                                      </p:tavLst>
                                    </p:anim>
                                    <p:anim calcmode="lin" valueType="num">
                                      <p:cBhvr additive="base">
                                        <p:cTn id="7" dur="500"/>
                                        <p:tgtEl>
                                          <p:spTgt spid="10"/>
                                        </p:tgtEl>
                                        <p:attrNameLst>
                                          <p:attrName>ppt_y</p:attrName>
                                        </p:attrNameLst>
                                      </p:cBhvr>
                                      <p:tavLst>
                                        <p:tav tm="0">
                                          <p:val>
                                            <p:strVal val="ppt_y"/>
                                          </p:val>
                                        </p:tav>
                                        <p:tav tm="100000">
                                          <p:val>
                                            <p:strVal val="1+ppt_h/2"/>
                                          </p:val>
                                        </p:tav>
                                      </p:tavLst>
                                    </p:anim>
                                    <p:set>
                                      <p:cBhvr>
                                        <p:cTn id="8" dur="1" fill="hold">
                                          <p:stCondLst>
                                            <p:cond delay="499"/>
                                          </p:stCondLst>
                                        </p:cTn>
                                        <p:tgtEl>
                                          <p:spTgt spid="10"/>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xit" presetSubtype="4" fill="hold" grpId="0" nodeType="clickEffect">
                                  <p:stCondLst>
                                    <p:cond delay="0"/>
                                  </p:stCondLst>
                                  <p:childTnLst>
                                    <p:anim calcmode="lin" valueType="num">
                                      <p:cBhvr additive="base">
                                        <p:cTn id="12" dur="500"/>
                                        <p:tgtEl>
                                          <p:spTgt spid="12"/>
                                        </p:tgtEl>
                                        <p:attrNameLst>
                                          <p:attrName>ppt_x</p:attrName>
                                        </p:attrNameLst>
                                      </p:cBhvr>
                                      <p:tavLst>
                                        <p:tav tm="0">
                                          <p:val>
                                            <p:strVal val="ppt_x"/>
                                          </p:val>
                                        </p:tav>
                                        <p:tav tm="100000">
                                          <p:val>
                                            <p:strVal val="ppt_x"/>
                                          </p:val>
                                        </p:tav>
                                      </p:tavLst>
                                    </p:anim>
                                    <p:anim calcmode="lin" valueType="num">
                                      <p:cBhvr additive="base">
                                        <p:cTn id="13" dur="500"/>
                                        <p:tgtEl>
                                          <p:spTgt spid="12"/>
                                        </p:tgtEl>
                                        <p:attrNameLst>
                                          <p:attrName>ppt_y</p:attrName>
                                        </p:attrNameLst>
                                      </p:cBhvr>
                                      <p:tavLst>
                                        <p:tav tm="0">
                                          <p:val>
                                            <p:strVal val="ppt_y"/>
                                          </p:val>
                                        </p:tav>
                                        <p:tav tm="100000">
                                          <p:val>
                                            <p:strVal val="1+ppt_h/2"/>
                                          </p:val>
                                        </p:tav>
                                      </p:tavLst>
                                    </p:anim>
                                    <p:set>
                                      <p:cBhvr>
                                        <p:cTn id="14" dur="1" fill="hold">
                                          <p:stCondLst>
                                            <p:cond delay="499"/>
                                          </p:stCondLst>
                                        </p:cTn>
                                        <p:tgtEl>
                                          <p:spTgt spid="12"/>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xit" presetSubtype="4" fill="hold" grpId="0" nodeType="clickEffect">
                                  <p:stCondLst>
                                    <p:cond delay="0"/>
                                  </p:stCondLst>
                                  <p:childTnLst>
                                    <p:anim calcmode="lin" valueType="num">
                                      <p:cBhvr additive="base">
                                        <p:cTn id="18" dur="500"/>
                                        <p:tgtEl>
                                          <p:spTgt spid="13"/>
                                        </p:tgtEl>
                                        <p:attrNameLst>
                                          <p:attrName>ppt_x</p:attrName>
                                        </p:attrNameLst>
                                      </p:cBhvr>
                                      <p:tavLst>
                                        <p:tav tm="0">
                                          <p:val>
                                            <p:strVal val="ppt_x"/>
                                          </p:val>
                                        </p:tav>
                                        <p:tav tm="100000">
                                          <p:val>
                                            <p:strVal val="ppt_x"/>
                                          </p:val>
                                        </p:tav>
                                      </p:tavLst>
                                    </p:anim>
                                    <p:anim calcmode="lin" valueType="num">
                                      <p:cBhvr additive="base">
                                        <p:cTn id="19" dur="500"/>
                                        <p:tgtEl>
                                          <p:spTgt spid="13"/>
                                        </p:tgtEl>
                                        <p:attrNameLst>
                                          <p:attrName>ppt_y</p:attrName>
                                        </p:attrNameLst>
                                      </p:cBhvr>
                                      <p:tavLst>
                                        <p:tav tm="0">
                                          <p:val>
                                            <p:strVal val="ppt_y"/>
                                          </p:val>
                                        </p:tav>
                                        <p:tav tm="100000">
                                          <p:val>
                                            <p:strVal val="1+ppt_h/2"/>
                                          </p:val>
                                        </p:tav>
                                      </p:tavLst>
                                    </p:anim>
                                    <p:set>
                                      <p:cBhvr>
                                        <p:cTn id="20" dur="1" fill="hold">
                                          <p:stCondLst>
                                            <p:cond delay="499"/>
                                          </p:stCondLst>
                                        </p:cTn>
                                        <p:tgtEl>
                                          <p:spTgt spid="13"/>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6" presetClass="emph" presetSubtype="0" fill="hold" grpId="0" nodeType="clickEffect">
                                  <p:stCondLst>
                                    <p:cond delay="0"/>
                                  </p:stCondLst>
                                  <p:childTnLst>
                                    <p:animScale>
                                      <p:cBhvr>
                                        <p:cTn id="24" dur="2000" fill="hold"/>
                                        <p:tgtEl>
                                          <p:spTgt spid="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animBg="1"/>
      <p:bldP spid="7"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62F24D-9094-4AEB-9BCB-69849F094A71}"/>
              </a:ext>
            </a:extLst>
          </p:cNvPr>
          <p:cNvSpPr>
            <a:spLocks noGrp="1"/>
          </p:cNvSpPr>
          <p:nvPr>
            <p:ph type="title"/>
          </p:nvPr>
        </p:nvSpPr>
        <p:spPr>
          <a:xfrm>
            <a:off x="457200" y="485775"/>
            <a:ext cx="8229600" cy="1143000"/>
          </a:xfrm>
        </p:spPr>
        <p:txBody>
          <a:bodyPr rtlCol="0">
            <a:noAutofit/>
          </a:bodyPr>
          <a:lstStyle/>
          <a:p>
            <a:pPr eaLnBrk="1" fontAlgn="auto" hangingPunct="1">
              <a:spcAft>
                <a:spcPts val="0"/>
              </a:spcAft>
              <a:defRPr/>
            </a:pPr>
            <a:r>
              <a:rPr lang="tr-TR" b="1" dirty="0">
                <a:solidFill>
                  <a:srgbClr val="FF0000"/>
                </a:solidFill>
                <a:effectLst>
                  <a:outerShdw blurRad="38100" dist="38100" dir="2700000" algn="tl">
                    <a:srgbClr val="000000">
                      <a:alpha val="43137"/>
                    </a:srgbClr>
                  </a:outerShdw>
                </a:effectLst>
              </a:rPr>
              <a:t>İŞLETMEYE KAYITLI VARLIKLARIN YENİDEN DEĞERLEMESİ</a:t>
            </a:r>
          </a:p>
        </p:txBody>
      </p:sp>
      <p:sp>
        <p:nvSpPr>
          <p:cNvPr id="91139" name="Dikdörtgen 2">
            <a:extLst>
              <a:ext uri="{FF2B5EF4-FFF2-40B4-BE49-F238E27FC236}">
                <a16:creationId xmlns:a16="http://schemas.microsoft.com/office/drawing/2014/main" id="{295BCBB2-B80B-40F8-A0D8-F523A9DE83C8}"/>
              </a:ext>
            </a:extLst>
          </p:cNvPr>
          <p:cNvSpPr>
            <a:spLocks noChangeArrowheads="1"/>
          </p:cNvSpPr>
          <p:nvPr/>
        </p:nvSpPr>
        <p:spPr bwMode="auto">
          <a:xfrm>
            <a:off x="179388" y="2133600"/>
            <a:ext cx="8964612"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400" b="1" dirty="0">
                <a:latin typeface="Arial" panose="020B0604020202020204" pitchFamily="34" charset="0"/>
              </a:rPr>
              <a:t>213 sayılı </a:t>
            </a:r>
            <a:r>
              <a:rPr lang="tr-TR" altLang="tr-TR" sz="2400" b="1" dirty="0" err="1">
                <a:latin typeface="Arial" panose="020B0604020202020204" pitchFamily="34" charset="0"/>
              </a:rPr>
              <a:t>VUK’un</a:t>
            </a:r>
            <a:r>
              <a:rPr lang="tr-TR" altLang="tr-TR" sz="2400" b="1" dirty="0">
                <a:latin typeface="Arial" panose="020B0604020202020204" pitchFamily="34" charset="0"/>
              </a:rPr>
              <a:t> geçici 31 inci maddesinin, 7326 sayılı Kanunun 11 inci maddesi ile eklenen fıkra uyarınca;</a:t>
            </a:r>
          </a:p>
          <a:p>
            <a:pPr eaLnBrk="1" hangingPunct="1">
              <a:spcBef>
                <a:spcPct val="0"/>
              </a:spcBef>
              <a:buFontTx/>
              <a:buNone/>
            </a:pPr>
            <a:endParaRPr lang="tr-TR" altLang="tr-TR" sz="2400" b="1" dirty="0">
              <a:latin typeface="Arial" panose="020B0604020202020204" pitchFamily="34" charset="0"/>
            </a:endParaRPr>
          </a:p>
          <a:p>
            <a:pPr eaLnBrk="1" hangingPunct="1">
              <a:spcBef>
                <a:spcPct val="0"/>
              </a:spcBef>
              <a:buFontTx/>
              <a:buNone/>
            </a:pPr>
            <a:r>
              <a:rPr lang="tr-TR" sz="2400" dirty="0">
                <a:latin typeface="Arial" panose="020B0604020202020204" pitchFamily="34" charset="0"/>
              </a:rPr>
              <a:t>Tam mükellefiyete tabi ve bilanço esasına göre defter tutan gelir ve kurumlar vergisi mükellefleri fıkranın yürürlüğe girdiği tarih itibarıyla aktiflerine kayıtlı bulunan taşınmazlar ile amortismana tabi diğer iktisadi kıymetlerini (sat-kirala-geri al işlemine veya kira sertifikası ihracına konu edilen taşınmaz ve iktisadi kıymetler hariç) </a:t>
            </a:r>
            <a:r>
              <a:rPr lang="tr-TR" sz="2400" b="1" dirty="0">
                <a:latin typeface="Arial" panose="020B0604020202020204" pitchFamily="34" charset="0"/>
              </a:rPr>
              <a:t>31/12/2021 tarihine kadar </a:t>
            </a:r>
            <a:r>
              <a:rPr lang="tr-TR" sz="2400" dirty="0">
                <a:latin typeface="Arial" panose="020B0604020202020204" pitchFamily="34" charset="0"/>
              </a:rPr>
              <a:t>yukarıda yer alan kapsam, şart ve hükümlere uymak koşuluyla </a:t>
            </a:r>
            <a:r>
              <a:rPr lang="tr-TR" sz="2400" b="1" u="sng" dirty="0">
                <a:latin typeface="Arial" panose="020B0604020202020204" pitchFamily="34" charset="0"/>
              </a:rPr>
              <a:t>yeniden değerleyebilirler.</a:t>
            </a:r>
            <a:endParaRPr lang="tr-TR" altLang="tr-TR" sz="2400" b="1" u="sng" dirty="0">
              <a:latin typeface="Arial" panose="020B0604020202020204" pitchFamily="34"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62F24D-9094-4AEB-9BCB-69849F094A71}"/>
              </a:ext>
            </a:extLst>
          </p:cNvPr>
          <p:cNvSpPr>
            <a:spLocks noGrp="1"/>
          </p:cNvSpPr>
          <p:nvPr>
            <p:ph type="title"/>
          </p:nvPr>
        </p:nvSpPr>
        <p:spPr>
          <a:xfrm>
            <a:off x="457200" y="19472"/>
            <a:ext cx="8229600" cy="452973"/>
          </a:xfrm>
        </p:spPr>
        <p:txBody>
          <a:bodyPr rtlCol="0">
            <a:noAutofit/>
          </a:bodyPr>
          <a:lstStyle/>
          <a:p>
            <a:pPr eaLnBrk="1" fontAlgn="auto" hangingPunct="1">
              <a:spcAft>
                <a:spcPts val="0"/>
              </a:spcAft>
              <a:defRPr/>
            </a:pPr>
            <a:r>
              <a:rPr lang="tr-TR" sz="2400" b="1" dirty="0">
                <a:solidFill>
                  <a:srgbClr val="FF0000"/>
                </a:solidFill>
                <a:effectLst>
                  <a:outerShdw blurRad="38100" dist="38100" dir="2700000" algn="tl">
                    <a:srgbClr val="000000">
                      <a:alpha val="43137"/>
                    </a:srgbClr>
                  </a:outerShdw>
                </a:effectLst>
              </a:rPr>
              <a:t>İŞLETMEYE KAYITLI VARLIKLARIN YENİDEN DEĞERLEMESİ</a:t>
            </a:r>
          </a:p>
        </p:txBody>
      </p:sp>
      <p:sp>
        <p:nvSpPr>
          <p:cNvPr id="91139" name="Dikdörtgen 2">
            <a:extLst>
              <a:ext uri="{FF2B5EF4-FFF2-40B4-BE49-F238E27FC236}">
                <a16:creationId xmlns:a16="http://schemas.microsoft.com/office/drawing/2014/main" id="{295BCBB2-B80B-40F8-A0D8-F523A9DE83C8}"/>
              </a:ext>
            </a:extLst>
          </p:cNvPr>
          <p:cNvSpPr>
            <a:spLocks noChangeArrowheads="1"/>
          </p:cNvSpPr>
          <p:nvPr/>
        </p:nvSpPr>
        <p:spPr bwMode="auto">
          <a:xfrm>
            <a:off x="251520" y="620688"/>
            <a:ext cx="864096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3600" b="1" dirty="0">
                <a:solidFill>
                  <a:srgbClr val="0070C0"/>
                </a:solidFill>
                <a:latin typeface="Arial" panose="020B0604020202020204" pitchFamily="34" charset="0"/>
              </a:rPr>
              <a:t>Yeniden değerlemeye tabi iktisadi kıymetler</a:t>
            </a:r>
          </a:p>
          <a:p>
            <a:pPr eaLnBrk="1" hangingPunct="1">
              <a:spcBef>
                <a:spcPct val="0"/>
              </a:spcBef>
              <a:buFontTx/>
              <a:buNone/>
            </a:pPr>
            <a:endParaRPr lang="tr-TR" altLang="tr-TR" sz="2400" b="1" dirty="0">
              <a:latin typeface="Arial" panose="020B0604020202020204" pitchFamily="34" charset="0"/>
            </a:endParaRPr>
          </a:p>
          <a:p>
            <a:pPr eaLnBrk="1" hangingPunct="1">
              <a:spcBef>
                <a:spcPct val="0"/>
              </a:spcBef>
              <a:buFontTx/>
              <a:buNone/>
            </a:pPr>
            <a:r>
              <a:rPr lang="tr-TR" sz="2400" dirty="0">
                <a:latin typeface="Arial" panose="020B0604020202020204" pitchFamily="34" charset="0"/>
              </a:rPr>
              <a:t>Bu maddede tanımlanan </a:t>
            </a:r>
            <a:r>
              <a:rPr lang="tr-TR" sz="2400" b="1" dirty="0">
                <a:latin typeface="Arial" panose="020B0604020202020204" pitchFamily="34" charset="0"/>
              </a:rPr>
              <a:t>taşınmazlar</a:t>
            </a:r>
            <a:r>
              <a:rPr lang="tr-TR" sz="2400" dirty="0">
                <a:latin typeface="Arial" panose="020B0604020202020204" pitchFamily="34" charset="0"/>
              </a:rPr>
              <a:t> ile taşınmaz mahiyetinde olmamakla birlikte 213 sayılı Kanun uyarınca amortisman yoluyla itfası gereken gayrimenkul gibi değerlenen kıymetler (gayrimenkullerin mütemmim </a:t>
            </a:r>
            <a:r>
              <a:rPr lang="tr-TR" sz="2400" dirty="0" err="1">
                <a:latin typeface="Arial" panose="020B0604020202020204" pitchFamily="34" charset="0"/>
              </a:rPr>
              <a:t>cüzüleri</a:t>
            </a:r>
            <a:r>
              <a:rPr lang="tr-TR" sz="2400" dirty="0">
                <a:latin typeface="Arial" panose="020B0604020202020204" pitchFamily="34" charset="0"/>
              </a:rPr>
              <a:t> ve teferruatı, tesisat ve makinalar, </a:t>
            </a:r>
            <a:r>
              <a:rPr lang="tr-TR" sz="2400" b="1" dirty="0">
                <a:latin typeface="Arial" panose="020B0604020202020204" pitchFamily="34" charset="0"/>
              </a:rPr>
              <a:t>gemiler</a:t>
            </a:r>
            <a:r>
              <a:rPr lang="tr-TR" sz="2400" dirty="0">
                <a:latin typeface="Arial" panose="020B0604020202020204" pitchFamily="34" charset="0"/>
              </a:rPr>
              <a:t> ve diğer </a:t>
            </a:r>
            <a:r>
              <a:rPr lang="tr-TR" sz="2400" b="1" dirty="0">
                <a:latin typeface="Arial" panose="020B0604020202020204" pitchFamily="34" charset="0"/>
              </a:rPr>
              <a:t>taşıtlar</a:t>
            </a:r>
            <a:r>
              <a:rPr lang="tr-TR" sz="2400" dirty="0">
                <a:latin typeface="Arial" panose="020B0604020202020204" pitchFamily="34" charset="0"/>
              </a:rPr>
              <a:t>, </a:t>
            </a:r>
            <a:r>
              <a:rPr lang="tr-TR" sz="2400" b="1" dirty="0" err="1">
                <a:latin typeface="Arial" panose="020B0604020202020204" pitchFamily="34" charset="0"/>
              </a:rPr>
              <a:t>gayrimaddi</a:t>
            </a:r>
            <a:r>
              <a:rPr lang="tr-TR" sz="2400" dirty="0">
                <a:latin typeface="Arial" panose="020B0604020202020204" pitchFamily="34" charset="0"/>
              </a:rPr>
              <a:t> </a:t>
            </a:r>
            <a:r>
              <a:rPr lang="tr-TR" sz="2400" b="1" dirty="0">
                <a:latin typeface="Arial" panose="020B0604020202020204" pitchFamily="34" charset="0"/>
              </a:rPr>
              <a:t>haklar</a:t>
            </a:r>
            <a:r>
              <a:rPr lang="tr-TR" sz="2400" dirty="0">
                <a:latin typeface="Arial" panose="020B0604020202020204" pitchFamily="34" charset="0"/>
              </a:rPr>
              <a:t>), </a:t>
            </a:r>
            <a:r>
              <a:rPr lang="tr-TR" sz="2400" b="1" dirty="0">
                <a:latin typeface="Arial" panose="020B0604020202020204" pitchFamily="34" charset="0"/>
              </a:rPr>
              <a:t>demirbaşlar</a:t>
            </a:r>
            <a:r>
              <a:rPr lang="tr-TR" sz="2400" dirty="0">
                <a:latin typeface="Arial" panose="020B0604020202020204" pitchFamily="34" charset="0"/>
              </a:rPr>
              <a:t>, sinema filmleri, şerefiyeler, </a:t>
            </a:r>
            <a:r>
              <a:rPr lang="tr-TR" sz="2400" b="1" dirty="0">
                <a:latin typeface="Arial" panose="020B0604020202020204" pitchFamily="34" charset="0"/>
              </a:rPr>
              <a:t>araştırma-geliştirme</a:t>
            </a:r>
            <a:r>
              <a:rPr lang="tr-TR" sz="2400" dirty="0">
                <a:latin typeface="Arial" panose="020B0604020202020204" pitchFamily="34" charset="0"/>
              </a:rPr>
              <a:t> </a:t>
            </a:r>
            <a:r>
              <a:rPr lang="tr-TR" sz="2400" b="1" dirty="0">
                <a:latin typeface="Arial" panose="020B0604020202020204" pitchFamily="34" charset="0"/>
              </a:rPr>
              <a:t>harcamaları</a:t>
            </a:r>
            <a:r>
              <a:rPr lang="tr-TR" sz="2400" dirty="0">
                <a:latin typeface="Arial" panose="020B0604020202020204" pitchFamily="34" charset="0"/>
              </a:rPr>
              <a:t>, </a:t>
            </a:r>
            <a:r>
              <a:rPr lang="tr-TR" sz="2400" b="1" dirty="0">
                <a:latin typeface="Arial" panose="020B0604020202020204" pitchFamily="34" charset="0"/>
              </a:rPr>
              <a:t>özel</a:t>
            </a:r>
            <a:r>
              <a:rPr lang="tr-TR" sz="2400" dirty="0">
                <a:latin typeface="Arial" panose="020B0604020202020204" pitchFamily="34" charset="0"/>
              </a:rPr>
              <a:t> </a:t>
            </a:r>
            <a:r>
              <a:rPr lang="tr-TR" sz="2400" b="1" dirty="0">
                <a:latin typeface="Arial" panose="020B0604020202020204" pitchFamily="34" charset="0"/>
              </a:rPr>
              <a:t>maliyet</a:t>
            </a:r>
            <a:r>
              <a:rPr lang="tr-TR" sz="2400" dirty="0">
                <a:latin typeface="Arial" panose="020B0604020202020204" pitchFamily="34" charset="0"/>
              </a:rPr>
              <a:t> </a:t>
            </a:r>
            <a:r>
              <a:rPr lang="tr-TR" sz="2400" b="1" dirty="0">
                <a:latin typeface="Arial" panose="020B0604020202020204" pitchFamily="34" charset="0"/>
              </a:rPr>
              <a:t>bedelleri</a:t>
            </a:r>
            <a:r>
              <a:rPr lang="tr-TR" sz="2400" dirty="0">
                <a:latin typeface="Arial" panose="020B0604020202020204" pitchFamily="34" charset="0"/>
              </a:rPr>
              <a:t>, aktifleştirilen ilk tesis ve </a:t>
            </a:r>
            <a:r>
              <a:rPr lang="tr-TR" sz="2400" dirty="0" err="1">
                <a:latin typeface="Arial" panose="020B0604020202020204" pitchFamily="34" charset="0"/>
              </a:rPr>
              <a:t>taazzuv</a:t>
            </a:r>
            <a:r>
              <a:rPr lang="tr-TR" sz="2400" dirty="0">
                <a:latin typeface="Arial" panose="020B0604020202020204" pitchFamily="34" charset="0"/>
              </a:rPr>
              <a:t> giderleri gibi kıymetler yeniden değerlemeye tabidir.</a:t>
            </a:r>
            <a:endParaRPr lang="tr-TR" altLang="tr-TR" sz="2400" b="1" u="sng" dirty="0">
              <a:latin typeface="Arial" panose="020B0604020202020204" pitchFamily="34" charset="0"/>
            </a:endParaRPr>
          </a:p>
        </p:txBody>
      </p:sp>
    </p:spTree>
    <p:extLst>
      <p:ext uri="{BB962C8B-B14F-4D97-AF65-F5344CB8AC3E}">
        <p14:creationId xmlns:p14="http://schemas.microsoft.com/office/powerpoint/2010/main" val="166198634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62F24D-9094-4AEB-9BCB-69849F094A71}"/>
              </a:ext>
            </a:extLst>
          </p:cNvPr>
          <p:cNvSpPr>
            <a:spLocks noGrp="1"/>
          </p:cNvSpPr>
          <p:nvPr>
            <p:ph type="title"/>
          </p:nvPr>
        </p:nvSpPr>
        <p:spPr>
          <a:xfrm>
            <a:off x="457200" y="19472"/>
            <a:ext cx="8229600" cy="452973"/>
          </a:xfrm>
        </p:spPr>
        <p:txBody>
          <a:bodyPr rtlCol="0">
            <a:noAutofit/>
          </a:bodyPr>
          <a:lstStyle/>
          <a:p>
            <a:pPr eaLnBrk="1" fontAlgn="auto" hangingPunct="1">
              <a:spcAft>
                <a:spcPts val="0"/>
              </a:spcAft>
              <a:defRPr/>
            </a:pPr>
            <a:r>
              <a:rPr lang="tr-TR" sz="2400" b="1" dirty="0">
                <a:solidFill>
                  <a:srgbClr val="FF0000"/>
                </a:solidFill>
                <a:effectLst>
                  <a:outerShdw blurRad="38100" dist="38100" dir="2700000" algn="tl">
                    <a:srgbClr val="000000">
                      <a:alpha val="43137"/>
                    </a:srgbClr>
                  </a:outerShdw>
                </a:effectLst>
              </a:rPr>
              <a:t>İŞLETMEYE KAYITLI VARLIKLARIN YENİDEN DEĞERLEMESİ</a:t>
            </a:r>
          </a:p>
        </p:txBody>
      </p:sp>
      <p:sp>
        <p:nvSpPr>
          <p:cNvPr id="91139" name="Dikdörtgen 2">
            <a:extLst>
              <a:ext uri="{FF2B5EF4-FFF2-40B4-BE49-F238E27FC236}">
                <a16:creationId xmlns:a16="http://schemas.microsoft.com/office/drawing/2014/main" id="{295BCBB2-B80B-40F8-A0D8-F523A9DE83C8}"/>
              </a:ext>
            </a:extLst>
          </p:cNvPr>
          <p:cNvSpPr>
            <a:spLocks noChangeArrowheads="1"/>
          </p:cNvSpPr>
          <p:nvPr/>
        </p:nvSpPr>
        <p:spPr bwMode="auto">
          <a:xfrm>
            <a:off x="251520" y="620688"/>
            <a:ext cx="864096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b="1" dirty="0">
                <a:solidFill>
                  <a:srgbClr val="0070C0"/>
                </a:solidFill>
                <a:latin typeface="Arial" panose="020B0604020202020204" pitchFamily="34" charset="0"/>
              </a:rPr>
              <a:t>Yeniden değerlemeye esas değer</a:t>
            </a:r>
          </a:p>
          <a:p>
            <a:pPr eaLnBrk="1" hangingPunct="1">
              <a:spcBef>
                <a:spcPct val="0"/>
              </a:spcBef>
              <a:buFontTx/>
              <a:buNone/>
            </a:pPr>
            <a:endParaRPr lang="tr-TR" sz="2000" dirty="0">
              <a:latin typeface="Arial" panose="020B0604020202020204" pitchFamily="34" charset="0"/>
            </a:endParaRPr>
          </a:p>
          <a:p>
            <a:pPr eaLnBrk="1" hangingPunct="1">
              <a:spcBef>
                <a:spcPct val="0"/>
              </a:spcBef>
              <a:buFontTx/>
              <a:buNone/>
            </a:pPr>
            <a:r>
              <a:rPr lang="tr-TR" sz="2000" dirty="0">
                <a:latin typeface="Arial" panose="020B0604020202020204" pitchFamily="34" charset="0"/>
              </a:rPr>
              <a:t>Yeniden değerleme, iktisadi kıymetlerin ve varsa bunlara ait amortismanların, 213 sayılı Kanunda yer alan değerleme hükümlerine göre tespit edilen ve mezkur Kanunun geçici 31 inci maddesinin yedinci fıkrasının yürürlüğe girdiği </a:t>
            </a:r>
            <a:r>
              <a:rPr lang="tr-TR" sz="2000" b="1" dirty="0">
                <a:latin typeface="Arial" panose="020B0604020202020204" pitchFamily="34" charset="0"/>
              </a:rPr>
              <a:t>9/6/2021 tarihi itibarıyla yasal defter kayıtlarında yer alan değerleri </a:t>
            </a:r>
            <a:r>
              <a:rPr lang="tr-TR" sz="2000" dirty="0">
                <a:latin typeface="Arial" panose="020B0604020202020204" pitchFamily="34" charset="0"/>
              </a:rPr>
              <a:t>üzerinden yapılır.</a:t>
            </a:r>
          </a:p>
          <a:p>
            <a:pPr eaLnBrk="1" hangingPunct="1">
              <a:spcBef>
                <a:spcPct val="0"/>
              </a:spcBef>
              <a:buFontTx/>
              <a:buNone/>
            </a:pPr>
            <a:endParaRPr lang="tr-TR" sz="2000" dirty="0">
              <a:latin typeface="Arial" panose="020B0604020202020204" pitchFamily="34" charset="0"/>
            </a:endParaRPr>
          </a:p>
          <a:p>
            <a:pPr eaLnBrk="1" hangingPunct="1">
              <a:spcBef>
                <a:spcPct val="0"/>
              </a:spcBef>
              <a:buFontTx/>
              <a:buNone/>
            </a:pPr>
            <a:r>
              <a:rPr lang="tr-TR" sz="2000" dirty="0">
                <a:latin typeface="Arial" panose="020B0604020202020204" pitchFamily="34" charset="0"/>
              </a:rPr>
              <a:t>İktisadi kıymetlerden amortismana tabi olanlar için amortismanın herhangi bir yılda eksik ayrılması veya hiç ayrılmamış olması durumunda, yeniden değerlemeye esas alınacak değer bu amortismanlar tam olarak ayrılmış varsayılarak belirlenir.</a:t>
            </a:r>
          </a:p>
          <a:p>
            <a:pPr eaLnBrk="1" hangingPunct="1">
              <a:spcBef>
                <a:spcPct val="0"/>
              </a:spcBef>
              <a:buFontTx/>
              <a:buNone/>
            </a:pPr>
            <a:endParaRPr lang="tr-TR" sz="2000" dirty="0">
              <a:latin typeface="Arial" panose="020B0604020202020204" pitchFamily="34" charset="0"/>
            </a:endParaRPr>
          </a:p>
          <a:p>
            <a:pPr eaLnBrk="1" hangingPunct="1">
              <a:spcBef>
                <a:spcPct val="0"/>
              </a:spcBef>
              <a:buFontTx/>
              <a:buNone/>
            </a:pPr>
            <a:r>
              <a:rPr lang="tr-TR" sz="2000" dirty="0">
                <a:latin typeface="Arial" panose="020B0604020202020204" pitchFamily="34" charset="0"/>
              </a:rPr>
              <a:t>213 sayılı Kanunun 272 </a:t>
            </a:r>
            <a:r>
              <a:rPr lang="tr-TR" sz="2000" dirty="0" err="1">
                <a:latin typeface="Arial" panose="020B0604020202020204" pitchFamily="34" charset="0"/>
              </a:rPr>
              <a:t>nci</a:t>
            </a:r>
            <a:r>
              <a:rPr lang="tr-TR" sz="2000" dirty="0">
                <a:latin typeface="Arial" panose="020B0604020202020204" pitchFamily="34" charset="0"/>
              </a:rPr>
              <a:t> ve 273 üncü maddeleri uyarınca maliyet bedeline intikal ettirilen giderler ile 163 ve 334 Sıra No.lu Vergi Usul Kanunu Genel Tebliğleri uyarınca maliyet bedeline dâhil edilen kredi faizleri ve kur farkları da yeniden değerleme kapsamına girmektedir.</a:t>
            </a:r>
            <a:endParaRPr lang="tr-TR" altLang="tr-TR" sz="2000" b="1" u="sng" dirty="0">
              <a:latin typeface="Arial" panose="020B0604020202020204" pitchFamily="34" charset="0"/>
            </a:endParaRPr>
          </a:p>
        </p:txBody>
      </p:sp>
    </p:spTree>
    <p:extLst>
      <p:ext uri="{BB962C8B-B14F-4D97-AF65-F5344CB8AC3E}">
        <p14:creationId xmlns:p14="http://schemas.microsoft.com/office/powerpoint/2010/main" val="347742073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62F24D-9094-4AEB-9BCB-69849F094A71}"/>
              </a:ext>
            </a:extLst>
          </p:cNvPr>
          <p:cNvSpPr>
            <a:spLocks noGrp="1"/>
          </p:cNvSpPr>
          <p:nvPr>
            <p:ph type="title"/>
          </p:nvPr>
        </p:nvSpPr>
        <p:spPr>
          <a:xfrm>
            <a:off x="457200" y="19472"/>
            <a:ext cx="8229600" cy="452973"/>
          </a:xfrm>
        </p:spPr>
        <p:txBody>
          <a:bodyPr rtlCol="0">
            <a:noAutofit/>
          </a:bodyPr>
          <a:lstStyle/>
          <a:p>
            <a:pPr eaLnBrk="1" fontAlgn="auto" hangingPunct="1">
              <a:spcAft>
                <a:spcPts val="0"/>
              </a:spcAft>
              <a:defRPr/>
            </a:pPr>
            <a:r>
              <a:rPr lang="tr-TR" sz="2400" b="1" dirty="0">
                <a:solidFill>
                  <a:srgbClr val="FF0000"/>
                </a:solidFill>
                <a:effectLst>
                  <a:outerShdw blurRad="38100" dist="38100" dir="2700000" algn="tl">
                    <a:srgbClr val="000000">
                      <a:alpha val="43137"/>
                    </a:srgbClr>
                  </a:outerShdw>
                </a:effectLst>
              </a:rPr>
              <a:t>İŞLETMEYE KAYITLI VARLIKLARIN YENİDEN DEĞERLEMESİ</a:t>
            </a:r>
          </a:p>
        </p:txBody>
      </p:sp>
      <p:sp>
        <p:nvSpPr>
          <p:cNvPr id="91139" name="Dikdörtgen 2">
            <a:extLst>
              <a:ext uri="{FF2B5EF4-FFF2-40B4-BE49-F238E27FC236}">
                <a16:creationId xmlns:a16="http://schemas.microsoft.com/office/drawing/2014/main" id="{295BCBB2-B80B-40F8-A0D8-F523A9DE83C8}"/>
              </a:ext>
            </a:extLst>
          </p:cNvPr>
          <p:cNvSpPr>
            <a:spLocks noChangeArrowheads="1"/>
          </p:cNvSpPr>
          <p:nvPr/>
        </p:nvSpPr>
        <p:spPr bwMode="auto">
          <a:xfrm>
            <a:off x="251520" y="620688"/>
            <a:ext cx="864096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sz="4000" b="1" dirty="0">
                <a:solidFill>
                  <a:srgbClr val="0070C0"/>
                </a:solidFill>
              </a:rPr>
              <a:t>Yeniden değerleme yapılabilecek süre </a:t>
            </a:r>
          </a:p>
          <a:p>
            <a:pPr eaLnBrk="1" hangingPunct="1">
              <a:spcBef>
                <a:spcPct val="0"/>
              </a:spcBef>
              <a:buFontTx/>
              <a:buNone/>
            </a:pPr>
            <a:endParaRPr lang="tr-TR" sz="2000" dirty="0"/>
          </a:p>
          <a:p>
            <a:pPr eaLnBrk="1" hangingPunct="1">
              <a:spcBef>
                <a:spcPct val="0"/>
              </a:spcBef>
              <a:buFontTx/>
              <a:buNone/>
            </a:pPr>
            <a:r>
              <a:rPr lang="tr-TR" sz="2000" dirty="0"/>
              <a:t>Yeniden değerleme, uygulamadan yararlanma hakkını haiz mükelleflerin </a:t>
            </a:r>
            <a:r>
              <a:rPr lang="tr-TR" sz="2000" b="1" dirty="0"/>
              <a:t>9/6/2021</a:t>
            </a:r>
            <a:r>
              <a:rPr lang="tr-TR" sz="2000" dirty="0"/>
              <a:t> tarihi itibarıyla yasal defter kayıtlarında yer alan iktisadi kıymetler ve varsa bunlara ait amortismanlar esas alınmak suretiyle </a:t>
            </a:r>
            <a:r>
              <a:rPr lang="tr-TR" sz="2000" b="1" dirty="0">
                <a:solidFill>
                  <a:srgbClr val="0070C0"/>
                </a:solidFill>
              </a:rPr>
              <a:t>31/12/2021 tarihine kadar </a:t>
            </a:r>
            <a:r>
              <a:rPr lang="tr-TR" sz="2000" dirty="0"/>
              <a:t>yapılabilecektir. </a:t>
            </a:r>
          </a:p>
          <a:p>
            <a:pPr eaLnBrk="1" hangingPunct="1">
              <a:spcBef>
                <a:spcPct val="0"/>
              </a:spcBef>
              <a:buFontTx/>
              <a:buNone/>
            </a:pPr>
            <a:endParaRPr lang="tr-TR" sz="2000" dirty="0"/>
          </a:p>
          <a:p>
            <a:pPr eaLnBrk="1" hangingPunct="1">
              <a:spcBef>
                <a:spcPct val="0"/>
              </a:spcBef>
              <a:buFontTx/>
              <a:buNone/>
            </a:pPr>
            <a:r>
              <a:rPr lang="tr-TR" sz="2000" dirty="0"/>
              <a:t>Bahse konu uygulamadan yararlanılması için, söz konusu tarihe kadar yeniden değerleme işleminin yapılması ve değer artışına ilişkin verginin de yeniden değerleme işleminin yapıldığı tarihi izleyen ayın son günü akşamına kadar beyan edilip, üç eşit taksitte (ilk taksiti beyanname verme süresi içinde, izleyen taksitler sırasıyla beyanname verme süresini takip eden ikinci ve dördüncü ayda olmak üzere) ödenmesi zorunludur. </a:t>
            </a:r>
          </a:p>
          <a:p>
            <a:pPr eaLnBrk="1" hangingPunct="1">
              <a:spcBef>
                <a:spcPct val="0"/>
              </a:spcBef>
              <a:buFontTx/>
              <a:buNone/>
            </a:pPr>
            <a:endParaRPr lang="tr-TR" sz="2000" dirty="0"/>
          </a:p>
          <a:p>
            <a:pPr eaLnBrk="1" hangingPunct="1">
              <a:spcBef>
                <a:spcPct val="0"/>
              </a:spcBef>
              <a:buFontTx/>
              <a:buNone/>
            </a:pPr>
            <a:r>
              <a:rPr lang="tr-TR" sz="2000" dirty="0"/>
              <a:t>Beyanda bulunduktan sonra, anılan madde kapsamında yeniden değerlemeye tabi tutulmak istenen ilave iktisadi kıymetler için ek beyanname verilmesi mümkündür. Bu durumda da, yukarıda belirtilen şartlar aranır.</a:t>
            </a:r>
            <a:endParaRPr lang="tr-TR" altLang="tr-TR" sz="2400" b="1" u="sng" dirty="0">
              <a:latin typeface="Arial" panose="020B0604020202020204" pitchFamily="34" charset="0"/>
            </a:endParaRPr>
          </a:p>
        </p:txBody>
      </p:sp>
    </p:spTree>
    <p:extLst>
      <p:ext uri="{BB962C8B-B14F-4D97-AF65-F5344CB8AC3E}">
        <p14:creationId xmlns:p14="http://schemas.microsoft.com/office/powerpoint/2010/main" val="331318596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62F24D-9094-4AEB-9BCB-69849F094A71}"/>
              </a:ext>
            </a:extLst>
          </p:cNvPr>
          <p:cNvSpPr>
            <a:spLocks noGrp="1"/>
          </p:cNvSpPr>
          <p:nvPr>
            <p:ph type="title"/>
          </p:nvPr>
        </p:nvSpPr>
        <p:spPr>
          <a:xfrm>
            <a:off x="457200" y="19472"/>
            <a:ext cx="8229600" cy="452973"/>
          </a:xfrm>
        </p:spPr>
        <p:txBody>
          <a:bodyPr rtlCol="0">
            <a:noAutofit/>
          </a:bodyPr>
          <a:lstStyle/>
          <a:p>
            <a:pPr eaLnBrk="1" fontAlgn="auto" hangingPunct="1">
              <a:spcAft>
                <a:spcPts val="0"/>
              </a:spcAft>
              <a:defRPr/>
            </a:pPr>
            <a:r>
              <a:rPr lang="tr-TR" sz="2400" b="1" dirty="0">
                <a:solidFill>
                  <a:srgbClr val="FF0000"/>
                </a:solidFill>
                <a:effectLst>
                  <a:outerShdw blurRad="38100" dist="38100" dir="2700000" algn="tl">
                    <a:srgbClr val="000000">
                      <a:alpha val="43137"/>
                    </a:srgbClr>
                  </a:outerShdw>
                </a:effectLst>
              </a:rPr>
              <a:t>İŞLETMEYE KAYITLI VARLIKLARIN YENİDEN DEĞERLEMESİ</a:t>
            </a:r>
          </a:p>
        </p:txBody>
      </p:sp>
      <p:sp>
        <p:nvSpPr>
          <p:cNvPr id="91139" name="Dikdörtgen 2">
            <a:extLst>
              <a:ext uri="{FF2B5EF4-FFF2-40B4-BE49-F238E27FC236}">
                <a16:creationId xmlns:a16="http://schemas.microsoft.com/office/drawing/2014/main" id="{295BCBB2-B80B-40F8-A0D8-F523A9DE83C8}"/>
              </a:ext>
            </a:extLst>
          </p:cNvPr>
          <p:cNvSpPr>
            <a:spLocks noChangeArrowheads="1"/>
          </p:cNvSpPr>
          <p:nvPr/>
        </p:nvSpPr>
        <p:spPr bwMode="auto">
          <a:xfrm>
            <a:off x="251520" y="620688"/>
            <a:ext cx="864096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sz="4400" b="1" dirty="0">
                <a:solidFill>
                  <a:srgbClr val="0070C0"/>
                </a:solidFill>
              </a:rPr>
              <a:t>Yeniden değerleme uygulaması </a:t>
            </a:r>
          </a:p>
          <a:p>
            <a:pPr eaLnBrk="1" hangingPunct="1">
              <a:spcBef>
                <a:spcPct val="0"/>
              </a:spcBef>
              <a:buFontTx/>
              <a:buNone/>
            </a:pPr>
            <a:endParaRPr lang="tr-TR" sz="2000" dirty="0"/>
          </a:p>
          <a:p>
            <a:pPr eaLnBrk="1" hangingPunct="1">
              <a:spcBef>
                <a:spcPct val="0"/>
              </a:spcBef>
              <a:buFontTx/>
              <a:buNone/>
            </a:pPr>
            <a:r>
              <a:rPr lang="tr-TR" sz="2000" dirty="0"/>
              <a:t>Kapsama giren iktisadi kıymetler ve varsa bunlara ait amortismanların, 213 sayılı Kanunda yer alan değerleme hükümlerine göre tespit edilen ve 9/6/2021 tarihi itibarıyla yasal defter kayıtlarında yer alan değerlerinin, yeniden değerleme oranı ile çarpılması suretiyle yapılan yeniden değerleme sonucunda, bilançonun aktifi, pasifinden daha yüksek bir değere ulaşmaktadır. </a:t>
            </a:r>
          </a:p>
          <a:p>
            <a:pPr eaLnBrk="1" hangingPunct="1">
              <a:spcBef>
                <a:spcPct val="0"/>
              </a:spcBef>
              <a:buFontTx/>
              <a:buNone/>
            </a:pPr>
            <a:endParaRPr lang="tr-TR" sz="2000" dirty="0"/>
          </a:p>
          <a:p>
            <a:pPr eaLnBrk="1" hangingPunct="1">
              <a:spcBef>
                <a:spcPct val="0"/>
              </a:spcBef>
              <a:buFontTx/>
              <a:buNone/>
            </a:pPr>
            <a:r>
              <a:rPr lang="tr-TR" sz="2000" dirty="0"/>
              <a:t>Yeniden değerleme sonucunda ortaya çıkan değer artışını hesaplamada Kanun net değer artışı usulünü benimsemiştir. Net değer artışının hesaplanabilmesi için yeniden değerlemeye esas alınan ve 9/6/2021 tarihi itibarıyla; yasal defter kayıtlarında yer alan değerlerin yeniden değerlemeden önceki ve yeniden değerlemeye tabi tutulduktan sonraki tutarları dikkate alınarak hesaplanan net bilanço aktif değerlerinin tespiti gerekmektedir. </a:t>
            </a:r>
          </a:p>
        </p:txBody>
      </p:sp>
    </p:spTree>
    <p:extLst>
      <p:ext uri="{BB962C8B-B14F-4D97-AF65-F5344CB8AC3E}">
        <p14:creationId xmlns:p14="http://schemas.microsoft.com/office/powerpoint/2010/main" val="55444062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62F24D-9094-4AEB-9BCB-69849F094A71}"/>
              </a:ext>
            </a:extLst>
          </p:cNvPr>
          <p:cNvSpPr>
            <a:spLocks noGrp="1"/>
          </p:cNvSpPr>
          <p:nvPr>
            <p:ph type="title"/>
          </p:nvPr>
        </p:nvSpPr>
        <p:spPr>
          <a:xfrm>
            <a:off x="457200" y="19472"/>
            <a:ext cx="8229600" cy="452973"/>
          </a:xfrm>
        </p:spPr>
        <p:txBody>
          <a:bodyPr rtlCol="0">
            <a:noAutofit/>
          </a:bodyPr>
          <a:lstStyle/>
          <a:p>
            <a:pPr eaLnBrk="1" fontAlgn="auto" hangingPunct="1">
              <a:spcAft>
                <a:spcPts val="0"/>
              </a:spcAft>
              <a:defRPr/>
            </a:pPr>
            <a:r>
              <a:rPr lang="tr-TR" sz="2400" b="1" dirty="0">
                <a:solidFill>
                  <a:srgbClr val="FF0000"/>
                </a:solidFill>
                <a:effectLst>
                  <a:outerShdw blurRad="38100" dist="38100" dir="2700000" algn="tl">
                    <a:srgbClr val="000000">
                      <a:alpha val="43137"/>
                    </a:srgbClr>
                  </a:outerShdw>
                </a:effectLst>
              </a:rPr>
              <a:t>İŞLETMEYE KAYITLI VARLIKLARIN YENİDEN DEĞERLEMESİ</a:t>
            </a:r>
          </a:p>
        </p:txBody>
      </p:sp>
      <p:sp>
        <p:nvSpPr>
          <p:cNvPr id="91139" name="Dikdörtgen 2">
            <a:extLst>
              <a:ext uri="{FF2B5EF4-FFF2-40B4-BE49-F238E27FC236}">
                <a16:creationId xmlns:a16="http://schemas.microsoft.com/office/drawing/2014/main" id="{295BCBB2-B80B-40F8-A0D8-F523A9DE83C8}"/>
              </a:ext>
            </a:extLst>
          </p:cNvPr>
          <p:cNvSpPr>
            <a:spLocks noChangeArrowheads="1"/>
          </p:cNvSpPr>
          <p:nvPr/>
        </p:nvSpPr>
        <p:spPr bwMode="auto">
          <a:xfrm>
            <a:off x="251520" y="620688"/>
            <a:ext cx="8640960"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sz="3600" b="1" dirty="0">
                <a:solidFill>
                  <a:srgbClr val="0070C0"/>
                </a:solidFill>
              </a:rPr>
              <a:t>Yeniden değerleme uygulaması-II</a:t>
            </a:r>
            <a:r>
              <a:rPr lang="tr-TR" sz="4400" b="1" dirty="0">
                <a:solidFill>
                  <a:srgbClr val="0070C0"/>
                </a:solidFill>
              </a:rPr>
              <a:t> </a:t>
            </a:r>
          </a:p>
          <a:p>
            <a:pPr eaLnBrk="1" hangingPunct="1">
              <a:spcBef>
                <a:spcPct val="0"/>
              </a:spcBef>
              <a:buFontTx/>
              <a:buNone/>
            </a:pPr>
            <a:endParaRPr lang="tr-TR" sz="2000" dirty="0"/>
          </a:p>
          <a:p>
            <a:pPr eaLnBrk="1" hangingPunct="1">
              <a:spcBef>
                <a:spcPct val="0"/>
              </a:spcBef>
              <a:buFontTx/>
              <a:buNone/>
            </a:pPr>
            <a:r>
              <a:rPr lang="tr-TR" sz="2000" dirty="0"/>
              <a:t>Amortismanların yeniden değerlenmiş tutarlarının belirlenmesinde, amortismanın herhangi bir yılda yapılmamış olması durumunda amortismanlar tam olarak ayrılmış varsayılacaktır. Bu durumda değer artışı, iktisadi kıymetlerin yeniden değerlemeden önceki net bilanço aktif değerinin, yeniden değerleme oranı ile çarpımından sonra bulunacak net bilanço aktif değerinden indirilmesi suretiyle hesaplanacaktır. </a:t>
            </a:r>
          </a:p>
          <a:p>
            <a:pPr eaLnBrk="1" hangingPunct="1">
              <a:spcBef>
                <a:spcPct val="0"/>
              </a:spcBef>
              <a:buFontTx/>
              <a:buNone/>
            </a:pPr>
            <a:endParaRPr lang="tr-TR" sz="2000" dirty="0"/>
          </a:p>
          <a:p>
            <a:pPr eaLnBrk="1" hangingPunct="1">
              <a:spcBef>
                <a:spcPct val="0"/>
              </a:spcBef>
              <a:buFontTx/>
              <a:buNone/>
            </a:pPr>
            <a:r>
              <a:rPr lang="tr-TR" sz="2000" dirty="0"/>
              <a:t>Yeniden değerleme neticesinde hesaplanan değer artışı, yeniden değerlemeye tabi tutulan iktisadi kıymetlerin her birine isabet eden değer artışları ayrıntılı olarak gösterilecek şekilde, </a:t>
            </a:r>
            <a:r>
              <a:rPr lang="tr-TR" sz="2000" b="1" dirty="0"/>
              <a:t>bilançonun pasifinde özel bir fon hesabına </a:t>
            </a:r>
            <a:r>
              <a:rPr lang="tr-TR" sz="2000" dirty="0"/>
              <a:t>alınacaktır. </a:t>
            </a:r>
          </a:p>
          <a:p>
            <a:pPr eaLnBrk="1" hangingPunct="1">
              <a:spcBef>
                <a:spcPct val="0"/>
              </a:spcBef>
              <a:buFontTx/>
              <a:buNone/>
            </a:pPr>
            <a:endParaRPr lang="tr-TR" sz="2000" dirty="0"/>
          </a:p>
          <a:p>
            <a:pPr eaLnBrk="1" hangingPunct="1">
              <a:spcBef>
                <a:spcPct val="0"/>
              </a:spcBef>
              <a:buFontTx/>
              <a:buNone/>
            </a:pPr>
            <a:r>
              <a:rPr lang="tr-TR" sz="2000" dirty="0"/>
              <a:t>Hazine ve Maliye Bakanlığınca 213 sayılı Kanunun 315 inci maddesine istinaden tespit ve ilan edilen oranların tespitinde dikkate alınan faydalı ömür süresi tamamlanmamış amortismana tabi iktisadi kıymetlerin yeniden değerleme sonrasında bulunan değerleri üzerinden amortisman ayrılmaya devam edilir.</a:t>
            </a:r>
            <a:endParaRPr lang="tr-TR" altLang="tr-TR" sz="2400" b="1" u="sng" dirty="0">
              <a:latin typeface="Arial" panose="020B0604020202020204" pitchFamily="34" charset="0"/>
            </a:endParaRPr>
          </a:p>
        </p:txBody>
      </p:sp>
    </p:spTree>
    <p:extLst>
      <p:ext uri="{BB962C8B-B14F-4D97-AF65-F5344CB8AC3E}">
        <p14:creationId xmlns:p14="http://schemas.microsoft.com/office/powerpoint/2010/main" val="402134507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62F24D-9094-4AEB-9BCB-69849F094A71}"/>
              </a:ext>
            </a:extLst>
          </p:cNvPr>
          <p:cNvSpPr>
            <a:spLocks noGrp="1"/>
          </p:cNvSpPr>
          <p:nvPr>
            <p:ph type="title"/>
          </p:nvPr>
        </p:nvSpPr>
        <p:spPr>
          <a:xfrm>
            <a:off x="457200" y="19472"/>
            <a:ext cx="8229600" cy="452973"/>
          </a:xfrm>
        </p:spPr>
        <p:txBody>
          <a:bodyPr rtlCol="0">
            <a:noAutofit/>
          </a:bodyPr>
          <a:lstStyle/>
          <a:p>
            <a:pPr eaLnBrk="1" fontAlgn="auto" hangingPunct="1">
              <a:spcAft>
                <a:spcPts val="0"/>
              </a:spcAft>
              <a:defRPr/>
            </a:pPr>
            <a:r>
              <a:rPr lang="tr-TR" sz="2400" b="1" dirty="0">
                <a:solidFill>
                  <a:srgbClr val="FF0000"/>
                </a:solidFill>
                <a:effectLst>
                  <a:outerShdw blurRad="38100" dist="38100" dir="2700000" algn="tl">
                    <a:srgbClr val="000000">
                      <a:alpha val="43137"/>
                    </a:srgbClr>
                  </a:outerShdw>
                </a:effectLst>
              </a:rPr>
              <a:t>İŞLETMEYE KAYITLI VARLIKLARIN YENİDEN DEĞERLEMESİ</a:t>
            </a:r>
          </a:p>
        </p:txBody>
      </p:sp>
      <p:sp>
        <p:nvSpPr>
          <p:cNvPr id="91139" name="Dikdörtgen 2">
            <a:extLst>
              <a:ext uri="{FF2B5EF4-FFF2-40B4-BE49-F238E27FC236}">
                <a16:creationId xmlns:a16="http://schemas.microsoft.com/office/drawing/2014/main" id="{295BCBB2-B80B-40F8-A0D8-F523A9DE83C8}"/>
              </a:ext>
            </a:extLst>
          </p:cNvPr>
          <p:cNvSpPr>
            <a:spLocks noChangeArrowheads="1"/>
          </p:cNvSpPr>
          <p:nvPr/>
        </p:nvSpPr>
        <p:spPr bwMode="auto">
          <a:xfrm>
            <a:off x="251520" y="620688"/>
            <a:ext cx="864096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sz="4000" b="1" dirty="0">
                <a:solidFill>
                  <a:srgbClr val="0070C0"/>
                </a:solidFill>
              </a:rPr>
              <a:t>Değer artışının vergilendirilmesi </a:t>
            </a:r>
          </a:p>
          <a:p>
            <a:pPr eaLnBrk="1" hangingPunct="1">
              <a:spcBef>
                <a:spcPct val="0"/>
              </a:spcBef>
              <a:buFontTx/>
              <a:buNone/>
            </a:pPr>
            <a:endParaRPr lang="tr-TR" sz="2000" dirty="0"/>
          </a:p>
          <a:p>
            <a:pPr eaLnBrk="1" hangingPunct="1">
              <a:spcBef>
                <a:spcPct val="0"/>
              </a:spcBef>
              <a:buFontTx/>
              <a:buNone/>
            </a:pPr>
            <a:r>
              <a:rPr lang="tr-TR" sz="2000" dirty="0"/>
              <a:t>Yeniden değerleme neticesinde hesaplanan ve pasifte özel bir fon hesabında gösterilen </a:t>
            </a:r>
            <a:r>
              <a:rPr lang="tr-TR" sz="2000" b="1" dirty="0">
                <a:solidFill>
                  <a:srgbClr val="0070C0"/>
                </a:solidFill>
              </a:rPr>
              <a:t>değer artışı tutarı üzerinden %2 oranında hesaplanan vergi</a:t>
            </a:r>
            <a:r>
              <a:rPr lang="tr-TR" sz="2000" dirty="0"/>
              <a:t>, </a:t>
            </a:r>
            <a:r>
              <a:rPr lang="tr-TR" sz="2000" b="1" u="sng" dirty="0"/>
              <a:t>yeniden değerleme işleminin yapıldığı tarihi izleyen ayın son günü akşamına kadar</a:t>
            </a:r>
            <a:r>
              <a:rPr lang="tr-TR" sz="2000" dirty="0"/>
              <a:t> gelir veya kurumlar vergisi yönünden bağlı olunan vergi dairesine beyan edilip, üç eşit taksitte (ilk taksiti beyanname verme süresi içinde, izleyen taksitler sırasıyla beyanname verme süresini takip eden ikinci ve dördüncü ayda olmak üzere) ödenir. </a:t>
            </a:r>
          </a:p>
          <a:p>
            <a:pPr eaLnBrk="1" hangingPunct="1">
              <a:spcBef>
                <a:spcPct val="0"/>
              </a:spcBef>
              <a:buFontTx/>
              <a:buNone/>
            </a:pPr>
            <a:endParaRPr lang="tr-TR" sz="2000" dirty="0"/>
          </a:p>
          <a:p>
            <a:pPr eaLnBrk="1" hangingPunct="1">
              <a:spcBef>
                <a:spcPct val="0"/>
              </a:spcBef>
              <a:buFontTx/>
              <a:buNone/>
            </a:pPr>
            <a:r>
              <a:rPr lang="tr-TR" sz="2000" dirty="0"/>
              <a:t>Beyan edilen tutarın tamamının ilk taksit ödeme süresi içerisinde ödenebilmesi mümkün olduğu gibi, ikinci ve üçüncü taksitlerin toplamının ikinci taksit ödeme süresi içerisinde ödenebilmesi de mümkündür.</a:t>
            </a:r>
          </a:p>
          <a:p>
            <a:pPr eaLnBrk="1" hangingPunct="1">
              <a:spcBef>
                <a:spcPct val="0"/>
              </a:spcBef>
              <a:buFontTx/>
              <a:buNone/>
            </a:pPr>
            <a:endParaRPr lang="tr-TR" altLang="tr-TR" sz="2000" b="1" u="sng" dirty="0">
              <a:latin typeface="Arial" panose="020B0604020202020204" pitchFamily="34" charset="0"/>
            </a:endParaRPr>
          </a:p>
          <a:p>
            <a:pPr eaLnBrk="1" hangingPunct="1">
              <a:spcBef>
                <a:spcPct val="0"/>
              </a:spcBef>
              <a:buFontTx/>
              <a:buNone/>
            </a:pPr>
            <a:r>
              <a:rPr lang="tr-TR" altLang="tr-TR" sz="2000" dirty="0"/>
              <a:t>Değer artışı üzerinden %2 oranında hesaplanan verginin zamanında beyan</a:t>
            </a:r>
          </a:p>
          <a:p>
            <a:pPr eaLnBrk="1" hangingPunct="1">
              <a:spcBef>
                <a:spcPct val="0"/>
              </a:spcBef>
              <a:buFontTx/>
              <a:buNone/>
            </a:pPr>
            <a:r>
              <a:rPr lang="tr-TR" altLang="tr-TR" sz="2000" dirty="0"/>
              <a:t>edilmemesi veya tahakkuk eden verginin taksitlerinin sürelerinde ödenmemesi halinde bu madde hükümlerinden faydalanılamaz.</a:t>
            </a:r>
          </a:p>
        </p:txBody>
      </p:sp>
    </p:spTree>
    <p:extLst>
      <p:ext uri="{BB962C8B-B14F-4D97-AF65-F5344CB8AC3E}">
        <p14:creationId xmlns:p14="http://schemas.microsoft.com/office/powerpoint/2010/main" val="336782244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62F24D-9094-4AEB-9BCB-69849F094A71}"/>
              </a:ext>
            </a:extLst>
          </p:cNvPr>
          <p:cNvSpPr>
            <a:spLocks noGrp="1"/>
          </p:cNvSpPr>
          <p:nvPr>
            <p:ph type="title"/>
          </p:nvPr>
        </p:nvSpPr>
        <p:spPr>
          <a:xfrm>
            <a:off x="457200" y="19472"/>
            <a:ext cx="8229600" cy="452973"/>
          </a:xfrm>
        </p:spPr>
        <p:txBody>
          <a:bodyPr rtlCol="0">
            <a:noAutofit/>
          </a:bodyPr>
          <a:lstStyle/>
          <a:p>
            <a:pPr eaLnBrk="1" fontAlgn="auto" hangingPunct="1">
              <a:spcAft>
                <a:spcPts val="0"/>
              </a:spcAft>
              <a:defRPr/>
            </a:pPr>
            <a:r>
              <a:rPr lang="tr-TR" sz="2400" b="1" dirty="0">
                <a:solidFill>
                  <a:srgbClr val="FF0000"/>
                </a:solidFill>
                <a:effectLst>
                  <a:outerShdw blurRad="38100" dist="38100" dir="2700000" algn="tl">
                    <a:srgbClr val="000000">
                      <a:alpha val="43137"/>
                    </a:srgbClr>
                  </a:outerShdw>
                </a:effectLst>
              </a:rPr>
              <a:t>İŞLETMEYE KAYITLI VARLIKLARIN YENİDEN DEĞERLEMESİ</a:t>
            </a:r>
          </a:p>
        </p:txBody>
      </p:sp>
      <p:sp>
        <p:nvSpPr>
          <p:cNvPr id="91139" name="Dikdörtgen 2">
            <a:extLst>
              <a:ext uri="{FF2B5EF4-FFF2-40B4-BE49-F238E27FC236}">
                <a16:creationId xmlns:a16="http://schemas.microsoft.com/office/drawing/2014/main" id="{295BCBB2-B80B-40F8-A0D8-F523A9DE83C8}"/>
              </a:ext>
            </a:extLst>
          </p:cNvPr>
          <p:cNvSpPr>
            <a:spLocks noChangeArrowheads="1"/>
          </p:cNvSpPr>
          <p:nvPr/>
        </p:nvSpPr>
        <p:spPr bwMode="auto">
          <a:xfrm>
            <a:off x="251520" y="620688"/>
            <a:ext cx="8640960" cy="5570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sz="4800" b="1" dirty="0">
                <a:solidFill>
                  <a:srgbClr val="0070C0"/>
                </a:solidFill>
              </a:rPr>
              <a:t>Özel fon hesabındaki tutarlar</a:t>
            </a:r>
          </a:p>
          <a:p>
            <a:pPr eaLnBrk="1" hangingPunct="1">
              <a:spcBef>
                <a:spcPct val="0"/>
              </a:spcBef>
              <a:buFontTx/>
              <a:buNone/>
            </a:pPr>
            <a:endParaRPr lang="tr-TR" sz="2000" dirty="0"/>
          </a:p>
          <a:p>
            <a:pPr eaLnBrk="1" hangingPunct="1">
              <a:spcBef>
                <a:spcPct val="0"/>
              </a:spcBef>
              <a:buFontTx/>
              <a:buNone/>
            </a:pPr>
            <a:r>
              <a:rPr lang="tr-TR" dirty="0"/>
              <a:t>Pasifte özel bir fon hesabında gösterilen değer artışı tutarının, mükellefler tarafından istenildiğinde sermayeye ilave edilmesi mümkün bulunmaktadır. Ancak, söz konusu fonun sermayeye ilave edilme dışında herhangi bir şekilde başka bir hesaba nakledilen veya işletmeden çekilen kısmı, </a:t>
            </a:r>
            <a:r>
              <a:rPr lang="tr-TR" b="1" dirty="0"/>
              <a:t>bu işlemin yapıldığı dönem kazancı ile ilişkilendirilmeksizin </a:t>
            </a:r>
            <a:r>
              <a:rPr lang="tr-TR" dirty="0"/>
              <a:t>bu dönemde gelir veya kurumlar vergisine tabi tutulur.</a:t>
            </a:r>
            <a:endParaRPr lang="tr-TR" altLang="tr-TR" sz="3600" b="1" u="sng" dirty="0">
              <a:latin typeface="Arial" panose="020B0604020202020204" pitchFamily="34" charset="0"/>
            </a:endParaRPr>
          </a:p>
        </p:txBody>
      </p:sp>
    </p:spTree>
    <p:extLst>
      <p:ext uri="{BB962C8B-B14F-4D97-AF65-F5344CB8AC3E}">
        <p14:creationId xmlns:p14="http://schemas.microsoft.com/office/powerpoint/2010/main" val="1001797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6F929959-C7CE-4FAA-94C6-7E6E9475E2DC}"/>
              </a:ext>
            </a:extLst>
          </p:cNvPr>
          <p:cNvSpPr>
            <a:spLocks noGrp="1"/>
          </p:cNvSpPr>
          <p:nvPr>
            <p:ph type="title"/>
          </p:nvPr>
        </p:nvSpPr>
        <p:spPr>
          <a:xfrm>
            <a:off x="457200" y="274638"/>
            <a:ext cx="8229600" cy="439737"/>
          </a:xfrm>
        </p:spPr>
        <p:txBody>
          <a:bodyPr rtlCol="0">
            <a:noAutofit/>
          </a:bodyPr>
          <a:lstStyle/>
          <a:p>
            <a:pPr eaLnBrk="1" fontAlgn="auto" hangingPunct="1">
              <a:spcAft>
                <a:spcPts val="0"/>
              </a:spcAft>
              <a:defRPr/>
            </a:pPr>
            <a:r>
              <a:rPr lang="tr-TR" sz="3200" b="1" dirty="0">
                <a:solidFill>
                  <a:srgbClr val="C00000"/>
                </a:solidFill>
                <a:effectLst>
                  <a:outerShdw blurRad="38100" dist="38100" dir="2700000" algn="tl">
                    <a:srgbClr val="000000">
                      <a:alpha val="43137"/>
                    </a:srgbClr>
                  </a:outerShdw>
                </a:effectLst>
              </a:rPr>
              <a:t>KESİNLEŞMİŞ ALACAKLAR (md.2)  </a:t>
            </a:r>
          </a:p>
        </p:txBody>
      </p:sp>
      <p:graphicFrame>
        <p:nvGraphicFramePr>
          <p:cNvPr id="7" name="6 Tablo">
            <a:extLst>
              <a:ext uri="{FF2B5EF4-FFF2-40B4-BE49-F238E27FC236}">
                <a16:creationId xmlns:a16="http://schemas.microsoft.com/office/drawing/2014/main" id="{C282AE73-3056-4C99-BACE-015E64257F5D}"/>
              </a:ext>
            </a:extLst>
          </p:cNvPr>
          <p:cNvGraphicFramePr>
            <a:graphicFrameLocks noGrp="1"/>
          </p:cNvGraphicFramePr>
          <p:nvPr>
            <p:extLst>
              <p:ext uri="{D42A27DB-BD31-4B8C-83A1-F6EECF244321}">
                <p14:modId xmlns:p14="http://schemas.microsoft.com/office/powerpoint/2010/main" val="539187328"/>
              </p:ext>
            </p:extLst>
          </p:nvPr>
        </p:nvGraphicFramePr>
        <p:xfrm>
          <a:off x="285750" y="1285875"/>
          <a:ext cx="8501063" cy="4071938"/>
        </p:xfrm>
        <a:graphic>
          <a:graphicData uri="http://schemas.openxmlformats.org/drawingml/2006/table">
            <a:tbl>
              <a:tblPr/>
              <a:tblGrid>
                <a:gridCol w="2959100">
                  <a:extLst>
                    <a:ext uri="{9D8B030D-6E8A-4147-A177-3AD203B41FA5}">
                      <a16:colId xmlns:a16="http://schemas.microsoft.com/office/drawing/2014/main" val="20000"/>
                    </a:ext>
                  </a:extLst>
                </a:gridCol>
                <a:gridCol w="2878138">
                  <a:extLst>
                    <a:ext uri="{9D8B030D-6E8A-4147-A177-3AD203B41FA5}">
                      <a16:colId xmlns:a16="http://schemas.microsoft.com/office/drawing/2014/main" val="20001"/>
                    </a:ext>
                  </a:extLst>
                </a:gridCol>
                <a:gridCol w="2663825">
                  <a:extLst>
                    <a:ext uri="{9D8B030D-6E8A-4147-A177-3AD203B41FA5}">
                      <a16:colId xmlns:a16="http://schemas.microsoft.com/office/drawing/2014/main" val="20002"/>
                    </a:ext>
                  </a:extLst>
                </a:gridCol>
              </a:tblGrid>
              <a:tr h="1196975">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800" b="1" i="0" u="none" strike="noStrike" cap="none" normalizeH="0" baseline="0" dirty="0">
                          <a:ln>
                            <a:noFill/>
                          </a:ln>
                          <a:solidFill>
                            <a:srgbClr val="FFFFFF"/>
                          </a:solidFill>
                          <a:effectLst/>
                          <a:latin typeface="Calibri" pitchFamily="34" charset="0"/>
                          <a:cs typeface="Times New Roman" pitchFamily="18" charset="0"/>
                        </a:rPr>
                        <a:t>Kapsama Giren Alacak</a:t>
                      </a:r>
                      <a:endParaRPr kumimoji="0" lang="tr-TR" sz="3600" b="0" i="0" u="none" strike="noStrike" cap="none" normalizeH="0" baseline="0" dirty="0">
                        <a:ln>
                          <a:noFill/>
                        </a:ln>
                        <a:solidFill>
                          <a:schemeClr val="tx1"/>
                        </a:solidFill>
                        <a:effectLst/>
                        <a:latin typeface="Times New Roman" pitchFamily="18" charset="0"/>
                        <a:cs typeface="Times New Roman" pitchFamily="18" charset="0"/>
                      </a:endParaRPr>
                    </a:p>
                  </a:txBody>
                  <a:tcPr marL="63195" marR="63195" marT="0" marB="0" anchor="ctr" horzOverflow="overflow">
                    <a:lnL>
                      <a:noFill/>
                    </a:lnL>
                    <a:lnR>
                      <a:noFill/>
                    </a:lnR>
                    <a:lnT>
                      <a:noFill/>
                    </a:lnT>
                    <a:lnB>
                      <a:noFill/>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800" b="1" i="0" u="none" strike="noStrike" cap="none" normalizeH="0" baseline="0">
                          <a:ln>
                            <a:noFill/>
                          </a:ln>
                          <a:solidFill>
                            <a:srgbClr val="FFFFFF"/>
                          </a:solidFill>
                          <a:effectLst/>
                          <a:latin typeface="Calibri" pitchFamily="34" charset="0"/>
                          <a:cs typeface="Times New Roman" pitchFamily="18" charset="0"/>
                        </a:rPr>
                        <a:t>Asgari Ödeme Şartı</a:t>
                      </a:r>
                      <a:endParaRPr kumimoji="0" lang="tr-TR" sz="3600" b="0" i="0" u="none" strike="noStrike" cap="none" normalizeH="0" baseline="0">
                        <a:ln>
                          <a:noFill/>
                        </a:ln>
                        <a:solidFill>
                          <a:schemeClr val="tx1"/>
                        </a:solidFill>
                        <a:effectLst/>
                        <a:latin typeface="Times New Roman" pitchFamily="18" charset="0"/>
                        <a:cs typeface="Times New Roman" pitchFamily="18" charset="0"/>
                      </a:endParaRPr>
                    </a:p>
                  </a:txBody>
                  <a:tcPr marL="63195" marR="63195" marT="0" marB="0" anchor="ctr" horzOverflow="overflow">
                    <a:lnL>
                      <a:noFill/>
                    </a:lnL>
                    <a:lnR>
                      <a:noFill/>
                    </a:lnR>
                    <a:lnT>
                      <a:noFill/>
                    </a:lnT>
                    <a:lnB>
                      <a:noFill/>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ts val="725"/>
                        </a:spcBef>
                        <a:spcAft>
                          <a:spcPts val="725"/>
                        </a:spcAft>
                        <a:buClrTx/>
                        <a:buSzTx/>
                        <a:buFontTx/>
                        <a:buNone/>
                        <a:tabLst/>
                      </a:pPr>
                      <a:r>
                        <a:rPr kumimoji="0" lang="tr-TR" sz="2800" b="1" i="0" u="none" strike="noStrike" cap="none" normalizeH="0" baseline="0">
                          <a:ln>
                            <a:noFill/>
                          </a:ln>
                          <a:solidFill>
                            <a:srgbClr val="FFFFFF"/>
                          </a:solidFill>
                          <a:effectLst/>
                          <a:latin typeface="Calibri" pitchFamily="34" charset="0"/>
                          <a:cs typeface="Times New Roman" pitchFamily="18" charset="0"/>
                        </a:rPr>
                        <a:t>Tahsilinden Vazgeçilen Kısım</a:t>
                      </a:r>
                      <a:endParaRPr kumimoji="0" lang="tr-TR" sz="3600" b="0" i="0" u="none" strike="noStrike" cap="none" normalizeH="0" baseline="0">
                        <a:ln>
                          <a:noFill/>
                        </a:ln>
                        <a:solidFill>
                          <a:schemeClr val="tx1"/>
                        </a:solidFill>
                        <a:effectLst/>
                        <a:latin typeface="Times New Roman" pitchFamily="18" charset="0"/>
                        <a:cs typeface="Times New Roman" pitchFamily="18" charset="0"/>
                      </a:endParaRPr>
                    </a:p>
                  </a:txBody>
                  <a:tcPr marL="63195" marR="63195" marT="0" marB="0" anchor="ctr" horzOverflow="overflow">
                    <a:lnL>
                      <a:noFill/>
                    </a:lnL>
                    <a:lnR>
                      <a:noFill/>
                    </a:lnR>
                    <a:lnT>
                      <a:noFill/>
                    </a:lnT>
                    <a:lnB>
                      <a:noFill/>
                    </a:lnB>
                    <a:lnTlToBr>
                      <a:noFill/>
                    </a:lnTlToBr>
                    <a:lnBlToTr>
                      <a:noFill/>
                    </a:lnBlToTr>
                    <a:solidFill>
                      <a:srgbClr val="953735"/>
                    </a:solidFill>
                  </a:tcPr>
                </a:tc>
                <a:extLst>
                  <a:ext uri="{0D108BD9-81ED-4DB2-BD59-A6C34878D82A}">
                    <a16:rowId xmlns:a16="http://schemas.microsoft.com/office/drawing/2014/main" val="10000"/>
                  </a:ext>
                </a:extLst>
              </a:tr>
              <a:tr h="2874963">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2400" b="1" i="0" u="none" strike="noStrike" cap="none" normalizeH="0" baseline="0" dirty="0">
                          <a:ln>
                            <a:noFill/>
                          </a:ln>
                          <a:solidFill>
                            <a:srgbClr val="002060"/>
                          </a:solidFill>
                          <a:effectLst/>
                          <a:latin typeface="Calibri" pitchFamily="34" charset="0"/>
                          <a:cs typeface="Times New Roman" pitchFamily="18" charset="0"/>
                        </a:rPr>
                        <a:t>VERGİ ASLINA BAĞLI OLMAYAN CEZALAR </a:t>
                      </a:r>
                      <a:r>
                        <a:rPr kumimoji="0" lang="tr-TR" sz="2000" b="0" i="0" u="none" strike="noStrike" cap="none" normalizeH="0" baseline="0" dirty="0">
                          <a:ln>
                            <a:noFill/>
                          </a:ln>
                          <a:solidFill>
                            <a:srgbClr val="002060"/>
                          </a:solidFill>
                          <a:effectLst/>
                          <a:latin typeface="Calibri" pitchFamily="34" charset="0"/>
                          <a:cs typeface="Times New Roman" pitchFamily="18" charset="0"/>
                        </a:rPr>
                        <a:t>(USULSÜZLÜKLER, İŞTİRAK, TEŞVİK VE YARDIM KAPSAMINDA KESİLEN CEZALAR) ve GÜMRÜK YÜKÜMLÜLÜĞÜ İLE İLGİLİ İDARİ PARA CEZALARI</a:t>
                      </a:r>
                      <a:endParaRPr kumimoji="0" lang="tr-TR" sz="24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B9CDE5"/>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2000" b="0" i="0" u="none" strike="noStrike" cap="none" normalizeH="0" baseline="0" dirty="0">
                          <a:ln>
                            <a:noFill/>
                          </a:ln>
                          <a:solidFill>
                            <a:schemeClr val="tx1"/>
                          </a:solidFill>
                          <a:effectLst/>
                          <a:latin typeface="Calibri" pitchFamily="34" charset="0"/>
                          <a:cs typeface="Times New Roman" pitchFamily="18" charset="0"/>
                        </a:rPr>
                        <a:t>Cezaların </a:t>
                      </a:r>
                      <a:r>
                        <a:rPr kumimoji="0" lang="tr-TR" sz="2000" b="1" i="0" u="none" strike="noStrike" cap="none" normalizeH="0" baseline="0" dirty="0">
                          <a:ln>
                            <a:noFill/>
                          </a:ln>
                          <a:solidFill>
                            <a:schemeClr val="tx1"/>
                          </a:solidFill>
                          <a:effectLst/>
                          <a:latin typeface="Calibri" pitchFamily="34" charset="0"/>
                          <a:cs typeface="Times New Roman" pitchFamily="18" charset="0"/>
                        </a:rPr>
                        <a:t>%50’si </a:t>
                      </a:r>
                      <a:r>
                        <a:rPr kumimoji="0" lang="tr-TR" sz="2000" b="0" i="0" u="none" strike="noStrike" cap="none" normalizeH="0" baseline="0" dirty="0">
                          <a:ln>
                            <a:noFill/>
                          </a:ln>
                          <a:solidFill>
                            <a:schemeClr val="tx1"/>
                          </a:solidFill>
                          <a:effectLst/>
                          <a:latin typeface="Calibri" pitchFamily="34" charset="0"/>
                          <a:cs typeface="Times New Roman" pitchFamily="18" charset="0"/>
                        </a:rPr>
                        <a:t>ile Kanunun yayımlandığı tarihe kadar </a:t>
                      </a:r>
                      <a:r>
                        <a:rPr kumimoji="0" lang="tr-TR" sz="2000" b="0" i="0" u="none" strike="noStrike" cap="none" normalizeH="0" baseline="0" dirty="0" err="1">
                          <a:ln>
                            <a:noFill/>
                          </a:ln>
                          <a:solidFill>
                            <a:schemeClr val="tx1"/>
                          </a:solidFill>
                          <a:effectLst/>
                          <a:latin typeface="Calibri" pitchFamily="34" charset="0"/>
                          <a:cs typeface="Times New Roman" pitchFamily="18" charset="0"/>
                        </a:rPr>
                        <a:t>Yİ</a:t>
                      </a:r>
                      <a:r>
                        <a:rPr kumimoji="0" lang="tr-TR" sz="2000" b="0" i="0" u="none" strike="noStrike" cap="none" normalizeH="0" baseline="0" dirty="0">
                          <a:ln>
                            <a:noFill/>
                          </a:ln>
                          <a:solidFill>
                            <a:schemeClr val="tx1"/>
                          </a:solidFill>
                          <a:effectLst/>
                          <a:latin typeface="Calibri" pitchFamily="34" charset="0"/>
                          <a:cs typeface="Times New Roman" pitchFamily="18" charset="0"/>
                        </a:rPr>
                        <a:t> ÜFE aylık değişim oranları esas alınarak hesaplanacak tutar </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ts val="725"/>
                        </a:spcBef>
                        <a:spcAft>
                          <a:spcPts val="725"/>
                        </a:spcAft>
                        <a:buClrTx/>
                        <a:buSzTx/>
                        <a:buFontTx/>
                        <a:buNone/>
                        <a:tabLst/>
                      </a:pPr>
                      <a:r>
                        <a:rPr kumimoji="0" lang="tr-TR" sz="2000" b="1" i="0" u="none" strike="noStrike" cap="none" normalizeH="0" baseline="0" dirty="0">
                          <a:ln>
                            <a:noFill/>
                          </a:ln>
                          <a:solidFill>
                            <a:schemeClr val="tx1"/>
                          </a:solidFill>
                          <a:effectLst/>
                          <a:latin typeface="Calibri" pitchFamily="34" charset="0"/>
                          <a:cs typeface="Times New Roman" pitchFamily="18" charset="0"/>
                        </a:rPr>
                        <a:t>Cezaların %50’si ve gecikme zammının tamamı</a:t>
                      </a:r>
                      <a:endParaRPr kumimoji="0" lang="tr-TR" sz="24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FCD5B5"/>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62F24D-9094-4AEB-9BCB-69849F094A71}"/>
              </a:ext>
            </a:extLst>
          </p:cNvPr>
          <p:cNvSpPr>
            <a:spLocks noGrp="1"/>
          </p:cNvSpPr>
          <p:nvPr>
            <p:ph type="title"/>
          </p:nvPr>
        </p:nvSpPr>
        <p:spPr>
          <a:xfrm>
            <a:off x="457200" y="19472"/>
            <a:ext cx="8229600" cy="452973"/>
          </a:xfrm>
        </p:spPr>
        <p:txBody>
          <a:bodyPr rtlCol="0">
            <a:noAutofit/>
          </a:bodyPr>
          <a:lstStyle/>
          <a:p>
            <a:pPr eaLnBrk="1" fontAlgn="auto" hangingPunct="1">
              <a:spcAft>
                <a:spcPts val="0"/>
              </a:spcAft>
              <a:defRPr/>
            </a:pPr>
            <a:r>
              <a:rPr lang="tr-TR" sz="2400" b="1" dirty="0">
                <a:solidFill>
                  <a:srgbClr val="FF0000"/>
                </a:solidFill>
                <a:effectLst>
                  <a:outerShdw blurRad="38100" dist="38100" dir="2700000" algn="tl">
                    <a:srgbClr val="000000">
                      <a:alpha val="43137"/>
                    </a:srgbClr>
                  </a:outerShdw>
                </a:effectLst>
              </a:rPr>
              <a:t>İŞLETMEYE KAYITLI VARLIKLARIN YENİDEN DEĞERLEMESİ</a:t>
            </a:r>
          </a:p>
        </p:txBody>
      </p:sp>
      <p:sp>
        <p:nvSpPr>
          <p:cNvPr id="91139" name="Dikdörtgen 2">
            <a:extLst>
              <a:ext uri="{FF2B5EF4-FFF2-40B4-BE49-F238E27FC236}">
                <a16:creationId xmlns:a16="http://schemas.microsoft.com/office/drawing/2014/main" id="{295BCBB2-B80B-40F8-A0D8-F523A9DE83C8}"/>
              </a:ext>
            </a:extLst>
          </p:cNvPr>
          <p:cNvSpPr>
            <a:spLocks noChangeArrowheads="1"/>
          </p:cNvSpPr>
          <p:nvPr/>
        </p:nvSpPr>
        <p:spPr bwMode="auto">
          <a:xfrm>
            <a:off x="251520" y="620688"/>
            <a:ext cx="864096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sz="3600" b="1" dirty="0">
                <a:solidFill>
                  <a:srgbClr val="0070C0"/>
                </a:solidFill>
              </a:rPr>
              <a:t>Yeniden değerlemeye tabi tutulan iktisadi kıymetlerin elden çıkarılması </a:t>
            </a:r>
          </a:p>
          <a:p>
            <a:pPr eaLnBrk="1" hangingPunct="1">
              <a:spcBef>
                <a:spcPct val="0"/>
              </a:spcBef>
              <a:buFontTx/>
              <a:buNone/>
            </a:pPr>
            <a:endParaRPr lang="tr-TR" sz="3600" dirty="0"/>
          </a:p>
          <a:p>
            <a:pPr eaLnBrk="1" hangingPunct="1">
              <a:spcBef>
                <a:spcPct val="0"/>
              </a:spcBef>
              <a:buFontTx/>
              <a:buNone/>
            </a:pPr>
            <a:r>
              <a:rPr lang="tr-TR" sz="3600" dirty="0"/>
              <a:t>Yeniden değerlemeye tabi tutulan iktisadi kıymetlerin satılması veya herhangi bir şekilde elden çıkarılması halinde, pasifte özel fon hesabında gösterilen değer artışı tutarları, </a:t>
            </a:r>
            <a:r>
              <a:rPr lang="tr-TR" sz="3600" b="1" dirty="0"/>
              <a:t>satış kazancına dâhil edilmez. Bu durumda fon hesabı kayıtlarda kalmaya devam eder.</a:t>
            </a:r>
            <a:endParaRPr lang="tr-TR" altLang="tr-TR" sz="4000" b="1" u="sng" dirty="0">
              <a:latin typeface="Arial" panose="020B0604020202020204" pitchFamily="34" charset="0"/>
            </a:endParaRPr>
          </a:p>
        </p:txBody>
      </p:sp>
    </p:spTree>
    <p:extLst>
      <p:ext uri="{BB962C8B-B14F-4D97-AF65-F5344CB8AC3E}">
        <p14:creationId xmlns:p14="http://schemas.microsoft.com/office/powerpoint/2010/main" val="92120593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923E3185-062B-475E-8549-8B8CC5509FED}"/>
              </a:ext>
            </a:extLst>
          </p:cNvPr>
          <p:cNvSpPr>
            <a:spLocks noGrp="1"/>
          </p:cNvSpPr>
          <p:nvPr>
            <p:ph idx="1"/>
          </p:nvPr>
        </p:nvSpPr>
        <p:spPr>
          <a:xfrm>
            <a:off x="457200" y="620712"/>
            <a:ext cx="8229600" cy="4896519"/>
          </a:xfrm>
        </p:spPr>
        <p:txBody>
          <a:bodyPr rtlCol="0">
            <a:normAutofit fontScale="70000" lnSpcReduction="20000"/>
          </a:bodyPr>
          <a:lstStyle/>
          <a:p>
            <a:pPr algn="ctr" eaLnBrk="1" fontAlgn="auto" hangingPunct="1">
              <a:spcAft>
                <a:spcPts val="0"/>
              </a:spcAft>
              <a:buFont typeface="Arial" charset="0"/>
              <a:buNone/>
              <a:defRPr/>
            </a:pPr>
            <a:endParaRPr lang="tr-TR" sz="9400" b="1" dirty="0">
              <a:solidFill>
                <a:srgbClr val="FF0000"/>
              </a:solidFill>
              <a:effectLst>
                <a:outerShdw blurRad="38100" dist="38100" dir="2700000" algn="tl">
                  <a:srgbClr val="000000">
                    <a:alpha val="43137"/>
                  </a:srgbClr>
                </a:outerShdw>
              </a:effectLst>
              <a:latin typeface="Comic Sans MS" pitchFamily="66" charset="0"/>
            </a:endParaRPr>
          </a:p>
          <a:p>
            <a:pPr algn="ctr" eaLnBrk="1" fontAlgn="auto" hangingPunct="1">
              <a:spcAft>
                <a:spcPts val="0"/>
              </a:spcAft>
              <a:buFont typeface="Arial" charset="0"/>
              <a:buNone/>
              <a:defRPr/>
            </a:pPr>
            <a:r>
              <a:rPr lang="tr-TR" sz="9400" b="1" dirty="0">
                <a:solidFill>
                  <a:srgbClr val="FF0000"/>
                </a:solidFill>
                <a:effectLst>
                  <a:outerShdw blurRad="38100" dist="38100" dir="2700000" algn="tl">
                    <a:srgbClr val="000000">
                      <a:alpha val="43137"/>
                    </a:srgbClr>
                  </a:outerShdw>
                </a:effectLst>
                <a:latin typeface="Comic Sans MS" pitchFamily="66" charset="0"/>
              </a:rPr>
              <a:t>TEŞEKKÜRLER…</a:t>
            </a:r>
          </a:p>
          <a:p>
            <a:pPr eaLnBrk="1" fontAlgn="auto" hangingPunct="1">
              <a:spcAft>
                <a:spcPts val="0"/>
              </a:spcAft>
              <a:buFont typeface="Arial" charset="0"/>
              <a:buNone/>
              <a:defRPr/>
            </a:pPr>
            <a:endParaRPr lang="tr-TR" sz="8000" b="1" dirty="0">
              <a:solidFill>
                <a:srgbClr val="FF0000"/>
              </a:solidFill>
              <a:effectLst>
                <a:outerShdw blurRad="38100" dist="38100" dir="2700000" algn="tl">
                  <a:srgbClr val="000000">
                    <a:alpha val="43137"/>
                  </a:srgbClr>
                </a:outerShdw>
              </a:effectLst>
              <a:latin typeface="Comic Sans MS" pitchFamily="66" charset="0"/>
            </a:endParaRPr>
          </a:p>
          <a:p>
            <a:pPr algn="ctr" eaLnBrk="1" fontAlgn="auto" hangingPunct="1">
              <a:spcAft>
                <a:spcPts val="0"/>
              </a:spcAft>
              <a:buFont typeface="Arial" charset="0"/>
              <a:buNone/>
              <a:defRPr/>
            </a:pPr>
            <a:r>
              <a:rPr lang="tr-TR" b="1" dirty="0">
                <a:solidFill>
                  <a:schemeClr val="accent1">
                    <a:lumMod val="50000"/>
                  </a:schemeClr>
                </a:solidFill>
                <a:effectLst>
                  <a:outerShdw blurRad="38100" dist="38100" dir="2700000" algn="tl">
                    <a:srgbClr val="000000">
                      <a:alpha val="43137"/>
                    </a:srgbClr>
                  </a:outerShdw>
                </a:effectLst>
                <a:latin typeface="Comic Sans MS" pitchFamily="66" charset="0"/>
              </a:rPr>
              <a:t>    İrfan VURAL	</a:t>
            </a:r>
          </a:p>
          <a:p>
            <a:pPr algn="ctr" eaLnBrk="1" fontAlgn="auto" hangingPunct="1">
              <a:spcAft>
                <a:spcPts val="0"/>
              </a:spcAft>
              <a:buFont typeface="Arial" charset="0"/>
              <a:buNone/>
              <a:defRPr/>
            </a:pPr>
            <a:r>
              <a:rPr lang="tr-TR" sz="2800" b="1" dirty="0">
                <a:solidFill>
                  <a:schemeClr val="accent1">
                    <a:lumMod val="50000"/>
                  </a:schemeClr>
                </a:solidFill>
                <a:effectLst>
                  <a:outerShdw blurRad="38100" dist="38100" dir="2700000" algn="tl">
                    <a:srgbClr val="000000">
                      <a:alpha val="43137"/>
                    </a:srgbClr>
                  </a:outerShdw>
                </a:effectLst>
                <a:latin typeface="Comic Sans MS" pitchFamily="66" charset="0"/>
              </a:rPr>
              <a:t>Yeminli Mali Müşavir</a:t>
            </a:r>
          </a:p>
          <a:p>
            <a:pPr algn="ctr" eaLnBrk="1" fontAlgn="auto" hangingPunct="1">
              <a:spcAft>
                <a:spcPts val="0"/>
              </a:spcAft>
              <a:buFont typeface="Arial" charset="0"/>
              <a:buNone/>
              <a:defRPr/>
            </a:pPr>
            <a:endParaRPr lang="tr-TR" sz="2800" b="1" dirty="0">
              <a:solidFill>
                <a:schemeClr val="accent1">
                  <a:lumMod val="50000"/>
                </a:schemeClr>
              </a:solidFill>
              <a:effectLst>
                <a:outerShdw blurRad="38100" dist="38100" dir="2700000" algn="tl">
                  <a:srgbClr val="000000">
                    <a:alpha val="43137"/>
                  </a:srgbClr>
                </a:outerShdw>
              </a:effectLst>
              <a:latin typeface="Comic Sans MS" pitchFamily="66" charset="0"/>
            </a:endParaRPr>
          </a:p>
          <a:p>
            <a:pPr algn="ctr" eaLnBrk="1" fontAlgn="auto" hangingPunct="1">
              <a:spcAft>
                <a:spcPts val="0"/>
              </a:spcAft>
              <a:buFont typeface="Arial" charset="0"/>
              <a:buNone/>
              <a:defRPr/>
            </a:pPr>
            <a:endParaRPr lang="tr-TR" sz="2800" b="1" dirty="0">
              <a:solidFill>
                <a:schemeClr val="accent1">
                  <a:lumMod val="50000"/>
                </a:schemeClr>
              </a:solidFill>
              <a:effectLst>
                <a:outerShdw blurRad="38100" dist="38100" dir="2700000" algn="tl">
                  <a:srgbClr val="000000">
                    <a:alpha val="43137"/>
                  </a:srgbClr>
                </a:outerShdw>
              </a:effectLst>
              <a:latin typeface="Comic Sans MS" pitchFamily="66" charset="0"/>
            </a:endParaRPr>
          </a:p>
          <a:p>
            <a:pPr algn="ctr" eaLnBrk="1" fontAlgn="auto" hangingPunct="1">
              <a:spcAft>
                <a:spcPts val="0"/>
              </a:spcAft>
              <a:buFont typeface="Arial" charset="0"/>
              <a:buNone/>
              <a:defRPr/>
            </a:pPr>
            <a:endParaRPr lang="tr-TR" sz="2800" b="1" dirty="0">
              <a:solidFill>
                <a:schemeClr val="accent1">
                  <a:lumMod val="50000"/>
                </a:schemeClr>
              </a:solidFill>
              <a:effectLst>
                <a:outerShdw blurRad="38100" dist="38100" dir="2700000" algn="tl">
                  <a:srgbClr val="000000">
                    <a:alpha val="43137"/>
                  </a:srgbClr>
                </a:outerShdw>
              </a:effectLst>
              <a:latin typeface="Comic Sans MS" pitchFamily="66" charset="0"/>
            </a:endParaRPr>
          </a:p>
          <a:p>
            <a:pPr algn="ctr" eaLnBrk="1" fontAlgn="auto" hangingPunct="1">
              <a:spcAft>
                <a:spcPts val="0"/>
              </a:spcAft>
              <a:buFont typeface="Arial" charset="0"/>
              <a:buNone/>
              <a:defRPr/>
            </a:pPr>
            <a:endParaRPr lang="tr-TR" sz="2800" b="1" dirty="0">
              <a:solidFill>
                <a:schemeClr val="accent1">
                  <a:lumMod val="50000"/>
                </a:schemeClr>
              </a:solidFill>
              <a:latin typeface="Comic Sans MS" pitchFamily="66" charset="0"/>
            </a:endParaRPr>
          </a:p>
          <a:p>
            <a:pPr algn="ctr" eaLnBrk="1" fontAlgn="auto" hangingPunct="1">
              <a:spcAft>
                <a:spcPts val="0"/>
              </a:spcAft>
              <a:buFont typeface="Arial" charset="0"/>
              <a:buNone/>
              <a:defRPr/>
            </a:pPr>
            <a:r>
              <a:rPr lang="tr-TR" sz="2300" dirty="0">
                <a:solidFill>
                  <a:schemeClr val="accent1">
                    <a:lumMod val="50000"/>
                  </a:schemeClr>
                </a:solidFill>
                <a:latin typeface="+mj-lt"/>
              </a:rPr>
              <a:t>irfan.vural@bakis.com.tr</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3846</TotalTime>
  <Words>8960</Words>
  <Application>Microsoft Office PowerPoint</Application>
  <PresentationFormat>Ekran Gösterisi (4:3)</PresentationFormat>
  <Paragraphs>904</Paragraphs>
  <Slides>91</Slides>
  <Notes>11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91</vt:i4>
      </vt:variant>
    </vt:vector>
  </HeadingPairs>
  <TitlesOfParts>
    <vt:vector size="99" baseType="lpstr">
      <vt:lpstr>Arial</vt:lpstr>
      <vt:lpstr>Calibri</vt:lpstr>
      <vt:lpstr>Cambria</vt:lpstr>
      <vt:lpstr>Comic Sans MS</vt:lpstr>
      <vt:lpstr>Constantia</vt:lpstr>
      <vt:lpstr>Times New Roman</vt:lpstr>
      <vt:lpstr>Wingdings</vt:lpstr>
      <vt:lpstr>Ofis Teması</vt:lpstr>
      <vt:lpstr>7326 SAYILI YAPILANDIRMA KANUNU  İLE İLGİLİ  ÖZELLİKLİ KONULAR</vt:lpstr>
      <vt:lpstr>PowerPoint Sunusu</vt:lpstr>
      <vt:lpstr>PowerPoint Sunusu</vt:lpstr>
      <vt:lpstr>KAMU ALACAKLARININ  (BORÇLARININ) YENİDEN YAPILANDIRILMASI</vt:lpstr>
      <vt:lpstr>PowerPoint Sunusu</vt:lpstr>
      <vt:lpstr>YAPILANDIRMA KAPSAMINDAKİ BORÇLAR</vt:lpstr>
      <vt:lpstr>KESİNLEŞMİŞ ALACAKLAR   (Md. 2)</vt:lpstr>
      <vt:lpstr>KESİNLEŞMİŞ ALACAKLAR</vt:lpstr>
      <vt:lpstr>KESİNLEŞMİŞ ALACAKLAR (md.2)  </vt:lpstr>
      <vt:lpstr>KESİNLEŞMİŞ ALACAKLAR (md.2) </vt:lpstr>
      <vt:lpstr>KESİNLEŞMİŞ ALACAKLAR (md.2)  </vt:lpstr>
      <vt:lpstr>PowerPoint Sunusu</vt:lpstr>
      <vt:lpstr>KESİNLEŞMEMİŞ ALACAKLAR (md.3)  </vt:lpstr>
      <vt:lpstr>KESİNLEŞMEMİŞ ALACAKLAR (md.3)  </vt:lpstr>
      <vt:lpstr>KESİNLEŞMEMİŞ ALACAKLAR (md.3)  </vt:lpstr>
      <vt:lpstr>KESİNLEŞMEMİŞ ALACAKLAR (md.3)  </vt:lpstr>
      <vt:lpstr>KESİNLEŞMEMİŞ ALACAKLAR (md.3)  </vt:lpstr>
      <vt:lpstr>KESİNLEŞMEMİŞ ALACAKLAR (md.3)  </vt:lpstr>
      <vt:lpstr>KESİNLEŞMEMİŞ ALACAKLAR (md.3)  </vt:lpstr>
      <vt:lpstr>KESİNLEŞMİŞ VE KESİNLEŞMEMİŞ ALACAKLARIN YAPILANDIRILMASI İLE İLGİLİ ORTAK HÜKÜMLER</vt:lpstr>
      <vt:lpstr>KESİNLEŞMİŞ VE KESİNLEŞMEMİŞ ALACAKLARIN YAPILANDIRILMASI İLE İLGİLİ ORTAK HÜKÜMLER - II</vt:lpstr>
      <vt:lpstr>KESİNLEŞMİŞ/KESİNLEŞMEİŞ ALACAKLAR  (SÜRESİNDE ÖDEME YAPILMAMASI)</vt:lpstr>
      <vt:lpstr>İNCELEME VE TARHİYAT SAFHASINDA BULUNAN İŞLEMLER (MD. 4)</vt:lpstr>
      <vt:lpstr>İNCELEME VE TARHİYAT SAFHASINDA BULUNAN İŞLEMLER</vt:lpstr>
      <vt:lpstr>İNCELEME VE TARHİYAT SAFHASINDA BULUNAN İŞLEMLER</vt:lpstr>
      <vt:lpstr>İNCELEME VE TARHİYAT SAFHASINDA BULUNAN İŞLEMLER</vt:lpstr>
      <vt:lpstr>İNCELEME VE TARHİYAT SAFHASINDA BULUNAN İŞLEMLER</vt:lpstr>
      <vt:lpstr>İNCELEME VE TARHİYAT SAFHASINDA BULUNAN İŞLEMLER</vt:lpstr>
      <vt:lpstr>İNCELEME VE TARHİYAT SAFHASINDA BULUNAN İŞLEMLER</vt:lpstr>
      <vt:lpstr>PİŞMANLIKLA YAPILAN BEYANLAR (md. 4)</vt:lpstr>
      <vt:lpstr>KENDİLİĞİNDEN YAPILAN BEYANLAR (md. 4)</vt:lpstr>
      <vt:lpstr>KANUNUN 3 VE 4 ÜNCÜ MADDELERİNDEN YARARLANANLARIN VERGİYE UYUMLU MÜKELLEFLERE VERGİ İNDİRİMİ UYGULAMASI KARŞISINDAKİ DURUMU</vt:lpstr>
      <vt:lpstr>PowerPoint Sunusu</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MATRAH VE VERGİ ARTIRIMI</vt:lpstr>
      <vt:lpstr>PowerPoint Sunusu</vt:lpstr>
      <vt:lpstr>MATRAH VE VERGİ ARTIRIMI</vt:lpstr>
      <vt:lpstr>MATRAH VE VERGİ ARTIRIMI</vt:lpstr>
      <vt:lpstr>PowerPoint Sunusu</vt:lpstr>
      <vt:lpstr>İŞLETME KAYITLARININ DÜZELTİLMESİ</vt:lpstr>
      <vt:lpstr>İŞLETME KAYITLARININ DÜZELTİLMESİ</vt:lpstr>
      <vt:lpstr>İşletmede Mevcut Olduğu Halde Kayıtlarda Yer Almayan Emtia, Makine, Teçhizat Ve Demirbaşlar</vt:lpstr>
      <vt:lpstr>İşletmede Mevcut Olduğu Halde Kayıtlarda Yer Almayan Emtia, Makine, Teçhizat Ve Demirbaşlar</vt:lpstr>
      <vt:lpstr>İşletmede Mevcut Olduğu Halde Kayıtlarda Yer Almayan Emtia, Makine, Teçhizat Ve Demirbaşlar</vt:lpstr>
      <vt:lpstr>İşletmede Mevcut Olduğu Halde Kayıtlarda Yer Almayan Emtia, Makine, Teçhizat Ve Demirbaşlar</vt:lpstr>
      <vt:lpstr>STOK DÜZELTMESİ</vt:lpstr>
      <vt:lpstr>KASA/ORTAK CARİ DÜZELTİLMESİ</vt:lpstr>
      <vt:lpstr>KASA/ORTAK CARİ DÜZELTİLMESİ</vt:lpstr>
      <vt:lpstr>KASA/ORTAK CARİ DÜZELTİLMESİ</vt:lpstr>
      <vt:lpstr>KASA/ORTAK CARİ DÜZELTİLMESİ</vt:lpstr>
      <vt:lpstr>KASA/ORTAK CARİ DÜZELTİLMESİ</vt:lpstr>
      <vt:lpstr>KASA/ORTAK CARİ DÜZELTİLMESİ</vt:lpstr>
      <vt:lpstr>PowerPoint Sunusu</vt:lpstr>
      <vt:lpstr>İŞLETMEYE KAYITLI VARLIKLARIN YENİDEN DEĞERLEMESİ</vt:lpstr>
      <vt:lpstr>İŞLETMEYE KAYITLI VARLIKLARIN YENİDEN DEĞERLEMESİ</vt:lpstr>
      <vt:lpstr>İŞLETMEYE KAYITLI VARLIKLARIN YENİDEN DEĞERLEMESİ</vt:lpstr>
      <vt:lpstr>İŞLETMEYE KAYITLI VARLIKLARIN YENİDEN DEĞERLEMESİ</vt:lpstr>
      <vt:lpstr>İŞLETMEYE KAYITLI VARLIKLARIN YENİDEN DEĞERLEMESİ</vt:lpstr>
      <vt:lpstr>İŞLETMEYE KAYITLI VARLIKLARIN YENİDEN DEĞERLEMESİ</vt:lpstr>
      <vt:lpstr>İŞLETMEYE KAYITLI VARLIKLARIN YENİDEN DEĞERLEMESİ</vt:lpstr>
      <vt:lpstr>İŞLETMEYE KAYITLI VARLIKLARIN YENİDEN DEĞERLEMESİ</vt:lpstr>
      <vt:lpstr>İŞLETMEYE KAYITLI VARLIKLARIN YENİDEN DEĞERLEMESİ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İrfan VURAL</dc:creator>
  <cp:lastModifiedBy>irfan vural</cp:lastModifiedBy>
  <cp:revision>223</cp:revision>
  <dcterms:modified xsi:type="dcterms:W3CDTF">2021-07-01T09:55:05Z</dcterms:modified>
</cp:coreProperties>
</file>