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793" r:id="rId2"/>
    <p:sldId id="1161" r:id="rId3"/>
    <p:sldId id="1028" r:id="rId4"/>
    <p:sldId id="262" r:id="rId5"/>
    <p:sldId id="265" r:id="rId6"/>
    <p:sldId id="794" r:id="rId7"/>
    <p:sldId id="1029" r:id="rId8"/>
    <p:sldId id="1150" r:id="rId9"/>
    <p:sldId id="1120" r:id="rId10"/>
    <p:sldId id="1125" r:id="rId11"/>
    <p:sldId id="342" r:id="rId12"/>
    <p:sldId id="343" r:id="rId13"/>
    <p:sldId id="348" r:id="rId14"/>
    <p:sldId id="349" r:id="rId15"/>
    <p:sldId id="351" r:id="rId16"/>
    <p:sldId id="350" r:id="rId17"/>
    <p:sldId id="1158" r:id="rId18"/>
    <p:sldId id="1151" r:id="rId19"/>
    <p:sldId id="259" r:id="rId20"/>
    <p:sldId id="261" r:id="rId21"/>
    <p:sldId id="1152" r:id="rId22"/>
    <p:sldId id="1160" r:id="rId23"/>
    <p:sldId id="1030" r:id="rId24"/>
    <p:sldId id="797" r:id="rId25"/>
    <p:sldId id="1164" r:id="rId26"/>
    <p:sldId id="1154" r:id="rId27"/>
    <p:sldId id="1165" r:id="rId28"/>
    <p:sldId id="1166" r:id="rId29"/>
    <p:sldId id="1163" r:id="rId30"/>
    <p:sldId id="1167" r:id="rId31"/>
    <p:sldId id="1168" r:id="rId32"/>
    <p:sldId id="1169" r:id="rId33"/>
    <p:sldId id="1170" r:id="rId34"/>
    <p:sldId id="1171" r:id="rId35"/>
    <p:sldId id="1175" r:id="rId36"/>
    <p:sldId id="1176" r:id="rId37"/>
    <p:sldId id="1177" r:id="rId38"/>
    <p:sldId id="1031" r:id="rId39"/>
    <p:sldId id="801" r:id="rId40"/>
    <p:sldId id="802" r:id="rId41"/>
    <p:sldId id="803" r:id="rId42"/>
    <p:sldId id="804" r:id="rId43"/>
    <p:sldId id="446" r:id="rId44"/>
    <p:sldId id="1178" r:id="rId45"/>
    <p:sldId id="886" r:id="rId46"/>
    <p:sldId id="1179" r:id="rId47"/>
    <p:sldId id="813" r:id="rId48"/>
    <p:sldId id="814" r:id="rId49"/>
    <p:sldId id="815" r:id="rId50"/>
    <p:sldId id="816" r:id="rId51"/>
    <p:sldId id="817" r:id="rId52"/>
    <p:sldId id="818" r:id="rId53"/>
    <p:sldId id="1035" r:id="rId54"/>
    <p:sldId id="821" r:id="rId55"/>
    <p:sldId id="1157" r:id="rId56"/>
    <p:sldId id="898" r:id="rId57"/>
    <p:sldId id="1180" r:id="rId58"/>
    <p:sldId id="1181" r:id="rId59"/>
    <p:sldId id="912" r:id="rId60"/>
    <p:sldId id="913" r:id="rId61"/>
    <p:sldId id="853" r:id="rId62"/>
    <p:sldId id="1070" r:id="rId63"/>
    <p:sldId id="1059" r:id="rId64"/>
    <p:sldId id="1075" r:id="rId65"/>
    <p:sldId id="1060" r:id="rId66"/>
    <p:sldId id="1064" r:id="rId67"/>
    <p:sldId id="1079" r:id="rId68"/>
    <p:sldId id="1080" r:id="rId69"/>
    <p:sldId id="1082" r:id="rId70"/>
    <p:sldId id="1083" r:id="rId71"/>
    <p:sldId id="1084" r:id="rId72"/>
    <p:sldId id="1086" r:id="rId73"/>
    <p:sldId id="1087" r:id="rId74"/>
    <p:sldId id="1128" r:id="rId75"/>
    <p:sldId id="1129" r:id="rId76"/>
    <p:sldId id="1032" r:id="rId7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presProps" Target="pres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notesMaster" Target="notesMasters/notesMaster1.xml" /><Relationship Id="rId8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5C462-47FE-45C0-82D9-7547D1E3FBE4}" type="datetimeFigureOut">
              <a:rPr lang="tr-TR" smtClean="0"/>
              <a:t>5.03.2022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7ED44-A3DB-4777-B58A-38F3C5E0BFD3}" type="slidenum">
              <a:rPr lang="tr-TR" smtClean="0"/>
              <a:t>‹#›</a:t>
            </a:fld>
            <a:endParaRPr lang="tr-TR"/>
          </a:p>
        </p:txBody>
      </p:sp>
    </p:spTree>
    <p:extLst>
      <p:ext uri="{BB962C8B-B14F-4D97-AF65-F5344CB8AC3E}">
        <p14:creationId xmlns:p14="http://schemas.microsoft.com/office/powerpoint/2010/main" val="142126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47ED44-A3DB-4777-B58A-38F3C5E0BFD3}" type="slidenum">
              <a:rPr lang="tr-TR" smtClean="0"/>
              <a:t>2</a:t>
            </a:fld>
            <a:endParaRPr lang="tr-TR" dirty="0"/>
          </a:p>
        </p:txBody>
      </p:sp>
    </p:spTree>
    <p:extLst>
      <p:ext uri="{BB962C8B-B14F-4D97-AF65-F5344CB8AC3E}">
        <p14:creationId xmlns:p14="http://schemas.microsoft.com/office/powerpoint/2010/main" val="303856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BE514F09-C898-4CC9-BCB0-4EBAF95EBEAA}" type="slidenum">
              <a:rPr lang="tr-TR" altLang="tr-TR" b="0" smtClean="0">
                <a:latin typeface="Times New Roman" pitchFamily="18" charset="0"/>
              </a:rPr>
              <a:pPr/>
              <a:t>41</a:t>
            </a:fld>
            <a:endParaRPr lang="tr-TR" altLang="tr-TR" b="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41401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94B27314-37D6-495F-81B1-9E6BD5DAB3A6}" type="slidenum">
              <a:rPr lang="tr-TR" altLang="tr-TR" b="0" smtClean="0">
                <a:latin typeface="Times New Roman" pitchFamily="18" charset="0"/>
              </a:rPr>
              <a:pPr/>
              <a:t>42</a:t>
            </a:fld>
            <a:endParaRPr lang="tr-TR" altLang="tr-TR" b="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50104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E1140AA-380A-43AF-A53B-12C7D62BF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4007F5-0F67-471D-914D-7829D626A6BE}" type="slidenum">
              <a:rPr lang="tr-TR" altLang="tr-TR" smtClean="0"/>
              <a:pPr>
                <a:spcBef>
                  <a:spcPct val="0"/>
                </a:spcBef>
              </a:pPr>
              <a:t>43</a:t>
            </a:fld>
            <a:endParaRPr lang="tr-TR" altLang="tr-TR"/>
          </a:p>
        </p:txBody>
      </p:sp>
      <p:sp>
        <p:nvSpPr>
          <p:cNvPr id="71683" name="Rectangle 2">
            <a:extLst>
              <a:ext uri="{FF2B5EF4-FFF2-40B4-BE49-F238E27FC236}">
                <a16:creationId xmlns:a16="http://schemas.microsoft.com/office/drawing/2014/main" id="{B1FBD64C-CC8C-4112-830E-E28F6F00B67B}"/>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125929EA-6052-41E0-ADEF-27481F46A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277FA0-748A-4D20-BF67-F7CB7B52A44A}" type="slidenum">
              <a:rPr lang="tr-TR" altLang="tr-TR" smtClean="0"/>
              <a:pPr>
                <a:spcBef>
                  <a:spcPct val="0"/>
                </a:spcBef>
              </a:pPr>
              <a:t>45</a:t>
            </a:fld>
            <a:endParaRPr lang="tr-TR" altLang="tr-TR"/>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96854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CA8A91C3-AD8C-400E-9A0C-152B076DE38A}" type="slidenum">
              <a:rPr lang="tr-TR" altLang="tr-TR" b="0" smtClean="0">
                <a:latin typeface="Times New Roman" pitchFamily="18" charset="0"/>
              </a:rPr>
              <a:pPr/>
              <a:t>47</a:t>
            </a:fld>
            <a:endParaRPr lang="tr-TR" altLang="tr-TR" b="0">
              <a:latin typeface="Times New Roman" pitchFamily="18" charset="0"/>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20209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8D1E43E1-29D3-469D-8BB7-D1F91CE39CBD}" type="slidenum">
              <a:rPr lang="tr-TR" altLang="tr-TR" b="0" smtClean="0">
                <a:latin typeface="Times New Roman" pitchFamily="18" charset="0"/>
              </a:rPr>
              <a:pPr/>
              <a:t>48</a:t>
            </a:fld>
            <a:endParaRPr lang="tr-TR" altLang="tr-TR" b="0">
              <a:latin typeface="Times New Roman" pitchFamily="18"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1864664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FEAC1F66-001B-49DA-B09D-47285CDC9BF3}" type="slidenum">
              <a:rPr lang="tr-TR" altLang="tr-TR" b="0" smtClean="0">
                <a:latin typeface="Times New Roman" pitchFamily="18" charset="0"/>
              </a:rPr>
              <a:pPr/>
              <a:t>49</a:t>
            </a:fld>
            <a:endParaRPr lang="tr-TR" altLang="tr-TR" b="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61739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33EF109C-1841-4019-BBF6-9632CAF76163}" type="slidenum">
              <a:rPr lang="tr-TR" altLang="tr-TR" b="0" smtClean="0">
                <a:latin typeface="Times New Roman" pitchFamily="18" charset="0"/>
              </a:rPr>
              <a:pPr/>
              <a:t>50</a:t>
            </a:fld>
            <a:endParaRPr lang="tr-TR" altLang="tr-TR" b="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21038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2D9A8D43-869E-4E66-9BB3-17A15D17B2F3}" type="slidenum">
              <a:rPr lang="tr-TR" altLang="tr-TR" b="0" smtClean="0">
                <a:latin typeface="Times New Roman" pitchFamily="18" charset="0"/>
              </a:rPr>
              <a:pPr/>
              <a:t>51</a:t>
            </a:fld>
            <a:endParaRPr lang="tr-TR" altLang="tr-TR" b="0">
              <a:latin typeface="Times New Roman" pitchFamily="18"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339766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8C37BC09-A9DA-40C5-B534-8D52C9719FBF}" type="slidenum">
              <a:rPr lang="tr-TR" altLang="tr-TR" b="0" smtClean="0">
                <a:latin typeface="Times New Roman" pitchFamily="18" charset="0"/>
              </a:rPr>
              <a:pPr/>
              <a:t>52</a:t>
            </a:fld>
            <a:endParaRPr lang="tr-TR" altLang="tr-TR" b="0">
              <a:latin typeface="Times New Roman" pitchFamily="18"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236248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03B9C7C-ED03-4E7C-AF60-33D77460B876}" type="slidenum">
              <a:rPr lang="tr-TR" altLang="tr-TR" smtClean="0"/>
              <a:pPr>
                <a:spcBef>
                  <a:spcPct val="0"/>
                </a:spcBef>
              </a:pPr>
              <a:t>4</a:t>
            </a:fld>
            <a:endParaRPr lang="tr-TR" altLang="tr-TR" dirty="0"/>
          </a:p>
        </p:txBody>
      </p:sp>
      <p:sp>
        <p:nvSpPr>
          <p:cNvPr id="571395" name="Rectangle 2"/>
          <p:cNvSpPr>
            <a:spLocks noGrp="1" noRot="1" noChangeAspect="1" noChangeArrowheads="1" noTextEdit="1"/>
          </p:cNvSpPr>
          <p:nvPr>
            <p:ph type="sldImg"/>
          </p:nvPr>
        </p:nvSpPr>
        <p:spPr>
          <a:solidFill>
            <a:srgbClr val="FFFFFF"/>
          </a:solidFill>
          <a:ln/>
        </p:spPr>
      </p:sp>
      <p:sp>
        <p:nvSpPr>
          <p:cNvPr id="571396" name="Rectangle 3"/>
          <p:cNvSpPr>
            <a:spLocks noGrp="1" noChangeArrowheads="1"/>
          </p:cNvSpPr>
          <p:nvPr>
            <p:ph type="body" idx="1"/>
          </p:nvPr>
        </p:nvSpPr>
        <p:spPr>
          <a:solidFill>
            <a:srgbClr val="FFFFFF"/>
          </a:solidFill>
          <a:ln>
            <a:solidFill>
              <a:srgbClr val="000000"/>
            </a:solidFill>
          </a:ln>
        </p:spPr>
        <p:txBody>
          <a:bodyPr/>
          <a:lstStyle/>
          <a:p>
            <a:endParaRPr lang="tr-TR" altLang="tr-TR" dirty="0"/>
          </a:p>
        </p:txBody>
      </p:sp>
    </p:spTree>
    <p:extLst>
      <p:ext uri="{BB962C8B-B14F-4D97-AF65-F5344CB8AC3E}">
        <p14:creationId xmlns:p14="http://schemas.microsoft.com/office/powerpoint/2010/main" val="337867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81F660BF-E996-4579-AEB7-D0910DC7833E}" type="slidenum">
              <a:rPr lang="tr-TR" altLang="tr-TR" b="0" smtClean="0">
                <a:latin typeface="Times New Roman" pitchFamily="18" charset="0"/>
              </a:rPr>
              <a:pPr/>
              <a:t>56</a:t>
            </a:fld>
            <a:endParaRPr lang="tr-TR" altLang="tr-TR" b="0">
              <a:latin typeface="Times New Roman" pitchFamily="18" charset="0"/>
            </a:endParaRPr>
          </a:p>
        </p:txBody>
      </p:sp>
      <p:sp>
        <p:nvSpPr>
          <p:cNvPr id="663555" name="Rectangle 2"/>
          <p:cNvSpPr>
            <a:spLocks noGrp="1" noRot="1" noChangeAspect="1" noChangeArrowheads="1" noTextEdit="1"/>
          </p:cNvSpPr>
          <p:nvPr>
            <p:ph type="sldImg"/>
          </p:nvPr>
        </p:nvSpPr>
        <p:spPr>
          <a:solidFill>
            <a:srgbClr val="FFFFFF"/>
          </a:solidFill>
          <a:ln/>
        </p:spPr>
      </p:sp>
      <p:sp>
        <p:nvSpPr>
          <p:cNvPr id="66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282546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46AED5-756E-4CF7-A268-68DCE920F41E}" type="slidenum">
              <a:rPr lang="tr-TR" altLang="tr-TR" smtClean="0"/>
              <a:pPr>
                <a:spcBef>
                  <a:spcPct val="0"/>
                </a:spcBef>
              </a:pPr>
              <a:t>59</a:t>
            </a:fld>
            <a:endParaRPr lang="tr-TR" altLang="tr-TR"/>
          </a:p>
        </p:txBody>
      </p:sp>
      <p:sp>
        <p:nvSpPr>
          <p:cNvPr id="670723" name="Rectangle 2"/>
          <p:cNvSpPr>
            <a:spLocks noGrp="1" noRot="1" noChangeAspect="1" noChangeArrowheads="1" noTextEdit="1"/>
          </p:cNvSpPr>
          <p:nvPr>
            <p:ph type="sldImg"/>
          </p:nvPr>
        </p:nvSpPr>
        <p:spPr>
          <a:solidFill>
            <a:srgbClr val="FFFFFF"/>
          </a:solidFill>
          <a:ln/>
        </p:spPr>
      </p:sp>
      <p:sp>
        <p:nvSpPr>
          <p:cNvPr id="67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211154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7204AAE-1B8C-4918-8631-6F2D744F92C7}" type="slidenum">
              <a:rPr lang="tr-TR" altLang="tr-TR" smtClean="0"/>
              <a:pPr>
                <a:spcBef>
                  <a:spcPct val="0"/>
                </a:spcBef>
              </a:pPr>
              <a:t>60</a:t>
            </a:fld>
            <a:endParaRPr lang="tr-TR" altLang="tr-T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91298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0541EB5B-7775-404F-B79E-6ABBF06C5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88E18B-ECCF-4914-854F-CA1A60CA0950}" type="slidenum">
              <a:rPr lang="tr-TR" altLang="tr-TR" smtClean="0"/>
              <a:pPr>
                <a:spcBef>
                  <a:spcPct val="0"/>
                </a:spcBef>
              </a:pPr>
              <a:t>61</a:t>
            </a:fld>
            <a:endParaRPr lang="tr-TR" altLang="tr-TR"/>
          </a:p>
        </p:txBody>
      </p:sp>
      <p:sp>
        <p:nvSpPr>
          <p:cNvPr id="125955" name="Rectangle 2">
            <a:extLst>
              <a:ext uri="{FF2B5EF4-FFF2-40B4-BE49-F238E27FC236}">
                <a16:creationId xmlns:a16="http://schemas.microsoft.com/office/drawing/2014/main" id="{5A9C1EA7-B9F3-4035-BD35-C42AEBD0B92A}"/>
              </a:ext>
            </a:extLst>
          </p:cNvPr>
          <p:cNvSpPr>
            <a:spLocks noGrp="1" noRot="1" noChangeAspect="1" noChangeArrowheads="1" noTextEdit="1"/>
          </p:cNvSpPr>
          <p:nvPr>
            <p:ph type="sldImg"/>
          </p:nvPr>
        </p:nvSpPr>
        <p:spPr>
          <a:solidFill>
            <a:srgbClr val="FFFFFF"/>
          </a:solidFill>
          <a:ln/>
        </p:spPr>
      </p:sp>
      <p:sp>
        <p:nvSpPr>
          <p:cNvPr id="125956" name="Rectangle 3">
            <a:extLst>
              <a:ext uri="{FF2B5EF4-FFF2-40B4-BE49-F238E27FC236}">
                <a16:creationId xmlns:a16="http://schemas.microsoft.com/office/drawing/2014/main" id="{9620D728-5997-43A3-A9E5-1F6ADE76A2A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E816865-4EEE-4A0D-BEFA-E9E168479DCD}" type="slidenum">
              <a:rPr lang="tr-TR" altLang="tr-TR" smtClean="0"/>
              <a:pPr>
                <a:spcBef>
                  <a:spcPct val="0"/>
                </a:spcBef>
              </a:pPr>
              <a:t>62</a:t>
            </a:fld>
            <a:endParaRPr lang="tr-TR" altLang="tr-TR"/>
          </a:p>
        </p:txBody>
      </p:sp>
      <p:sp>
        <p:nvSpPr>
          <p:cNvPr id="678915" name="Rectangle 2"/>
          <p:cNvSpPr>
            <a:spLocks noGrp="1" noRot="1" noChangeAspect="1" noChangeArrowheads="1" noTextEdit="1"/>
          </p:cNvSpPr>
          <p:nvPr>
            <p:ph type="sldImg"/>
          </p:nvPr>
        </p:nvSpPr>
        <p:spPr>
          <a:solidFill>
            <a:srgbClr val="FFFFFF"/>
          </a:solidFill>
          <a:ln/>
        </p:spPr>
      </p:sp>
      <p:sp>
        <p:nvSpPr>
          <p:cNvPr id="67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669000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4770F2E-1D9F-421D-9B92-F8E347964D05}" type="slidenum">
              <a:rPr lang="tr-TR" altLang="tr-TR"/>
              <a:pPr>
                <a:spcBef>
                  <a:spcPct val="0"/>
                </a:spcBef>
              </a:pPr>
              <a:t>63</a:t>
            </a:fld>
            <a:endParaRPr lang="tr-TR" altLang="tr-T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3199305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5FB45B2B-DE0F-411C-8725-C3C395FC2352}" type="slidenum">
              <a:rPr lang="tr-TR" altLang="tr-TR" b="0" smtClean="0">
                <a:latin typeface="Times New Roman" pitchFamily="18" charset="0"/>
              </a:rPr>
              <a:pPr/>
              <a:t>64</a:t>
            </a:fld>
            <a:endParaRPr lang="tr-TR" altLang="tr-TR" b="0">
              <a:latin typeface="Times New Roman" pitchFamily="18" charset="0"/>
            </a:endParaRPr>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183552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C039A6C-C703-4064-ABB8-EE26E75EB1DE}" type="slidenum">
              <a:rPr lang="tr-TR" altLang="tr-TR"/>
              <a:pPr>
                <a:spcBef>
                  <a:spcPct val="0"/>
                </a:spcBef>
              </a:pPr>
              <a:t>65</a:t>
            </a:fld>
            <a:endParaRPr lang="tr-TR" altLang="tr-T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3224564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3176AA3-1E99-4E8F-92C7-FCC7C4F17599}" type="slidenum">
              <a:rPr lang="tr-TR" altLang="tr-TR"/>
              <a:pPr>
                <a:spcBef>
                  <a:spcPct val="0"/>
                </a:spcBef>
              </a:pPr>
              <a:t>66</a:t>
            </a:fld>
            <a:endParaRPr lang="tr-TR" altLang="tr-T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393921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7770FA68-7B57-40C3-B20B-6540B34BD9A7}" type="slidenum">
              <a:rPr lang="tr-TR" altLang="tr-TR" b="0" smtClean="0">
                <a:latin typeface="Times New Roman" pitchFamily="18" charset="0"/>
              </a:rPr>
              <a:pPr/>
              <a:t>67</a:t>
            </a:fld>
            <a:endParaRPr lang="tr-TR" altLang="tr-TR" b="0">
              <a:latin typeface="Times New Roman" pitchFamily="18" charset="0"/>
            </a:endParaRPr>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70754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FBE31DF-3C82-4171-9392-82FC5E15F3E0}" type="slidenum">
              <a:rPr lang="tr-TR" altLang="tr-TR" smtClean="0"/>
              <a:pPr>
                <a:spcBef>
                  <a:spcPct val="0"/>
                </a:spcBef>
              </a:pPr>
              <a:t>5</a:t>
            </a:fld>
            <a:endParaRPr lang="tr-TR" altLang="tr-TR" dirty="0"/>
          </a:p>
        </p:txBody>
      </p:sp>
      <p:sp>
        <p:nvSpPr>
          <p:cNvPr id="574467" name="Rectangle 2"/>
          <p:cNvSpPr>
            <a:spLocks noGrp="1" noRot="1" noChangeAspect="1" noChangeArrowheads="1" noTextEdit="1"/>
          </p:cNvSpPr>
          <p:nvPr>
            <p:ph type="sldImg"/>
          </p:nvPr>
        </p:nvSpPr>
        <p:spPr>
          <a:ln/>
        </p:spPr>
      </p:sp>
      <p:sp>
        <p:nvSpPr>
          <p:cNvPr id="574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dirty="0"/>
          </a:p>
        </p:txBody>
      </p:sp>
    </p:spTree>
    <p:extLst>
      <p:ext uri="{BB962C8B-B14F-4D97-AF65-F5344CB8AC3E}">
        <p14:creationId xmlns:p14="http://schemas.microsoft.com/office/powerpoint/2010/main" val="216991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4D377851-9195-4E9A-A9AE-AF44B6119574}" type="slidenum">
              <a:rPr lang="tr-TR" altLang="tr-TR" b="0" smtClean="0">
                <a:latin typeface="Times New Roman" pitchFamily="18" charset="0"/>
              </a:rPr>
              <a:pPr/>
              <a:t>68</a:t>
            </a:fld>
            <a:endParaRPr lang="tr-TR" altLang="tr-TR" b="0">
              <a:latin typeface="Times New Roman" pitchFamily="18" charset="0"/>
            </a:endParaRPr>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00496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FB1D11A5-A14D-4D58-ABE4-1560B47D57CB}" type="slidenum">
              <a:rPr lang="tr-TR" altLang="tr-TR" b="0" smtClean="0">
                <a:latin typeface="Times New Roman" pitchFamily="18" charset="0"/>
              </a:rPr>
              <a:pPr/>
              <a:t>69</a:t>
            </a:fld>
            <a:endParaRPr lang="tr-TR" altLang="tr-TR" b="0">
              <a:latin typeface="Times New Roman" pitchFamily="18" charset="0"/>
            </a:endParaRPr>
          </a:p>
        </p:txBody>
      </p:sp>
      <p:sp>
        <p:nvSpPr>
          <p:cNvPr id="697347" name="Rectangle 2"/>
          <p:cNvSpPr>
            <a:spLocks noGrp="1" noRot="1" noChangeAspect="1" noChangeArrowheads="1" noTextEdit="1"/>
          </p:cNvSpPr>
          <p:nvPr>
            <p:ph type="sldImg"/>
          </p:nvPr>
        </p:nvSpPr>
        <p:spPr>
          <a:ln/>
        </p:spPr>
      </p:sp>
      <p:sp>
        <p:nvSpPr>
          <p:cNvPr id="69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152911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B96842F1-2715-4385-94E5-03C5F549D6AE}" type="slidenum">
              <a:rPr lang="tr-TR" altLang="tr-TR" b="0" smtClean="0">
                <a:latin typeface="Times New Roman" pitchFamily="18" charset="0"/>
              </a:rPr>
              <a:pPr/>
              <a:t>70</a:t>
            </a:fld>
            <a:endParaRPr lang="tr-TR" altLang="tr-TR" b="0">
              <a:latin typeface="Times New Roman" pitchFamily="18" charset="0"/>
            </a:endParaRPr>
          </a:p>
        </p:txBody>
      </p:sp>
      <p:sp>
        <p:nvSpPr>
          <p:cNvPr id="698371" name="Rectangle 2"/>
          <p:cNvSpPr>
            <a:spLocks noGrp="1" noRot="1" noChangeAspect="1" noChangeArrowheads="1" noTextEdit="1"/>
          </p:cNvSpPr>
          <p:nvPr>
            <p:ph type="sldImg"/>
          </p:nvPr>
        </p:nvSpPr>
        <p:spPr>
          <a:ln/>
        </p:spPr>
      </p:sp>
      <p:sp>
        <p:nvSpPr>
          <p:cNvPr id="69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2700371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4958B576-01B5-4CEA-9574-517EEDDFF7F8}" type="slidenum">
              <a:rPr lang="tr-TR" altLang="tr-TR" b="0" smtClean="0">
                <a:latin typeface="Times New Roman" pitchFamily="18" charset="0"/>
              </a:rPr>
              <a:pPr/>
              <a:t>71</a:t>
            </a:fld>
            <a:endParaRPr lang="tr-TR" altLang="tr-TR" b="0">
              <a:latin typeface="Times New Roman" pitchFamily="18" charset="0"/>
            </a:endParaRPr>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855631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ACB0E1FC-3288-4084-904F-0F084634AFFA}" type="slidenum">
              <a:rPr lang="tr-TR" altLang="tr-TR" b="0" smtClean="0">
                <a:latin typeface="Times New Roman" pitchFamily="18" charset="0"/>
              </a:rPr>
              <a:pPr/>
              <a:t>72</a:t>
            </a:fld>
            <a:endParaRPr lang="tr-TR" altLang="tr-TR" b="0">
              <a:latin typeface="Times New Roman" pitchFamily="18" charset="0"/>
            </a:endParaRPr>
          </a:p>
        </p:txBody>
      </p:sp>
      <p:sp>
        <p:nvSpPr>
          <p:cNvPr id="702467" name="Rectangle 2"/>
          <p:cNvSpPr>
            <a:spLocks noGrp="1" noRot="1" noChangeAspect="1" noChangeArrowheads="1" noTextEdit="1"/>
          </p:cNvSpPr>
          <p:nvPr>
            <p:ph type="sldImg"/>
          </p:nvPr>
        </p:nvSpPr>
        <p:spPr>
          <a:ln/>
        </p:spPr>
      </p:sp>
      <p:sp>
        <p:nvSpPr>
          <p:cNvPr id="70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984709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1D80FC8-7378-4579-BEE1-2EF6E170D5D4}" type="slidenum">
              <a:rPr lang="tr-TR" altLang="tr-TR" smtClean="0"/>
              <a:pPr>
                <a:spcBef>
                  <a:spcPct val="0"/>
                </a:spcBef>
              </a:pPr>
              <a:t>73</a:t>
            </a:fld>
            <a:endParaRPr lang="tr-TR" altLang="tr-TR"/>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579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8B919887-CFC6-4C2C-9B88-3C1A07C4E1C1}" type="slidenum">
              <a:rPr lang="tr-TR" altLang="tr-TR" b="0" smtClean="0">
                <a:latin typeface="Times New Roman" pitchFamily="18" charset="0"/>
              </a:rPr>
              <a:pPr/>
              <a:t>6</a:t>
            </a:fld>
            <a:endParaRPr lang="tr-TR" altLang="tr-TR" b="0" dirty="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dirty="0"/>
          </a:p>
        </p:txBody>
      </p:sp>
    </p:spTree>
    <p:extLst>
      <p:ext uri="{BB962C8B-B14F-4D97-AF65-F5344CB8AC3E}">
        <p14:creationId xmlns:p14="http://schemas.microsoft.com/office/powerpoint/2010/main" val="42985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889440-204A-41E6-8276-A36EEE8BD3FF}" type="slidenum">
              <a:rPr lang="tr-TR" altLang="tr-TR" smtClean="0"/>
              <a:pPr>
                <a:spcBef>
                  <a:spcPct val="0"/>
                </a:spcBef>
              </a:pPr>
              <a:t>9</a:t>
            </a:fld>
            <a:endParaRPr lang="tr-TR" altLang="tr-T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419050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A35FD94B-BF71-45F0-8C6E-CC6964302A60}" type="slidenum">
              <a:rPr lang="tr-TR" altLang="tr-TR" b="0" smtClean="0">
                <a:latin typeface="Times New Roman" pitchFamily="18" charset="0"/>
              </a:rPr>
              <a:pPr/>
              <a:t>24</a:t>
            </a:fld>
            <a:endParaRPr lang="tr-TR" altLang="tr-TR" b="0">
              <a:latin typeface="Times New Roman" pitchFamily="18"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61260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47ED44-A3DB-4777-B58A-38F3C5E0BFD3}" type="slidenum">
              <a:rPr lang="tr-TR" smtClean="0"/>
              <a:t>25</a:t>
            </a:fld>
            <a:endParaRPr lang="tr-TR"/>
          </a:p>
        </p:txBody>
      </p:sp>
    </p:spTree>
    <p:extLst>
      <p:ext uri="{BB962C8B-B14F-4D97-AF65-F5344CB8AC3E}">
        <p14:creationId xmlns:p14="http://schemas.microsoft.com/office/powerpoint/2010/main" val="379047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D9365AB0-F80E-4195-8A51-12A1A6B74869}" type="slidenum">
              <a:rPr lang="tr-TR" altLang="tr-TR" b="0" smtClean="0">
                <a:latin typeface="Times New Roman" pitchFamily="18" charset="0"/>
              </a:rPr>
              <a:pPr/>
              <a:t>39</a:t>
            </a:fld>
            <a:endParaRPr lang="tr-TR" altLang="tr-TR" b="0">
              <a:latin typeface="Times New Roman" pitchFamily="18"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tr-TR"/>
          </a:p>
        </p:txBody>
      </p:sp>
    </p:spTree>
    <p:extLst>
      <p:ext uri="{BB962C8B-B14F-4D97-AF65-F5344CB8AC3E}">
        <p14:creationId xmlns:p14="http://schemas.microsoft.com/office/powerpoint/2010/main" val="413629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CF7F12F7-D53A-4BFF-B8BD-5B2F0EABC86A}" type="slidenum">
              <a:rPr lang="tr-TR" altLang="tr-TR" b="0" smtClean="0">
                <a:latin typeface="Times New Roman" pitchFamily="18" charset="0"/>
              </a:rPr>
              <a:pPr/>
              <a:t>40</a:t>
            </a:fld>
            <a:endParaRPr lang="tr-TR" altLang="tr-TR" b="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p>
        </p:txBody>
      </p:sp>
    </p:spTree>
    <p:extLst>
      <p:ext uri="{BB962C8B-B14F-4D97-AF65-F5344CB8AC3E}">
        <p14:creationId xmlns:p14="http://schemas.microsoft.com/office/powerpoint/2010/main" val="153449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5283C5F-CC6F-4554-8BD8-F598AA0F9035}" type="datetime1">
              <a:rPr lang="tr-TR" smtClean="0"/>
              <a:t>5.03.2022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319853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92BBF58-F661-4D93-BE65-FD42FBA9AB14}" type="datetime1">
              <a:rPr lang="tr-TR" smtClean="0"/>
              <a:t>5.03.2022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322180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6AF05-E06D-44EA-AFAB-1026F4E1FDFA}" type="datetime1">
              <a:rPr lang="tr-TR" smtClean="0"/>
              <a:t>5.03.2022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381347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457200"/>
            <a:ext cx="8229600" cy="5410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p:cNvSpPr>
            <a:spLocks noGrp="1"/>
          </p:cNvSpPr>
          <p:nvPr>
            <p:ph type="dt" sz="half" idx="10"/>
          </p:nvPr>
        </p:nvSpPr>
        <p:spPr/>
        <p:txBody>
          <a:bodyPr/>
          <a:lstStyle>
            <a:lvl1pPr>
              <a:defRPr/>
            </a:lvl1pPr>
          </a:lstStyle>
          <a:p>
            <a:pPr>
              <a:defRPr/>
            </a:pPr>
            <a:fld id="{F786E44B-E200-4974-A457-69C0F3B78C5A}" type="datetime1">
              <a:rPr lang="tr-TR" smtClean="0"/>
              <a:t>5.03.2022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CC403109-5341-4759-B7C3-CD85D12904FD}" type="slidenum">
              <a:rPr lang="tr-TR"/>
              <a:pPr>
                <a:defRPr/>
              </a:pPr>
              <a:t>‹#›</a:t>
            </a:fld>
            <a:endParaRPr lang="tr-TR"/>
          </a:p>
        </p:txBody>
      </p:sp>
      <p:sp>
        <p:nvSpPr>
          <p:cNvPr id="6" name="Metin kutusu 5"/>
          <p:cNvSpPr txBox="1"/>
          <p:nvPr userDrawn="1"/>
        </p:nvSpPr>
        <p:spPr>
          <a:xfrm>
            <a:off x="431031" y="6501780"/>
            <a:ext cx="2808313" cy="307777"/>
          </a:xfrm>
          <a:prstGeom prst="rect">
            <a:avLst/>
          </a:prstGeom>
          <a:noFill/>
        </p:spPr>
        <p:txBody>
          <a:bodyPr wrap="square" rtlCol="0">
            <a:spAutoFit/>
          </a:bodyPr>
          <a:lstStyle/>
          <a:p>
            <a:r>
              <a:rPr lang="tr-TR" sz="1400" b="1" dirty="0">
                <a:solidFill>
                  <a:srgbClr val="002060"/>
                </a:solidFill>
                <a:effectLst/>
                <a:latin typeface="Cambria" pitchFamily="18" charset="0"/>
              </a:rPr>
              <a:t>İrfan VURAL - YMM </a:t>
            </a:r>
          </a:p>
        </p:txBody>
      </p:sp>
      <p:pic>
        <p:nvPicPr>
          <p:cNvPr id="7" name="Picture 3"/>
          <p:cNvPicPr/>
          <p:nvPr userDrawn="1"/>
        </p:nvPicPr>
        <p:blipFill rotWithShape="1">
          <a:blip r:embed="rId2" cstate="print">
            <a:extLst>
              <a:ext uri="{28A0092B-C50C-407E-A947-70E740481C1C}">
                <a14:useLocalDpi xmlns:a14="http://schemas.microsoft.com/office/drawing/2010/main" val="0"/>
              </a:ext>
            </a:extLst>
          </a:blip>
          <a:srcRect l="24480" t="45617" r="64276" b="44332"/>
          <a:stretch/>
        </p:blipFill>
        <p:spPr bwMode="auto">
          <a:xfrm>
            <a:off x="35496" y="6453336"/>
            <a:ext cx="395536" cy="404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5626742"/>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E4ACED2-2A11-4CB4-9BBE-A01332E6DDD9}" type="datetime1">
              <a:rPr lang="tr-TR" smtClean="0"/>
              <a:t>5.03.2022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208670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4A766DA-29B7-489A-995D-BDB4B6EFB094}" type="datetime1">
              <a:rPr lang="tr-TR" smtClean="0"/>
              <a:t>5.03.2022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381770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B22A30-F00F-4658-9366-83D6B971CBAA}" type="datetime1">
              <a:rPr lang="tr-TR" smtClean="0"/>
              <a:t>5.03.2022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328078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1827E69-54BC-4E46-AA38-849B62BAE6A3}" type="datetime1">
              <a:rPr lang="tr-TR" smtClean="0"/>
              <a:t>5.03.2022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229359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53561F7-561E-4D9F-9ADE-2DB39DA134F8}" type="datetime1">
              <a:rPr lang="tr-TR" smtClean="0"/>
              <a:t>5.03.2022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174453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F6D110-9AA9-4051-9E85-B9BD54E695E0}" type="datetime1">
              <a:rPr lang="tr-TR" smtClean="0"/>
              <a:t>5.03.2022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1387A84-2C32-465D-9D6B-74C6BB45D3CB}" type="slidenum">
              <a:rPr lang="tr-TR" smtClean="0"/>
              <a:t>‹#›</a:t>
            </a:fld>
            <a:endParaRPr lang="tr-TR"/>
          </a:p>
        </p:txBody>
      </p:sp>
      <p:sp>
        <p:nvSpPr>
          <p:cNvPr id="5" name="Metin kutusu 4"/>
          <p:cNvSpPr txBox="1"/>
          <p:nvPr userDrawn="1"/>
        </p:nvSpPr>
        <p:spPr>
          <a:xfrm>
            <a:off x="431031" y="6501780"/>
            <a:ext cx="2808313" cy="307777"/>
          </a:xfrm>
          <a:prstGeom prst="rect">
            <a:avLst/>
          </a:prstGeom>
          <a:noFill/>
        </p:spPr>
        <p:txBody>
          <a:bodyPr wrap="square" rtlCol="0">
            <a:spAutoFit/>
          </a:bodyPr>
          <a:lstStyle/>
          <a:p>
            <a:r>
              <a:rPr lang="tr-TR" sz="1400" b="1" dirty="0">
                <a:solidFill>
                  <a:srgbClr val="002060"/>
                </a:solidFill>
                <a:effectLst/>
                <a:latin typeface="Cambria" pitchFamily="18" charset="0"/>
              </a:rPr>
              <a:t>İrfan VURAL - YMM </a:t>
            </a:r>
          </a:p>
        </p:txBody>
      </p:sp>
      <p:pic>
        <p:nvPicPr>
          <p:cNvPr id="6" name="Picture 3"/>
          <p:cNvPicPr/>
          <p:nvPr userDrawn="1"/>
        </p:nvPicPr>
        <p:blipFill rotWithShape="1">
          <a:blip r:embed="rId2" cstate="print">
            <a:extLst>
              <a:ext uri="{28A0092B-C50C-407E-A947-70E740481C1C}">
                <a14:useLocalDpi xmlns:a14="http://schemas.microsoft.com/office/drawing/2010/main" val="0"/>
              </a:ext>
            </a:extLst>
          </a:blip>
          <a:srcRect l="24480" t="45617" r="64276" b="44332"/>
          <a:stretch/>
        </p:blipFill>
        <p:spPr bwMode="auto">
          <a:xfrm>
            <a:off x="35496" y="6453336"/>
            <a:ext cx="395536" cy="404664"/>
          </a:xfrm>
          <a:prstGeom prst="rect">
            <a:avLst/>
          </a:prstGeom>
          <a:ln>
            <a:noFill/>
          </a:ln>
          <a:extLst>
            <a:ext uri="{53640926-AAD7-44D8-BBD7-CCE9431645EC}">
              <a14:shadowObscured xmlns:a14="http://schemas.microsoft.com/office/drawing/2010/main"/>
            </a:ext>
          </a:extLst>
        </p:spPr>
      </p:pic>
      <p:pic>
        <p:nvPicPr>
          <p:cNvPr id="7" name="Resim 6">
            <a:extLst>
              <a:ext uri="{FF2B5EF4-FFF2-40B4-BE49-F238E27FC236}">
                <a16:creationId xmlns:a16="http://schemas.microsoft.com/office/drawing/2014/main" id="{4C9D5D74-A983-40A6-BF5D-9632AD4A4451}"/>
              </a:ext>
            </a:extLst>
          </p:cNvPr>
          <p:cNvPicPr>
            <a:picLocks noChangeAspect="1"/>
          </p:cNvPicPr>
          <p:nvPr userDrawn="1"/>
        </p:nvPicPr>
        <p:blipFill>
          <a:blip r:embed="rId3"/>
          <a:stretch>
            <a:fillRect/>
          </a:stretch>
        </p:blipFill>
        <p:spPr>
          <a:xfrm>
            <a:off x="8644368" y="6376157"/>
            <a:ext cx="499632" cy="461199"/>
          </a:xfrm>
          <a:prstGeom prst="rect">
            <a:avLst/>
          </a:prstGeom>
        </p:spPr>
      </p:pic>
    </p:spTree>
    <p:extLst>
      <p:ext uri="{BB962C8B-B14F-4D97-AF65-F5344CB8AC3E}">
        <p14:creationId xmlns:p14="http://schemas.microsoft.com/office/powerpoint/2010/main" val="232134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292B8CE-A654-490D-9762-5F7BC0C62D7A}" type="datetime1">
              <a:rPr lang="tr-TR" smtClean="0"/>
              <a:t>5.03.2022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369862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B987EF-EBF1-46AE-B53D-D78F1D1441E2}" type="datetime1">
              <a:rPr lang="tr-TR" smtClean="0"/>
              <a:t>5.03.2022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1387A84-2C32-465D-9D6B-74C6BB45D3CB}" type="slidenum">
              <a:rPr lang="tr-TR" smtClean="0"/>
              <a:t>‹#›</a:t>
            </a:fld>
            <a:endParaRPr lang="tr-TR"/>
          </a:p>
        </p:txBody>
      </p:sp>
    </p:spTree>
    <p:extLst>
      <p:ext uri="{BB962C8B-B14F-4D97-AF65-F5344CB8AC3E}">
        <p14:creationId xmlns:p14="http://schemas.microsoft.com/office/powerpoint/2010/main" val="151485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B9DEF-77C0-443C-96D2-BFE82C116195}" type="datetime1">
              <a:rPr lang="tr-TR" smtClean="0"/>
              <a:t>5.03.2022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87A84-2C32-465D-9D6B-74C6BB45D3CB}" type="slidenum">
              <a:rPr lang="tr-TR" smtClean="0"/>
              <a:t>‹#›</a:t>
            </a:fld>
            <a:endParaRPr lang="tr-TR"/>
          </a:p>
        </p:txBody>
      </p:sp>
    </p:spTree>
    <p:extLst>
      <p:ext uri="{BB962C8B-B14F-4D97-AF65-F5344CB8AC3E}">
        <p14:creationId xmlns:p14="http://schemas.microsoft.com/office/powerpoint/2010/main" val="186470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14.xml" /><Relationship Id="rId1" Type="http://schemas.openxmlformats.org/officeDocument/2006/relationships/slideLayout" Target="../slideLayouts/slideLayout1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3" Type="http://schemas.openxmlformats.org/officeDocument/2006/relationships/image" Target="../media/image19.emf" /><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hyperlink" Target="mailto:irfan.vural@bakis.com.tr" TargetMode="Externa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news-details">
            <a:extLst>
              <a:ext uri="{FF2B5EF4-FFF2-40B4-BE49-F238E27FC236}">
                <a16:creationId xmlns:a16="http://schemas.microsoft.com/office/drawing/2014/main" id="{CA5ADEBF-447D-4FE1-820F-44C4B09AA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
            <a:ext cx="9144000" cy="556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8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Dikdörtgen 2"/>
          <p:cNvSpPr>
            <a:spLocks noChangeArrowheads="1"/>
          </p:cNvSpPr>
          <p:nvPr/>
        </p:nvSpPr>
        <p:spPr bwMode="auto">
          <a:xfrm>
            <a:off x="214313" y="26988"/>
            <a:ext cx="8713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tr-TR" altLang="tr-TR" sz="2800">
                <a:solidFill>
                  <a:srgbClr val="FF0000"/>
                </a:solidFill>
              </a:rPr>
              <a:t>GENÇ GİRİŞİMCİLERDE KAZANÇ İSTİSNASI</a:t>
            </a:r>
          </a:p>
        </p:txBody>
      </p:sp>
      <p:sp>
        <p:nvSpPr>
          <p:cNvPr id="98308" name="Dikdörtgen 3"/>
          <p:cNvSpPr>
            <a:spLocks noChangeArrowheads="1"/>
          </p:cNvSpPr>
          <p:nvPr/>
        </p:nvSpPr>
        <p:spPr bwMode="auto">
          <a:xfrm>
            <a:off x="179388" y="550863"/>
            <a:ext cx="8856662"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spcAft>
                <a:spcPts val="600"/>
              </a:spcAft>
            </a:pPr>
            <a:r>
              <a:rPr lang="tr-TR" altLang="tr-TR" sz="1600" b="0" dirty="0"/>
              <a:t>MÜKERRER MADDE 20 – Ticari, zirai veya mesleki faaliyeti nedeniyle adlarına ilk defa gelir vergisi mükellefiyeti tesis olunan ve mükellefiyet başlangıç tarihi itibarıyla yirmi dokuz yaşını doldurmamış tam mükellef gerçek kişilerin, faaliyete başladıkları takvim yılından itibaren üç vergilendirme dönemi boyunca elde ettikleri bu kazançlarının 75.000 TL’ye kadar olan kısmı, aşağıdaki şartlarla gelir vergisinden müstesnadır.</a:t>
            </a:r>
          </a:p>
          <a:p>
            <a:pPr algn="just">
              <a:spcAft>
                <a:spcPts val="600"/>
              </a:spcAft>
            </a:pPr>
            <a:r>
              <a:rPr lang="tr-TR" altLang="tr-TR" sz="1600" b="0" dirty="0">
                <a:solidFill>
                  <a:srgbClr val="FF0000"/>
                </a:solidFill>
              </a:rPr>
              <a:t>1. </a:t>
            </a:r>
            <a:r>
              <a:rPr lang="tr-TR" altLang="tr-TR" sz="1600" b="0" dirty="0"/>
              <a:t>İşe başlamanın kanuni süresi içinde bildirilmiş olması,</a:t>
            </a:r>
          </a:p>
          <a:p>
            <a:pPr algn="just">
              <a:spcAft>
                <a:spcPts val="600"/>
              </a:spcAft>
            </a:pPr>
            <a:r>
              <a:rPr lang="tr-TR" altLang="tr-TR" sz="1600" b="0" dirty="0">
                <a:solidFill>
                  <a:srgbClr val="FF0000"/>
                </a:solidFill>
              </a:rPr>
              <a:t>2. </a:t>
            </a:r>
            <a:r>
              <a:rPr lang="tr-TR" altLang="tr-TR" sz="1600" b="0" dirty="0"/>
              <a:t>Kendi işinde bilfiil çalışılması veya işin kendisi tarafından sevk ve idare edilmesi (Çırak, kalfa veya yardımcı işçi çalıştırmak ya da seyahat, hastalık, askerlik, tutukluluk ve hükümlülük gibi zaruri ayrılmalar dolayısıyla geçici olarak işinde bilfiil çalışmamak bu şartı bozmaz.),</a:t>
            </a:r>
          </a:p>
          <a:p>
            <a:pPr algn="just">
              <a:spcAft>
                <a:spcPts val="600"/>
              </a:spcAft>
            </a:pPr>
            <a:r>
              <a:rPr lang="tr-TR" altLang="tr-TR" sz="1600" b="0" dirty="0">
                <a:solidFill>
                  <a:srgbClr val="FF0000"/>
                </a:solidFill>
              </a:rPr>
              <a:t>3. </a:t>
            </a:r>
            <a:r>
              <a:rPr lang="tr-TR" altLang="tr-TR" sz="1600" b="0" dirty="0"/>
              <a:t>Faaliyetin adi ortaklık veya şahıs şirketi bünyesinde yapılması hâlinde tüm ortakların işe başlama tarihi itibarıyla bu maddedeki şartları taşıması,</a:t>
            </a:r>
          </a:p>
          <a:p>
            <a:pPr algn="just">
              <a:spcAft>
                <a:spcPts val="600"/>
              </a:spcAft>
            </a:pPr>
            <a:r>
              <a:rPr lang="tr-TR" altLang="tr-TR" sz="1600" b="0" dirty="0">
                <a:solidFill>
                  <a:srgbClr val="FF0000"/>
                </a:solidFill>
              </a:rPr>
              <a:t>4. </a:t>
            </a:r>
            <a:r>
              <a:rPr lang="tr-TR" altLang="tr-TR" sz="1600" b="0" dirty="0"/>
              <a:t>Ölüm nedeniyle faaliyetin eş ve çocuklar tarafından devralınması hâli hariç olmak üzere, faaliyeti durdurulan veya faaliyetine devam eden bir işletmenin ya da mesleki faaliyetin eş veya üçüncü dereceye kadar (bu derece dâhil) kan veya kayın hısımlarından devralınmamış olması,</a:t>
            </a:r>
          </a:p>
          <a:p>
            <a:pPr algn="just">
              <a:spcAft>
                <a:spcPts val="600"/>
              </a:spcAft>
            </a:pPr>
            <a:r>
              <a:rPr lang="tr-TR" altLang="tr-TR" sz="1600" b="0" dirty="0">
                <a:solidFill>
                  <a:srgbClr val="FF0000"/>
                </a:solidFill>
              </a:rPr>
              <a:t>5. </a:t>
            </a:r>
            <a:r>
              <a:rPr lang="tr-TR" altLang="tr-TR" sz="1600" b="0" dirty="0"/>
              <a:t>Mevcut bir işletmeye veya mesleki faaliyete sonradan ortak olunmaması.</a:t>
            </a:r>
          </a:p>
          <a:p>
            <a:pPr algn="just">
              <a:spcAft>
                <a:spcPts val="600"/>
              </a:spcAft>
            </a:pPr>
            <a:r>
              <a:rPr lang="tr-TR" altLang="tr-TR" sz="1600" b="0" dirty="0"/>
              <a:t>İstisna kapsamındaki faaliyetlerden kazanç elde edilmemesi veya istisna haddinin altında kazanç elde edilmesi hâllerinde dahi yıllık beyanname verilir.</a:t>
            </a:r>
          </a:p>
          <a:p>
            <a:pPr algn="just">
              <a:spcAft>
                <a:spcPts val="600"/>
              </a:spcAft>
            </a:pPr>
            <a:r>
              <a:rPr lang="tr-TR" altLang="tr-TR" sz="1600" dirty="0"/>
              <a:t>Bu istisnanın, bu Kanunun 94 üncü maddesi uyarınca tevkif suretiyle ödenecek vergiye şümulü yoktur.</a:t>
            </a:r>
          </a:p>
        </p:txBody>
      </p:sp>
    </p:spTree>
    <p:extLst>
      <p:ext uri="{BB962C8B-B14F-4D97-AF65-F5344CB8AC3E}">
        <p14:creationId xmlns:p14="http://schemas.microsoft.com/office/powerpoint/2010/main" val="256283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6D6AA2-B578-4904-8513-E10EAD4C11A6}"/>
              </a:ext>
            </a:extLst>
          </p:cNvPr>
          <p:cNvSpPr>
            <a:spLocks noGrp="1"/>
          </p:cNvSpPr>
          <p:nvPr>
            <p:ph type="title"/>
          </p:nvPr>
        </p:nvSpPr>
        <p:spPr/>
        <p:txBody>
          <a:bodyPr>
            <a:noAutofit/>
          </a:bodyPr>
          <a:lstStyle/>
          <a:p>
            <a:r>
              <a:rPr lang="tr-TR" sz="3200" b="1" dirty="0">
                <a:solidFill>
                  <a:srgbClr val="C00000"/>
                </a:solidFill>
                <a:latin typeface="+mn-lt"/>
              </a:rPr>
              <a:t>Basit Usule Tabi Mükelleflerin Ticari Kazançları Gelir Vergisinden Müstesna Edilmiştir</a:t>
            </a:r>
          </a:p>
        </p:txBody>
      </p:sp>
      <p:sp>
        <p:nvSpPr>
          <p:cNvPr id="3" name="İçerik Yer Tutucusu 2">
            <a:extLst>
              <a:ext uri="{FF2B5EF4-FFF2-40B4-BE49-F238E27FC236}">
                <a16:creationId xmlns:a16="http://schemas.microsoft.com/office/drawing/2014/main" id="{4AAAC4CE-34BD-4057-9A6D-C30B2AA28174}"/>
              </a:ext>
            </a:extLst>
          </p:cNvPr>
          <p:cNvSpPr>
            <a:spLocks noGrp="1"/>
          </p:cNvSpPr>
          <p:nvPr>
            <p:ph idx="1"/>
          </p:nvPr>
        </p:nvSpPr>
        <p:spPr/>
        <p:txBody>
          <a:bodyPr>
            <a:normAutofit fontScale="85000" lnSpcReduction="10000"/>
          </a:bodyPr>
          <a:lstStyle/>
          <a:p>
            <a:r>
              <a:rPr lang="tr-TR" dirty="0" err="1"/>
              <a:t>GVK’ya</a:t>
            </a:r>
            <a:r>
              <a:rPr lang="tr-TR" dirty="0"/>
              <a:t> eklenen mükerrer 20/A madde ile, </a:t>
            </a:r>
            <a:r>
              <a:rPr lang="tr-TR" dirty="0" err="1"/>
              <a:t>GVK’nın</a:t>
            </a:r>
            <a:r>
              <a:rPr lang="tr-TR" dirty="0"/>
              <a:t> 47 ve 48 inci maddelerinde yazılı şartları karşılayarak basit usulde vergilendirilen mükelleflerin </a:t>
            </a:r>
            <a:r>
              <a:rPr lang="tr-TR" b="1" dirty="0"/>
              <a:t>ticari kazançları</a:t>
            </a:r>
            <a:r>
              <a:rPr lang="tr-TR" dirty="0"/>
              <a:t>, gelir vergisinden istisna edilmektedir. </a:t>
            </a:r>
          </a:p>
          <a:p>
            <a:r>
              <a:rPr lang="tr-TR" dirty="0"/>
              <a:t>İstisna kapsamındaki bu kazançlar için yıllık beyanname verilmeyecek ve diğer gelirler dolayısıyla beyanname verilmesi halinde de bu kazançlar beyannameye dâhil edilmeyecektir.</a:t>
            </a:r>
          </a:p>
          <a:p>
            <a:r>
              <a:rPr lang="tr-TR" dirty="0"/>
              <a:t>Düzenleme, </a:t>
            </a:r>
            <a:r>
              <a:rPr lang="tr-TR" b="1" dirty="0"/>
              <a:t>1/1/2021 tarihinden itibaren elde edilen kazançlara uygulanmak üzere</a:t>
            </a:r>
            <a:r>
              <a:rPr lang="tr-TR" dirty="0"/>
              <a:t> yayımı tarihinde (26.10.2021) yürürlüğe girmiştir.</a:t>
            </a:r>
          </a:p>
          <a:p>
            <a:endParaRPr lang="tr-TR" dirty="0"/>
          </a:p>
        </p:txBody>
      </p:sp>
    </p:spTree>
    <p:extLst>
      <p:ext uri="{BB962C8B-B14F-4D97-AF65-F5344CB8AC3E}">
        <p14:creationId xmlns:p14="http://schemas.microsoft.com/office/powerpoint/2010/main" val="83257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6277B-0D0B-46F5-9A73-A8F832BA48B1}"/>
              </a:ext>
            </a:extLst>
          </p:cNvPr>
          <p:cNvSpPr>
            <a:spLocks noGrp="1"/>
          </p:cNvSpPr>
          <p:nvPr>
            <p:ph type="title"/>
          </p:nvPr>
        </p:nvSpPr>
        <p:spPr/>
        <p:txBody>
          <a:bodyPr>
            <a:noAutofit/>
          </a:bodyPr>
          <a:lstStyle/>
          <a:p>
            <a:r>
              <a:rPr lang="tr-TR" sz="2800" b="1" dirty="0">
                <a:solidFill>
                  <a:srgbClr val="C00000"/>
                </a:solidFill>
                <a:latin typeface="+mn-lt"/>
              </a:rPr>
              <a:t>Sosyal Medyadan Elde Edilen Kazançlar İçin Belirli Bir Tutara Kadar Gelir Vergisi ve KDV İstisnası Getirilmiştir</a:t>
            </a:r>
          </a:p>
        </p:txBody>
      </p:sp>
      <p:sp>
        <p:nvSpPr>
          <p:cNvPr id="3" name="İçerik Yer Tutucusu 2">
            <a:extLst>
              <a:ext uri="{FF2B5EF4-FFF2-40B4-BE49-F238E27FC236}">
                <a16:creationId xmlns:a16="http://schemas.microsoft.com/office/drawing/2014/main" id="{DB87F50A-2607-4617-B8CC-E46F74311969}"/>
              </a:ext>
            </a:extLst>
          </p:cNvPr>
          <p:cNvSpPr>
            <a:spLocks noGrp="1"/>
          </p:cNvSpPr>
          <p:nvPr>
            <p:ph idx="1"/>
          </p:nvPr>
        </p:nvSpPr>
        <p:spPr>
          <a:xfrm>
            <a:off x="628650" y="1484784"/>
            <a:ext cx="7037615" cy="4752528"/>
          </a:xfrm>
        </p:spPr>
        <p:txBody>
          <a:bodyPr>
            <a:normAutofit fontScale="77500" lnSpcReduction="20000"/>
          </a:bodyPr>
          <a:lstStyle/>
          <a:p>
            <a:r>
              <a:rPr lang="tr-TR" dirty="0" err="1"/>
              <a:t>GVK’ya</a:t>
            </a:r>
            <a:r>
              <a:rPr lang="tr-TR" dirty="0"/>
              <a:t> eklenen mükerrer 20/B madde ile, sosyal medya üzerinden paylaşım yapan sosyal içerik üreticilerinin elde ettikleri kazançlar ile mobil cihazlarda uygulama geliştirenlerin bu uygulamalardan elde ettikleri kazançları GVK’nin 103 üncü maddede yazılı tarifenin </a:t>
            </a:r>
            <a:r>
              <a:rPr lang="tr-TR" b="1" dirty="0"/>
              <a:t>dördüncü gelir diliminde yer alan tutarı aşmamak kaydıyla </a:t>
            </a:r>
            <a:r>
              <a:rPr lang="tr-TR" dirty="0"/>
              <a:t>istisna kapsamına alınmaktadır.</a:t>
            </a:r>
          </a:p>
          <a:p>
            <a:endParaRPr lang="tr-TR" dirty="0"/>
          </a:p>
          <a:p>
            <a:r>
              <a:rPr lang="tr-TR" dirty="0"/>
              <a:t>İstisna edilen </a:t>
            </a:r>
            <a:r>
              <a:rPr lang="sv-SE" dirty="0"/>
              <a:t>kazançlara konu teslim ve hizmetler</a:t>
            </a:r>
            <a:r>
              <a:rPr lang="tr-TR" dirty="0"/>
              <a:t> KDV Kanunu’nun 17-4/a maddesinde yapılan değişiklik ile KDV’den de müstesna hale getirilmiştir.</a:t>
            </a:r>
          </a:p>
          <a:p>
            <a:endParaRPr lang="tr-TR" dirty="0"/>
          </a:p>
          <a:p>
            <a:endParaRPr lang="tr-TR" dirty="0"/>
          </a:p>
        </p:txBody>
      </p:sp>
    </p:spTree>
    <p:extLst>
      <p:ext uri="{BB962C8B-B14F-4D97-AF65-F5344CB8AC3E}">
        <p14:creationId xmlns:p14="http://schemas.microsoft.com/office/powerpoint/2010/main" val="163548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6277B-0D0B-46F5-9A73-A8F832BA48B1}"/>
              </a:ext>
            </a:extLst>
          </p:cNvPr>
          <p:cNvSpPr>
            <a:spLocks noGrp="1"/>
          </p:cNvSpPr>
          <p:nvPr>
            <p:ph type="title"/>
          </p:nvPr>
        </p:nvSpPr>
        <p:spPr>
          <a:xfrm>
            <a:off x="628650" y="332656"/>
            <a:ext cx="7886700" cy="820171"/>
          </a:xfrm>
        </p:spPr>
        <p:txBody>
          <a:bodyPr>
            <a:noAutofit/>
          </a:bodyPr>
          <a:lstStyle/>
          <a:p>
            <a:r>
              <a:rPr lang="tr-TR" sz="2400" b="1" dirty="0">
                <a:solidFill>
                  <a:srgbClr val="C00000"/>
                </a:solidFill>
                <a:latin typeface="+mn-lt"/>
              </a:rPr>
              <a:t>Sosyal Medyadan Elde Edilen Kazançlar İçin Belirli Bir Tutara Kadar Gelir Vergisi ve KDV İstisnası Getirilmiştir - II</a:t>
            </a:r>
          </a:p>
        </p:txBody>
      </p:sp>
      <p:sp>
        <p:nvSpPr>
          <p:cNvPr id="3" name="İçerik Yer Tutucusu 2">
            <a:extLst>
              <a:ext uri="{FF2B5EF4-FFF2-40B4-BE49-F238E27FC236}">
                <a16:creationId xmlns:a16="http://schemas.microsoft.com/office/drawing/2014/main" id="{DB87F50A-2607-4617-B8CC-E46F74311969}"/>
              </a:ext>
            </a:extLst>
          </p:cNvPr>
          <p:cNvSpPr>
            <a:spLocks noGrp="1"/>
          </p:cNvSpPr>
          <p:nvPr>
            <p:ph idx="1"/>
          </p:nvPr>
        </p:nvSpPr>
        <p:spPr>
          <a:xfrm>
            <a:off x="657183" y="1484784"/>
            <a:ext cx="7687766" cy="4751614"/>
          </a:xfrm>
        </p:spPr>
        <p:txBody>
          <a:bodyPr>
            <a:normAutofit fontScale="62500" lnSpcReduction="20000"/>
          </a:bodyPr>
          <a:lstStyle/>
          <a:p>
            <a:r>
              <a:rPr lang="tr-TR" dirty="0"/>
              <a:t>Bu istisnadan faydalanılabilmesi için Türkiye’de kurulu </a:t>
            </a:r>
            <a:r>
              <a:rPr lang="tr-TR" b="1" dirty="0">
                <a:solidFill>
                  <a:srgbClr val="0070C0"/>
                </a:solidFill>
              </a:rPr>
              <a:t>bankalarda bir hesap açılması</a:t>
            </a:r>
            <a:r>
              <a:rPr lang="tr-TR" dirty="0"/>
              <a:t> ve bu faaliyetlere ilişkin tüm hasılatın münhasıran bu hesap aracılığıyla tahsil edilmesi şarttır.</a:t>
            </a:r>
          </a:p>
          <a:p>
            <a:r>
              <a:rPr lang="tr-TR" dirty="0"/>
              <a:t>Mükelleflerin </a:t>
            </a:r>
            <a:r>
              <a:rPr lang="tr-TR" b="1" dirty="0"/>
              <a:t>başka faaliyetlerinden </a:t>
            </a:r>
            <a:r>
              <a:rPr lang="tr-TR" dirty="0"/>
              <a:t>kaynaklanan kazanç ya da iratlarının bulunması istisnadan faydalanmalarına engel değildir.</a:t>
            </a:r>
          </a:p>
          <a:p>
            <a:r>
              <a:rPr lang="tr-TR" b="1" dirty="0">
                <a:solidFill>
                  <a:srgbClr val="0070C0"/>
                </a:solidFill>
              </a:rPr>
              <a:t>İstisnaya ilişkin şartların taşınmadığının tespit edilmesi halinde </a:t>
            </a:r>
            <a:r>
              <a:rPr lang="tr-TR" dirty="0"/>
              <a:t>eksik tahakkuk etmiş olan vergi, vergi </a:t>
            </a:r>
            <a:r>
              <a:rPr lang="tr-TR" dirty="0" err="1"/>
              <a:t>ziyaı</a:t>
            </a:r>
            <a:r>
              <a:rPr lang="tr-TR" dirty="0"/>
              <a:t> cezası kesilmek suretiyle gecikme faiziyle birlikte tahsil olunur.</a:t>
            </a:r>
          </a:p>
          <a:p>
            <a:r>
              <a:rPr lang="tr-TR" dirty="0"/>
              <a:t>Bu kapsamda, istisnadan faydalanmak isteyen mükelleflerin ikametgâhlarının bulunduğu yerdeki yetkili vergi dairesine başvurarak istisna kapsamındaki faaliyetine ilişkin olarak ilgili vergi dairelerinden 318 </a:t>
            </a:r>
            <a:r>
              <a:rPr lang="tr-TR" dirty="0" err="1"/>
              <a:t>nolu</a:t>
            </a:r>
            <a:r>
              <a:rPr lang="tr-TR" dirty="0"/>
              <a:t> Tebliğin ekinde (Ek-1) yer alan “</a:t>
            </a:r>
            <a:r>
              <a:rPr lang="tr-TR" b="1" dirty="0">
                <a:solidFill>
                  <a:srgbClr val="0070C0"/>
                </a:solidFill>
              </a:rPr>
              <a:t>193 Sayılı Kanunun Mükerrer 20/B Maddesi Uygulamasına İlişkin İstisna </a:t>
            </a:r>
            <a:r>
              <a:rPr lang="tr-TR" b="1" dirty="0" err="1">
                <a:solidFill>
                  <a:srgbClr val="0070C0"/>
                </a:solidFill>
              </a:rPr>
              <a:t>Belgesi”ni</a:t>
            </a:r>
            <a:r>
              <a:rPr lang="tr-TR" b="1" dirty="0">
                <a:solidFill>
                  <a:srgbClr val="0070C0"/>
                </a:solidFill>
              </a:rPr>
              <a:t> (İstisna Belgesi) </a:t>
            </a:r>
            <a:r>
              <a:rPr lang="tr-TR" dirty="0"/>
              <a:t>almaları gerekmektedir.</a:t>
            </a:r>
          </a:p>
          <a:p>
            <a:r>
              <a:rPr lang="tr-TR" dirty="0"/>
              <a:t>Düzenleme </a:t>
            </a:r>
            <a:r>
              <a:rPr lang="tr-TR" b="1" dirty="0"/>
              <a:t>1/1/2022 tarihinden itibaren elde edilen kazançlara uygulanmak üzere </a:t>
            </a:r>
            <a:r>
              <a:rPr lang="tr-TR" dirty="0"/>
              <a:t>yayımı tarihinde (26.10.2021) yürürlüğe girmiştir.</a:t>
            </a:r>
          </a:p>
          <a:p>
            <a:endParaRPr lang="tr-TR" dirty="0"/>
          </a:p>
          <a:p>
            <a:endParaRPr lang="tr-TR" dirty="0"/>
          </a:p>
        </p:txBody>
      </p:sp>
    </p:spTree>
    <p:extLst>
      <p:ext uri="{BB962C8B-B14F-4D97-AF65-F5344CB8AC3E}">
        <p14:creationId xmlns:p14="http://schemas.microsoft.com/office/powerpoint/2010/main" val="268220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6277B-0D0B-46F5-9A73-A8F832BA48B1}"/>
              </a:ext>
            </a:extLst>
          </p:cNvPr>
          <p:cNvSpPr>
            <a:spLocks noGrp="1"/>
          </p:cNvSpPr>
          <p:nvPr>
            <p:ph type="title"/>
          </p:nvPr>
        </p:nvSpPr>
        <p:spPr>
          <a:xfrm>
            <a:off x="647108" y="404664"/>
            <a:ext cx="7886700" cy="820171"/>
          </a:xfrm>
        </p:spPr>
        <p:txBody>
          <a:bodyPr>
            <a:noAutofit/>
          </a:bodyPr>
          <a:lstStyle/>
          <a:p>
            <a:r>
              <a:rPr lang="tr-TR" sz="2400" b="1" dirty="0">
                <a:solidFill>
                  <a:srgbClr val="C00000"/>
                </a:solidFill>
                <a:latin typeface="+mn-lt"/>
              </a:rPr>
              <a:t>Sosyal Medyadan Elde Edilen Kazançlar İçin Belirli Bir Tutara Kadar Gelir Vergisi ve KDV İstisnası Getirilmiştir - III</a:t>
            </a:r>
          </a:p>
        </p:txBody>
      </p:sp>
      <p:sp>
        <p:nvSpPr>
          <p:cNvPr id="3" name="İçerik Yer Tutucusu 2">
            <a:extLst>
              <a:ext uri="{FF2B5EF4-FFF2-40B4-BE49-F238E27FC236}">
                <a16:creationId xmlns:a16="http://schemas.microsoft.com/office/drawing/2014/main" id="{DB87F50A-2607-4617-B8CC-E46F74311969}"/>
              </a:ext>
            </a:extLst>
          </p:cNvPr>
          <p:cNvSpPr>
            <a:spLocks noGrp="1"/>
          </p:cNvSpPr>
          <p:nvPr>
            <p:ph idx="1"/>
          </p:nvPr>
        </p:nvSpPr>
        <p:spPr>
          <a:xfrm>
            <a:off x="458543" y="1700808"/>
            <a:ext cx="8263830" cy="4653261"/>
          </a:xfrm>
        </p:spPr>
        <p:txBody>
          <a:bodyPr>
            <a:normAutofit fontScale="62500" lnSpcReduction="20000"/>
          </a:bodyPr>
          <a:lstStyle/>
          <a:p>
            <a:r>
              <a:rPr lang="tr-TR" b="0" i="0" dirty="0">
                <a:solidFill>
                  <a:srgbClr val="494949"/>
                </a:solidFill>
                <a:effectLst/>
                <a:latin typeface="Open Sans" panose="020B0606030504020204" pitchFamily="34" charset="0"/>
              </a:rPr>
              <a:t>İstisnadan yararlanabilmek için istisna kapsamındaki faaliyetlerden elde edilen hasılat toplamının 193 sayılı Kanunun 103 üncü maddesinde yazılı tarifenin dördüncü gelir diliminde yer alan tutarı aşmaması şarttır. İstisna uygulamasında söz konusu tarifenin dördüncü gelir diliminde yer alan tutarın aşılıp aşılmadığı, </a:t>
            </a:r>
            <a:r>
              <a:rPr lang="tr-TR" b="1" i="0" dirty="0">
                <a:solidFill>
                  <a:srgbClr val="0070C0"/>
                </a:solidFill>
                <a:effectLst/>
                <a:latin typeface="Open Sans" panose="020B0606030504020204" pitchFamily="34" charset="0"/>
              </a:rPr>
              <a:t>takvim yılı sonu itibarıyla her bir yıl için ayrı ayrı değerlendirilecektir</a:t>
            </a:r>
            <a:r>
              <a:rPr lang="tr-TR" dirty="0"/>
              <a:t>.</a:t>
            </a:r>
          </a:p>
          <a:p>
            <a:endParaRPr lang="tr-TR" dirty="0"/>
          </a:p>
          <a:p>
            <a:r>
              <a:rPr lang="tr-TR" dirty="0"/>
              <a:t>İlgili takvim yılında istisna şartlarını sonradan kaybedenler ile bu şartları ihlal edenler, şartın kaybedildiği veya ihlal edildiği yıl için söz konusu istisnadan yararlanamayacak olup, </a:t>
            </a:r>
            <a:r>
              <a:rPr lang="tr-TR" b="1" dirty="0">
                <a:solidFill>
                  <a:srgbClr val="0070C0"/>
                </a:solidFill>
              </a:rPr>
              <a:t>bu kapsamda elde edilen kazançların tamamı yıllık gelir vergisi beyannamesi ile beyan edilecektir.</a:t>
            </a:r>
            <a:r>
              <a:rPr lang="tr-TR" dirty="0"/>
              <a:t> </a:t>
            </a:r>
          </a:p>
          <a:p>
            <a:endParaRPr lang="tr-TR" dirty="0"/>
          </a:p>
          <a:p>
            <a:r>
              <a:rPr lang="tr-TR" dirty="0">
                <a:solidFill>
                  <a:srgbClr val="0070C0"/>
                </a:solidFill>
              </a:rPr>
              <a:t>Bu durumda, madde hükmü uyarınca tevkif edilen vergiler beyanname üzerinden hesaplanan gelir vergisinden mahsup edilebilecektir</a:t>
            </a:r>
            <a:r>
              <a:rPr lang="tr-TR" dirty="0"/>
              <a:t>. İlgili takvim yılında herhangi bir nedenden ötürü istisnadan yararlanılamaması, sonraki yıllarda istisnadan yararlanılmasına engel teşkil etmeyecektir.</a:t>
            </a:r>
          </a:p>
          <a:p>
            <a:endParaRPr lang="tr-TR" dirty="0"/>
          </a:p>
          <a:p>
            <a:endParaRPr lang="tr-TR" dirty="0"/>
          </a:p>
          <a:p>
            <a:endParaRPr lang="tr-TR" dirty="0"/>
          </a:p>
        </p:txBody>
      </p:sp>
    </p:spTree>
    <p:extLst>
      <p:ext uri="{BB962C8B-B14F-4D97-AF65-F5344CB8AC3E}">
        <p14:creationId xmlns:p14="http://schemas.microsoft.com/office/powerpoint/2010/main" val="168115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5AB508-C658-49D4-B850-69B982E3FC12}"/>
              </a:ext>
            </a:extLst>
          </p:cNvPr>
          <p:cNvSpPr>
            <a:spLocks noGrp="1"/>
          </p:cNvSpPr>
          <p:nvPr>
            <p:ph type="title"/>
          </p:nvPr>
        </p:nvSpPr>
        <p:spPr/>
        <p:txBody>
          <a:bodyPr>
            <a:noAutofit/>
          </a:bodyPr>
          <a:lstStyle/>
          <a:p>
            <a:r>
              <a:rPr lang="tr-TR" sz="2400" b="1" dirty="0">
                <a:solidFill>
                  <a:srgbClr val="C00000"/>
                </a:solidFill>
                <a:latin typeface="+mn-lt"/>
              </a:rPr>
              <a:t>Sosyal Medyadan Elde Edilen Kazançlar İçin Belirli Bir Tutara Kadar Gelir Vergisi ve KDV İstisnası Getirilmiştir - IV</a:t>
            </a:r>
            <a:endParaRPr lang="tr-TR" sz="2400" dirty="0"/>
          </a:p>
        </p:txBody>
      </p:sp>
      <p:sp>
        <p:nvSpPr>
          <p:cNvPr id="3" name="İçerik Yer Tutucusu 2">
            <a:extLst>
              <a:ext uri="{FF2B5EF4-FFF2-40B4-BE49-F238E27FC236}">
                <a16:creationId xmlns:a16="http://schemas.microsoft.com/office/drawing/2014/main" id="{9C019EE9-3944-4CEC-A21A-5B066E785501}"/>
              </a:ext>
            </a:extLst>
          </p:cNvPr>
          <p:cNvSpPr>
            <a:spLocks noGrp="1"/>
          </p:cNvSpPr>
          <p:nvPr>
            <p:ph idx="1"/>
          </p:nvPr>
        </p:nvSpPr>
        <p:spPr/>
        <p:txBody>
          <a:bodyPr>
            <a:normAutofit fontScale="70000" lnSpcReduction="20000"/>
          </a:bodyPr>
          <a:lstStyle/>
          <a:p>
            <a:r>
              <a:rPr lang="tr-TR" dirty="0"/>
              <a:t>İstisna şartlarının ihlali nedeniyle yıllık beyanname verilmesi durumunda, </a:t>
            </a:r>
            <a:r>
              <a:rPr lang="tr-TR" b="1" dirty="0"/>
              <a:t>193 sayılı Kanunun 40 </a:t>
            </a:r>
            <a:r>
              <a:rPr lang="tr-TR" b="1" dirty="0" err="1"/>
              <a:t>ıncı</a:t>
            </a:r>
            <a:r>
              <a:rPr lang="tr-TR" b="1" dirty="0"/>
              <a:t> maddesinde sayılan giderler ile 89 uncu maddesinde yer alan indirimler beyannamede beyan edilen gelirden indirim konusu yapılabilecektir. </a:t>
            </a:r>
            <a:r>
              <a:rPr lang="tr-TR" dirty="0"/>
              <a:t>Söz konusu giderlerin indirim konusu yapılabilmesi için 213 sayılı Kanunda belirtilen belgelerle tevsik edilmesi şarttır.</a:t>
            </a:r>
          </a:p>
          <a:p>
            <a:endParaRPr lang="tr-TR" dirty="0"/>
          </a:p>
          <a:p>
            <a:r>
              <a:rPr lang="tr-TR" dirty="0"/>
              <a:t>İstisnadan faydalanma şartlarını kaybeden veya istisna şartlarını ihlal eden mükelleflerin </a:t>
            </a:r>
            <a:r>
              <a:rPr lang="tr-TR" b="1" dirty="0">
                <a:solidFill>
                  <a:srgbClr val="0070C0"/>
                </a:solidFill>
              </a:rPr>
              <a:t>istisnadan faydalanılamayan dönemler için geçici vergi beyannamesi verme yükümlülükleri bulunmamaktadır. </a:t>
            </a:r>
            <a:r>
              <a:rPr lang="tr-TR" dirty="0"/>
              <a:t>Madde kapsamında istisna edilen faaliyetlerin yanı sıra mükelleflerin ticari kazanç yönünden başka faaliyetlerinin bulunması halinde ise istisna dışı diğer faaliyetler nedeniyle geçici vergi beyannamesi verme yükümlülüğü devam edecektir.</a:t>
            </a:r>
          </a:p>
        </p:txBody>
      </p:sp>
    </p:spTree>
    <p:extLst>
      <p:ext uri="{BB962C8B-B14F-4D97-AF65-F5344CB8AC3E}">
        <p14:creationId xmlns:p14="http://schemas.microsoft.com/office/powerpoint/2010/main" val="50152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C398B-2497-4B84-91E5-F811C77FE6D2}"/>
              </a:ext>
            </a:extLst>
          </p:cNvPr>
          <p:cNvSpPr>
            <a:spLocks noGrp="1"/>
          </p:cNvSpPr>
          <p:nvPr>
            <p:ph type="title"/>
          </p:nvPr>
        </p:nvSpPr>
        <p:spPr/>
        <p:txBody>
          <a:bodyPr>
            <a:noAutofit/>
          </a:bodyPr>
          <a:lstStyle/>
          <a:p>
            <a:r>
              <a:rPr lang="tr-TR" sz="3200" b="1" dirty="0">
                <a:solidFill>
                  <a:srgbClr val="C00000"/>
                </a:solidFill>
                <a:latin typeface="+mn-lt"/>
              </a:rPr>
              <a:t>Sosyal İçerik Üreticiliği ile Mobil Cihazlar İçin Uygulama Geliştiriciliği KDV İstisnası</a:t>
            </a:r>
            <a:br>
              <a:rPr lang="tr-TR" sz="3200" b="1" dirty="0">
                <a:solidFill>
                  <a:srgbClr val="C00000"/>
                </a:solidFill>
                <a:latin typeface="+mn-lt"/>
              </a:rPr>
            </a:br>
            <a:endParaRPr lang="tr-TR" sz="3200" b="1" dirty="0">
              <a:solidFill>
                <a:srgbClr val="C00000"/>
              </a:solidFill>
              <a:latin typeface="+mn-lt"/>
            </a:endParaRPr>
          </a:p>
        </p:txBody>
      </p:sp>
      <p:sp>
        <p:nvSpPr>
          <p:cNvPr id="3" name="İçerik Yer Tutucusu 2">
            <a:extLst>
              <a:ext uri="{FF2B5EF4-FFF2-40B4-BE49-F238E27FC236}">
                <a16:creationId xmlns:a16="http://schemas.microsoft.com/office/drawing/2014/main" id="{525F7B73-BA8B-4F2C-804E-A9C3AA78FBB3}"/>
              </a:ext>
            </a:extLst>
          </p:cNvPr>
          <p:cNvSpPr>
            <a:spLocks noGrp="1"/>
          </p:cNvSpPr>
          <p:nvPr>
            <p:ph idx="1"/>
          </p:nvPr>
        </p:nvSpPr>
        <p:spPr/>
        <p:txBody>
          <a:bodyPr>
            <a:normAutofit fontScale="62500" lnSpcReduction="20000"/>
          </a:bodyPr>
          <a:lstStyle/>
          <a:p>
            <a:pPr algn="just"/>
            <a:r>
              <a:rPr lang="tr-TR" b="0" i="0" dirty="0">
                <a:solidFill>
                  <a:srgbClr val="494949"/>
                </a:solidFill>
                <a:effectLst/>
                <a:latin typeface="Calibri" panose="020F0502020204030204" pitchFamily="34" charset="0"/>
                <a:cs typeface="Calibri" panose="020F0502020204030204" pitchFamily="34" charset="0"/>
              </a:rPr>
              <a:t>3065 sayılı Kanunun (17/4-a) maddesinde, Gelir Vergisi Kanununun mükerrer </a:t>
            </a:r>
            <a:r>
              <a:rPr lang="tr-TR" b="1" i="0" dirty="0">
                <a:solidFill>
                  <a:srgbClr val="0070C0"/>
                </a:solidFill>
                <a:effectLst/>
                <a:latin typeface="Calibri" panose="020F0502020204030204" pitchFamily="34" charset="0"/>
                <a:cs typeface="Calibri" panose="020F0502020204030204" pitchFamily="34" charset="0"/>
              </a:rPr>
              <a:t>20/B maddesi kapsamında vergilendirilen kazançlara konu teslim ve hizmetler </a:t>
            </a:r>
            <a:r>
              <a:rPr lang="tr-TR" b="0" i="0" dirty="0">
                <a:solidFill>
                  <a:srgbClr val="494949"/>
                </a:solidFill>
                <a:effectLst/>
                <a:latin typeface="Calibri" panose="020F0502020204030204" pitchFamily="34" charset="0"/>
                <a:cs typeface="Calibri" panose="020F0502020204030204" pitchFamily="34" charset="0"/>
              </a:rPr>
              <a:t>KDV’den istisna edilmiştir.</a:t>
            </a:r>
          </a:p>
          <a:p>
            <a:pPr algn="just"/>
            <a:r>
              <a:rPr lang="tr-TR" b="0" i="0" dirty="0">
                <a:solidFill>
                  <a:srgbClr val="494949"/>
                </a:solidFill>
                <a:effectLst/>
                <a:latin typeface="Calibri" panose="020F0502020204030204" pitchFamily="34" charset="0"/>
                <a:cs typeface="Calibri" panose="020F0502020204030204" pitchFamily="34" charset="0"/>
              </a:rPr>
              <a:t>Söz konusu istisna, </a:t>
            </a:r>
            <a:r>
              <a:rPr lang="tr-TR" b="1" i="0" dirty="0">
                <a:solidFill>
                  <a:srgbClr val="494949"/>
                </a:solidFill>
                <a:effectLst/>
                <a:latin typeface="Calibri" panose="020F0502020204030204" pitchFamily="34" charset="0"/>
                <a:cs typeface="Calibri" panose="020F0502020204030204" pitchFamily="34" charset="0"/>
              </a:rPr>
              <a:t>1/1/2022 tarihinden itibaren </a:t>
            </a:r>
            <a:r>
              <a:rPr lang="tr-TR" b="0" i="0" dirty="0">
                <a:solidFill>
                  <a:srgbClr val="494949"/>
                </a:solidFill>
                <a:effectLst/>
                <a:latin typeface="Calibri" panose="020F0502020204030204" pitchFamily="34" charset="0"/>
                <a:cs typeface="Calibri" panose="020F0502020204030204" pitchFamily="34" charset="0"/>
              </a:rPr>
              <a:t>söz konusu madde kapsamında vergilendirilen kazançlara konu teslim ve hizmetlere uygulanacaktır.</a:t>
            </a:r>
          </a:p>
          <a:p>
            <a:pPr algn="just"/>
            <a:r>
              <a:rPr lang="tr-TR" b="0" i="0" dirty="0">
                <a:solidFill>
                  <a:srgbClr val="494949"/>
                </a:solidFill>
                <a:effectLst/>
                <a:latin typeface="Calibri" panose="020F0502020204030204" pitchFamily="34" charset="0"/>
                <a:cs typeface="Calibri" panose="020F0502020204030204" pitchFamily="34" charset="0"/>
              </a:rPr>
              <a:t>Ayrıca söz konusu işlemlerin Gelir Vergisi Kanununun mükerrer 20/B maddesindeki şartları baştan taşımadığı ya da şartların daha sonra ihlal edildiğinin tespiti halinde, </a:t>
            </a:r>
            <a:r>
              <a:rPr lang="tr-TR" b="0" i="0" dirty="0" err="1">
                <a:solidFill>
                  <a:srgbClr val="494949"/>
                </a:solidFill>
                <a:effectLst/>
                <a:latin typeface="Calibri" panose="020F0502020204030204" pitchFamily="34" charset="0"/>
                <a:cs typeface="Calibri" panose="020F0502020204030204" pitchFamily="34" charset="0"/>
              </a:rPr>
              <a:t>ziyaa</a:t>
            </a:r>
            <a:r>
              <a:rPr lang="tr-TR" b="0" i="0" dirty="0">
                <a:solidFill>
                  <a:srgbClr val="494949"/>
                </a:solidFill>
                <a:effectLst/>
                <a:latin typeface="Calibri" panose="020F0502020204030204" pitchFamily="34" charset="0"/>
                <a:cs typeface="Calibri" panose="020F0502020204030204" pitchFamily="34" charset="0"/>
              </a:rPr>
              <a:t> uğratılan vergi ile buna bağlı ceza, faiz ve zamlar işlemleri yapanlardan aranır.</a:t>
            </a:r>
          </a:p>
          <a:p>
            <a:pPr algn="just"/>
            <a:r>
              <a:rPr lang="tr-TR" dirty="0">
                <a:solidFill>
                  <a:srgbClr val="494949"/>
                </a:solidFill>
                <a:latin typeface="Calibri" panose="020F0502020204030204" pitchFamily="34" charset="0"/>
                <a:cs typeface="Calibri" panose="020F0502020204030204" pitchFamily="34" charset="0"/>
              </a:rPr>
              <a:t>Öte yandan Gelir Vergisi Kanununun mükerrer 20/B maddesinin birinci fıkrası kapsamındaki kazançların toplamının aynı Kanunun 103 üncü maddesinde yazılı tarifenin </a:t>
            </a:r>
            <a:r>
              <a:rPr lang="tr-TR" b="1" dirty="0">
                <a:solidFill>
                  <a:srgbClr val="0070C0"/>
                </a:solidFill>
                <a:latin typeface="Calibri" panose="020F0502020204030204" pitchFamily="34" charset="0"/>
                <a:cs typeface="Calibri" panose="020F0502020204030204" pitchFamily="34" charset="0"/>
              </a:rPr>
              <a:t>dördüncü gelir diliminde yer alan tutarı aşmasının ve bu kazançların mezkur Kanun uyarınca yıllık beyanname ile beyan edilecek olmasının, istisna uygulamasına bir etkisi bulunmamaktadır.</a:t>
            </a:r>
          </a:p>
          <a:p>
            <a:endParaRPr lang="tr-TR" b="0" i="0" dirty="0">
              <a:solidFill>
                <a:srgbClr val="494949"/>
              </a:solidFill>
              <a:effectLst/>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67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EAC699E-7C0C-4913-A82C-20354C39E7FE}"/>
              </a:ext>
            </a:extLst>
          </p:cNvPr>
          <p:cNvSpPr txBox="1"/>
          <p:nvPr/>
        </p:nvSpPr>
        <p:spPr>
          <a:xfrm>
            <a:off x="467544" y="692696"/>
            <a:ext cx="8352928" cy="3970318"/>
          </a:xfrm>
          <a:prstGeom prst="rect">
            <a:avLst/>
          </a:prstGeom>
          <a:noFill/>
        </p:spPr>
        <p:txBody>
          <a:bodyPr wrap="square" rtlCol="0">
            <a:spAutoFit/>
          </a:bodyPr>
          <a:lstStyle/>
          <a:p>
            <a:r>
              <a:rPr lang="tr-TR" sz="3600" b="1" dirty="0">
                <a:solidFill>
                  <a:srgbClr val="0070C0"/>
                </a:solidFill>
              </a:rPr>
              <a:t>TİCARİ KAZANÇLAR</a:t>
            </a:r>
          </a:p>
          <a:p>
            <a:endParaRPr lang="tr-TR" sz="3600" dirty="0"/>
          </a:p>
          <a:p>
            <a:pPr marL="285750" indent="-285750">
              <a:buFontTx/>
              <a:buChar char="-"/>
            </a:pPr>
            <a:r>
              <a:rPr lang="tr-TR" sz="3600" dirty="0"/>
              <a:t>Tahakkuk Esası?</a:t>
            </a:r>
          </a:p>
          <a:p>
            <a:pPr marL="285750" indent="-285750">
              <a:buFontTx/>
              <a:buChar char="-"/>
            </a:pPr>
            <a:r>
              <a:rPr lang="tr-TR" sz="3600" dirty="0"/>
              <a:t>Geç gelen faturaların durumu?</a:t>
            </a:r>
          </a:p>
          <a:p>
            <a:pPr marL="285750" indent="-285750">
              <a:buFontTx/>
              <a:buChar char="-"/>
            </a:pPr>
            <a:r>
              <a:rPr lang="tr-TR" sz="3600" dirty="0"/>
              <a:t>Finansman giderleri?</a:t>
            </a:r>
          </a:p>
          <a:p>
            <a:pPr marL="285750" indent="-285750">
              <a:buFontTx/>
              <a:buChar char="-"/>
            </a:pPr>
            <a:r>
              <a:rPr lang="tr-TR" sz="3600" dirty="0"/>
              <a:t>Yıllara sari inşaat işleri?</a:t>
            </a:r>
          </a:p>
          <a:p>
            <a:pPr marL="285750" indent="-285750">
              <a:buFontTx/>
              <a:buChar char="-"/>
            </a:pPr>
            <a:endParaRPr lang="tr-TR" sz="3600" dirty="0"/>
          </a:p>
        </p:txBody>
      </p:sp>
    </p:spTree>
    <p:extLst>
      <p:ext uri="{BB962C8B-B14F-4D97-AF65-F5344CB8AC3E}">
        <p14:creationId xmlns:p14="http://schemas.microsoft.com/office/powerpoint/2010/main" val="323121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B6A850A-0A85-4AA2-A5D1-EBB7F6DAAA48}"/>
              </a:ext>
            </a:extLst>
          </p:cNvPr>
          <p:cNvSpPr txBox="1"/>
          <p:nvPr/>
        </p:nvSpPr>
        <p:spPr>
          <a:xfrm>
            <a:off x="575556" y="1052736"/>
            <a:ext cx="7992888" cy="1938992"/>
          </a:xfrm>
          <a:prstGeom prst="rect">
            <a:avLst/>
          </a:prstGeom>
          <a:noFill/>
        </p:spPr>
        <p:txBody>
          <a:bodyPr wrap="square" rtlCol="0">
            <a:spAutoFit/>
          </a:bodyPr>
          <a:lstStyle/>
          <a:p>
            <a:pPr algn="ctr"/>
            <a:r>
              <a:rPr lang="tr-TR" sz="6000" b="1" dirty="0">
                <a:solidFill>
                  <a:srgbClr val="FF0000"/>
                </a:solidFill>
                <a:effectLst>
                  <a:outerShdw blurRad="38100" dist="38100" dir="2700000" algn="tl">
                    <a:srgbClr val="000000">
                      <a:alpha val="43137"/>
                    </a:srgbClr>
                  </a:outerShdw>
                </a:effectLst>
              </a:rPr>
              <a:t>SERBEST MESLEK KAZANÇLARI</a:t>
            </a:r>
          </a:p>
        </p:txBody>
      </p:sp>
      <p:pic>
        <p:nvPicPr>
          <p:cNvPr id="4" name="Resim 3">
            <a:extLst>
              <a:ext uri="{FF2B5EF4-FFF2-40B4-BE49-F238E27FC236}">
                <a16:creationId xmlns:a16="http://schemas.microsoft.com/office/drawing/2014/main" id="{E4BA80B6-8CA6-4C76-887B-62B91335DD12}"/>
              </a:ext>
            </a:extLst>
          </p:cNvPr>
          <p:cNvPicPr>
            <a:picLocks noChangeAspect="1"/>
          </p:cNvPicPr>
          <p:nvPr/>
        </p:nvPicPr>
        <p:blipFill rotWithShape="1">
          <a:blip r:embed="rId2"/>
          <a:srcRect t="14032" r="33116" b="7036"/>
          <a:stretch/>
        </p:blipFill>
        <p:spPr>
          <a:xfrm>
            <a:off x="4967536" y="3573016"/>
            <a:ext cx="4140968" cy="3240361"/>
          </a:xfrm>
          <a:prstGeom prst="rect">
            <a:avLst/>
          </a:prstGeom>
        </p:spPr>
      </p:pic>
    </p:spTree>
    <p:extLst>
      <p:ext uri="{BB962C8B-B14F-4D97-AF65-F5344CB8AC3E}">
        <p14:creationId xmlns:p14="http://schemas.microsoft.com/office/powerpoint/2010/main" val="223171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C2E5C8-1018-49AB-B061-1591E22DB749}"/>
              </a:ext>
            </a:extLst>
          </p:cNvPr>
          <p:cNvSpPr>
            <a:spLocks noGrp="1"/>
          </p:cNvSpPr>
          <p:nvPr>
            <p:ph type="title"/>
          </p:nvPr>
        </p:nvSpPr>
        <p:spPr/>
        <p:txBody>
          <a:bodyPr/>
          <a:lstStyle/>
          <a:p>
            <a:r>
              <a:rPr lang="tr-TR" b="1" dirty="0">
                <a:solidFill>
                  <a:srgbClr val="C00000"/>
                </a:solidFill>
                <a:effectLst>
                  <a:outerShdw blurRad="38100" dist="38100" dir="2700000" algn="tl">
                    <a:srgbClr val="000000">
                      <a:alpha val="43137"/>
                    </a:srgbClr>
                  </a:outerShdw>
                </a:effectLst>
              </a:rPr>
              <a:t>Serbest Meslek Kazancı</a:t>
            </a:r>
          </a:p>
        </p:txBody>
      </p:sp>
      <p:sp>
        <p:nvSpPr>
          <p:cNvPr id="3" name="İçerik Yer Tutucusu 2">
            <a:extLst>
              <a:ext uri="{FF2B5EF4-FFF2-40B4-BE49-F238E27FC236}">
                <a16:creationId xmlns:a16="http://schemas.microsoft.com/office/drawing/2014/main" id="{5C8E375B-1998-418F-B01F-1FB5A92010F4}"/>
              </a:ext>
            </a:extLst>
          </p:cNvPr>
          <p:cNvSpPr>
            <a:spLocks noGrp="1"/>
          </p:cNvSpPr>
          <p:nvPr>
            <p:ph idx="1"/>
          </p:nvPr>
        </p:nvSpPr>
        <p:spPr>
          <a:xfrm>
            <a:off x="628649" y="1825625"/>
            <a:ext cx="7039695" cy="4351338"/>
          </a:xfrm>
        </p:spPr>
        <p:txBody>
          <a:bodyPr>
            <a:normAutofit fontScale="92500" lnSpcReduction="20000"/>
          </a:bodyPr>
          <a:lstStyle/>
          <a:p>
            <a:pPr marL="0" indent="0">
              <a:buNone/>
            </a:pPr>
            <a:r>
              <a:rPr lang="tr-TR" b="1" dirty="0">
                <a:solidFill>
                  <a:srgbClr val="0070C0"/>
                </a:solidFill>
              </a:rPr>
              <a:t>193 Sayılı Gelir Vergisi Kanunu</a:t>
            </a:r>
          </a:p>
          <a:p>
            <a:pPr marL="0" indent="0">
              <a:buNone/>
            </a:pPr>
            <a:r>
              <a:rPr lang="tr-TR" b="1" dirty="0">
                <a:solidFill>
                  <a:srgbClr val="0070C0"/>
                </a:solidFill>
              </a:rPr>
              <a:t>Madde 65:</a:t>
            </a:r>
          </a:p>
          <a:p>
            <a:pPr marL="0" indent="0">
              <a:buNone/>
            </a:pPr>
            <a:r>
              <a:rPr lang="tr-TR" dirty="0"/>
              <a:t>Her türlü serbest meslek faaliyetinden doğan kazançlar serbest meslek kazancıdır.</a:t>
            </a:r>
          </a:p>
          <a:p>
            <a:pPr marL="0" indent="0">
              <a:buNone/>
            </a:pPr>
            <a:r>
              <a:rPr lang="tr-TR" dirty="0"/>
              <a:t>Serbest meslek faaliyeti; sermayeden ziyade şahsi mesaiye, ilmi veya mesleki bilgiye veya ihtisasa dayanan ve ticari mahiyette </a:t>
            </a:r>
            <a:r>
              <a:rPr lang="tr-TR" dirty="0" err="1"/>
              <a:t>olmıyan</a:t>
            </a:r>
            <a:r>
              <a:rPr lang="tr-TR" dirty="0"/>
              <a:t> işlerin işverene tabi olmaksızın şahsi sorumluluk altında kendi nam ve hesabına yapılmasıdır.</a:t>
            </a:r>
          </a:p>
          <a:p>
            <a:endParaRPr lang="tr-TR" dirty="0"/>
          </a:p>
        </p:txBody>
      </p:sp>
    </p:spTree>
    <p:extLst>
      <p:ext uri="{BB962C8B-B14F-4D97-AF65-F5344CB8AC3E}">
        <p14:creationId xmlns:p14="http://schemas.microsoft.com/office/powerpoint/2010/main" val="388584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İçerik Yer Tutucusu"/>
          <p:cNvSpPr>
            <a:spLocks noGrp="1"/>
          </p:cNvSpPr>
          <p:nvPr>
            <p:ph idx="1"/>
          </p:nvPr>
        </p:nvSpPr>
        <p:spPr>
          <a:xfrm>
            <a:off x="323528" y="1772816"/>
            <a:ext cx="8496944" cy="2016224"/>
          </a:xfr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38100" prstMaterial="metal">
            <a:bevelT w="114300" h="254000"/>
            <a:bevelB w="44450"/>
          </a:sp3d>
        </p:spPr>
        <p:txBody>
          <a:bodyPr anchor="ctr" anchorCtr="0">
            <a:noAutofit/>
          </a:bodyPr>
          <a:lstStyle/>
          <a:p>
            <a:pPr algn="ctr">
              <a:buNone/>
            </a:pPr>
            <a:r>
              <a:rPr lang="tr-TR" sz="4400" b="1" dirty="0">
                <a:solidFill>
                  <a:srgbClr val="002060"/>
                </a:solidFill>
                <a:effectLst>
                  <a:outerShdw blurRad="38100" dist="38100" dir="2700000" algn="tl">
                    <a:srgbClr val="000000">
                      <a:alpha val="43137"/>
                    </a:srgbClr>
                  </a:outerShdw>
                </a:effectLst>
              </a:rPr>
              <a:t>GELİR VERGİSİNİN BEYANINDA ÖZELLİKLİ KONULAR</a:t>
            </a:r>
            <a:endParaRPr lang="tr-TR" sz="5400" b="1" dirty="0">
              <a:solidFill>
                <a:srgbClr val="002060"/>
              </a:solidFill>
              <a:effectLst>
                <a:outerShdw blurRad="50800" dist="38100" dir="5400000" algn="t" rotWithShape="0">
                  <a:prstClr val="black">
                    <a:alpha val="40000"/>
                  </a:prstClr>
                </a:outerShdw>
              </a:effectLst>
            </a:endParaRPr>
          </a:p>
        </p:txBody>
      </p:sp>
      <p:sp>
        <p:nvSpPr>
          <p:cNvPr id="10" name="Metin kutusu 9"/>
          <p:cNvSpPr txBox="1"/>
          <p:nvPr/>
        </p:nvSpPr>
        <p:spPr>
          <a:xfrm>
            <a:off x="2699792" y="4246526"/>
            <a:ext cx="3744416" cy="1815882"/>
          </a:xfrm>
          <a:prstGeom prst="rect">
            <a:avLst/>
          </a:prstGeom>
          <a:noFill/>
          <a:effectLst/>
        </p:spPr>
        <p:txBody>
          <a:bodyPr wrap="square" rtlCol="0">
            <a:spAutoFit/>
          </a:bodyPr>
          <a:lstStyle/>
          <a:p>
            <a:pPr algn="ctr"/>
            <a:r>
              <a:rPr lang="tr-TR" sz="3600" b="1" dirty="0">
                <a:solidFill>
                  <a:schemeClr val="tx2">
                    <a:lumMod val="75000"/>
                  </a:schemeClr>
                </a:solidFill>
              </a:rPr>
              <a:t>İrfan VURAL</a:t>
            </a:r>
          </a:p>
          <a:p>
            <a:pPr algn="ctr"/>
            <a:r>
              <a:rPr lang="tr-TR" sz="2800" dirty="0">
                <a:solidFill>
                  <a:schemeClr val="tx2">
                    <a:lumMod val="75000"/>
                  </a:schemeClr>
                </a:solidFill>
              </a:rPr>
              <a:t>Yeminli Mali Müşavir</a:t>
            </a:r>
          </a:p>
          <a:p>
            <a:pPr algn="ctr"/>
            <a:endParaRPr lang="tr-TR" sz="2800" dirty="0">
              <a:solidFill>
                <a:schemeClr val="tx2">
                  <a:lumMod val="75000"/>
                </a:schemeClr>
              </a:solidFill>
            </a:endParaRPr>
          </a:p>
          <a:p>
            <a:pPr algn="ctr"/>
            <a:r>
              <a:rPr lang="tr-TR" sz="2000" dirty="0">
                <a:solidFill>
                  <a:schemeClr val="tx2">
                    <a:lumMod val="75000"/>
                  </a:schemeClr>
                </a:solidFill>
              </a:rPr>
              <a:t>irfan.vural@bakis.com.tr</a:t>
            </a:r>
          </a:p>
        </p:txBody>
      </p:sp>
      <p:sp>
        <p:nvSpPr>
          <p:cNvPr id="11" name="Metin kutusu 10"/>
          <p:cNvSpPr txBox="1"/>
          <p:nvPr/>
        </p:nvSpPr>
        <p:spPr>
          <a:xfrm>
            <a:off x="3546140" y="6537474"/>
            <a:ext cx="2051720" cy="307777"/>
          </a:xfrm>
          <a:prstGeom prst="rect">
            <a:avLst/>
          </a:prstGeom>
          <a:noFill/>
        </p:spPr>
        <p:txBody>
          <a:bodyPr wrap="square" rtlCol="0">
            <a:spAutoFit/>
          </a:bodyPr>
          <a:lstStyle/>
          <a:p>
            <a:pPr algn="ctr"/>
            <a:r>
              <a:rPr lang="tr-TR" sz="1400" b="1" dirty="0"/>
              <a:t>www.bakis.com.tr</a:t>
            </a:r>
          </a:p>
        </p:txBody>
      </p:sp>
      <p:pic>
        <p:nvPicPr>
          <p:cNvPr id="12" name="Picture 4" descr="https://encrypted-tbn1.gstatic.com/images?q=tbn:ANd9GcToUSYam88qZRqrFZppCQpItV88mIoaIm0ooiDZqu-naYft2CJ9UQ"/>
          <p:cNvPicPr>
            <a:picLocks noChangeAspect="1" noChangeArrowheads="1"/>
          </p:cNvPicPr>
          <p:nvPr/>
        </p:nvPicPr>
        <p:blipFill>
          <a:blip r:embed="rId3" cstate="print"/>
          <a:srcRect/>
          <a:stretch>
            <a:fillRect/>
          </a:stretch>
        </p:blipFill>
        <p:spPr bwMode="auto">
          <a:xfrm>
            <a:off x="6372200" y="4216658"/>
            <a:ext cx="2699791" cy="1628800"/>
          </a:xfrm>
          <a:prstGeom prst="rect">
            <a:avLst/>
          </a:prstGeom>
          <a:noFill/>
        </p:spPr>
      </p:pic>
      <p:sp>
        <p:nvSpPr>
          <p:cNvPr id="14" name="Metin kutusu 13"/>
          <p:cNvSpPr txBox="1"/>
          <p:nvPr/>
        </p:nvSpPr>
        <p:spPr>
          <a:xfrm>
            <a:off x="7092279" y="6462974"/>
            <a:ext cx="2051720" cy="369332"/>
          </a:xfrm>
          <a:prstGeom prst="rect">
            <a:avLst/>
          </a:prstGeom>
          <a:noFill/>
        </p:spPr>
        <p:txBody>
          <a:bodyPr wrap="square" rtlCol="0">
            <a:spAutoFit/>
          </a:bodyPr>
          <a:lstStyle/>
          <a:p>
            <a:r>
              <a:rPr lang="tr-TR" dirty="0"/>
              <a:t>Ankara, Mart 2022</a:t>
            </a:r>
          </a:p>
        </p:txBody>
      </p:sp>
      <p:pic>
        <p:nvPicPr>
          <p:cNvPr id="15" name="Resim 14">
            <a:extLst>
              <a:ext uri="{FF2B5EF4-FFF2-40B4-BE49-F238E27FC236}">
                <a16:creationId xmlns:a16="http://schemas.microsoft.com/office/drawing/2014/main" id="{2729C84D-8F63-4063-9E0E-C35ED04E0ADC}"/>
              </a:ext>
            </a:extLst>
          </p:cNvPr>
          <p:cNvPicPr>
            <a:picLocks noChangeAspect="1"/>
          </p:cNvPicPr>
          <p:nvPr/>
        </p:nvPicPr>
        <p:blipFill rotWithShape="1">
          <a:blip r:embed="rId4">
            <a:extLst>
              <a:ext uri="{28A0092B-C50C-407E-A947-70E740481C1C}">
                <a14:useLocalDpi xmlns:a14="http://schemas.microsoft.com/office/drawing/2010/main" val="0"/>
              </a:ext>
            </a:extLst>
          </a:blip>
          <a:srcRect l="80102"/>
          <a:stretch/>
        </p:blipFill>
        <p:spPr>
          <a:xfrm>
            <a:off x="7452320" y="228617"/>
            <a:ext cx="1109702" cy="1148437"/>
          </a:xfrm>
          <a:prstGeom prst="rect">
            <a:avLst/>
          </a:prstGeom>
        </p:spPr>
      </p:pic>
      <p:pic>
        <p:nvPicPr>
          <p:cNvPr id="1026" name="Picture 2" descr="logo">
            <a:extLst>
              <a:ext uri="{FF2B5EF4-FFF2-40B4-BE49-F238E27FC236}">
                <a16:creationId xmlns:a16="http://schemas.microsoft.com/office/drawing/2014/main" id="{02DDDFFC-E650-4D53-913A-F7B1269BC8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72781" b="-2600"/>
          <a:stretch/>
        </p:blipFill>
        <p:spPr bwMode="auto">
          <a:xfrm>
            <a:off x="348239" y="195758"/>
            <a:ext cx="1425366" cy="131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2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52DDCA-1B28-457A-844C-69F95899E334}"/>
              </a:ext>
            </a:extLst>
          </p:cNvPr>
          <p:cNvSpPr>
            <a:spLocks noGrp="1"/>
          </p:cNvSpPr>
          <p:nvPr>
            <p:ph type="title"/>
          </p:nvPr>
        </p:nvSpPr>
        <p:spPr/>
        <p:txBody>
          <a:bodyPr>
            <a:normAutofit fontScale="90000"/>
          </a:bodyPr>
          <a:lstStyle/>
          <a:p>
            <a:r>
              <a:rPr lang="tr-TR" b="1" dirty="0">
                <a:solidFill>
                  <a:srgbClr val="C00000"/>
                </a:solidFill>
                <a:latin typeface="+mn-lt"/>
              </a:rPr>
              <a:t>SERBEST MESLEK KAZANCININ TESPİTİNDE HASILAT VE GİDERLER</a:t>
            </a:r>
          </a:p>
        </p:txBody>
      </p:sp>
      <p:sp>
        <p:nvSpPr>
          <p:cNvPr id="3" name="İçerik Yer Tutucusu 2">
            <a:extLst>
              <a:ext uri="{FF2B5EF4-FFF2-40B4-BE49-F238E27FC236}">
                <a16:creationId xmlns:a16="http://schemas.microsoft.com/office/drawing/2014/main" id="{F440C090-5CDD-42FA-81E7-2592690E796B}"/>
              </a:ext>
            </a:extLst>
          </p:cNvPr>
          <p:cNvSpPr>
            <a:spLocks noGrp="1"/>
          </p:cNvSpPr>
          <p:nvPr>
            <p:ph idx="1"/>
          </p:nvPr>
        </p:nvSpPr>
        <p:spPr/>
        <p:txBody>
          <a:bodyPr>
            <a:normAutofit/>
          </a:bodyPr>
          <a:lstStyle/>
          <a:p>
            <a:pPr marL="0" indent="0">
              <a:buNone/>
            </a:pPr>
            <a:r>
              <a:rPr lang="tr-TR" b="1" dirty="0">
                <a:solidFill>
                  <a:srgbClr val="0070C0"/>
                </a:solidFill>
              </a:rPr>
              <a:t>GVK Madde 67:</a:t>
            </a:r>
          </a:p>
          <a:p>
            <a:pPr marL="0" indent="0">
              <a:buNone/>
            </a:pPr>
            <a:r>
              <a:rPr lang="tr-TR" sz="2400" dirty="0"/>
              <a:t>Serbest meslek kazancı bir hesap dönemi içinde serbest meslek faaliyeti karşılığı olarak </a:t>
            </a:r>
            <a:r>
              <a:rPr lang="tr-TR" sz="2400" b="1" u="sng" dirty="0">
                <a:solidFill>
                  <a:srgbClr val="0070C0"/>
                </a:solidFill>
              </a:rPr>
              <a:t>tahsil edilen </a:t>
            </a:r>
            <a:r>
              <a:rPr lang="tr-TR" sz="2400" b="1" dirty="0"/>
              <a:t>para ve ayınlar ve diğer suretlerle sağlanan ve para ile temsil edilebilen menfaatlerden bu faaliyet </a:t>
            </a:r>
            <a:r>
              <a:rPr lang="tr-TR" sz="2400" b="1" dirty="0" err="1"/>
              <a:t>dolayısıyle</a:t>
            </a:r>
            <a:r>
              <a:rPr lang="tr-TR" sz="2400" b="1" dirty="0"/>
              <a:t> yapılan giderler indirildikten sonra </a:t>
            </a:r>
            <a:r>
              <a:rPr lang="tr-TR" sz="2400" dirty="0"/>
              <a:t>kalan farktır.</a:t>
            </a:r>
          </a:p>
        </p:txBody>
      </p:sp>
      <p:sp>
        <p:nvSpPr>
          <p:cNvPr id="4" name="Dikdörtgen: Köşeleri Yuvarlatılmış 3">
            <a:extLst>
              <a:ext uri="{FF2B5EF4-FFF2-40B4-BE49-F238E27FC236}">
                <a16:creationId xmlns:a16="http://schemas.microsoft.com/office/drawing/2014/main" id="{5843AB82-59E2-4981-9481-CD47C499FCA0}"/>
              </a:ext>
            </a:extLst>
          </p:cNvPr>
          <p:cNvSpPr/>
          <p:nvPr/>
        </p:nvSpPr>
        <p:spPr>
          <a:xfrm>
            <a:off x="424542" y="4103914"/>
            <a:ext cx="8382001" cy="2547257"/>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solidFill>
                  <a:schemeClr val="bg1"/>
                </a:solidFill>
              </a:rPr>
              <a:t>Müşteri veya müvekkilinden, serbest meslek faaliyeti ile ilgili olmak üzere para ve ayın şeklinde alınan </a:t>
            </a:r>
            <a:r>
              <a:rPr lang="tr-TR" sz="2400" b="1" u="sng" dirty="0">
                <a:solidFill>
                  <a:srgbClr val="FFFF00"/>
                </a:solidFill>
              </a:rPr>
              <a:t>gider karşılıkları kazanca ilave edilir</a:t>
            </a:r>
            <a:r>
              <a:rPr lang="tr-TR" sz="2400" b="1" u="sng" dirty="0">
                <a:solidFill>
                  <a:schemeClr val="bg1"/>
                </a:solidFill>
              </a:rPr>
              <a:t>.</a:t>
            </a:r>
          </a:p>
          <a:p>
            <a:endParaRPr lang="tr-TR" sz="2000" dirty="0">
              <a:solidFill>
                <a:schemeClr val="bg1"/>
              </a:solidFill>
            </a:endParaRPr>
          </a:p>
          <a:p>
            <a:r>
              <a:rPr lang="tr-TR" sz="2400" b="1" dirty="0">
                <a:solidFill>
                  <a:schemeClr val="bg1"/>
                </a:solidFill>
              </a:rPr>
              <a:t>Vergi, resim, harç, keşif, şahitlik, bilirkişilik ve ekspertiz gibi </a:t>
            </a:r>
            <a:r>
              <a:rPr lang="tr-TR" sz="2000" dirty="0">
                <a:solidFill>
                  <a:schemeClr val="bg1"/>
                </a:solidFill>
              </a:rPr>
              <a:t>hususlara harcanmak üzere müşteri veya müvekkilden alınan ve tamamen bu hususlara sarf edilen para ve ayınlar kazanç sayılmaz.</a:t>
            </a:r>
          </a:p>
        </p:txBody>
      </p:sp>
    </p:spTree>
    <p:extLst>
      <p:ext uri="{BB962C8B-B14F-4D97-AF65-F5344CB8AC3E}">
        <p14:creationId xmlns:p14="http://schemas.microsoft.com/office/powerpoint/2010/main" val="14343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124B5F-EAA7-4833-A800-D834D5670814}"/>
              </a:ext>
            </a:extLst>
          </p:cNvPr>
          <p:cNvSpPr>
            <a:spLocks noGrp="1"/>
          </p:cNvSpPr>
          <p:nvPr>
            <p:ph idx="1"/>
          </p:nvPr>
        </p:nvSpPr>
        <p:spPr>
          <a:xfrm>
            <a:off x="272143" y="239486"/>
            <a:ext cx="8654143" cy="6531428"/>
          </a:xfrm>
        </p:spPr>
        <p:txBody>
          <a:bodyPr>
            <a:normAutofit fontScale="55000" lnSpcReduction="20000"/>
          </a:bodyPr>
          <a:lstStyle/>
          <a:p>
            <a:pPr marL="0" indent="0">
              <a:buNone/>
            </a:pPr>
            <a:r>
              <a:rPr lang="tr-TR" sz="4900" b="1" dirty="0">
                <a:solidFill>
                  <a:srgbClr val="0070C0"/>
                </a:solidFill>
              </a:rPr>
              <a:t>Mesleki Giderler</a:t>
            </a:r>
          </a:p>
          <a:p>
            <a:pPr marL="0" indent="0">
              <a:buNone/>
            </a:pPr>
            <a:r>
              <a:rPr lang="tr-TR" sz="4900" b="1" dirty="0">
                <a:solidFill>
                  <a:srgbClr val="0070C0"/>
                </a:solidFill>
              </a:rPr>
              <a:t>GVK Madde 68</a:t>
            </a:r>
          </a:p>
          <a:p>
            <a:pPr marL="0" indent="0">
              <a:buNone/>
            </a:pPr>
            <a:r>
              <a:rPr lang="tr-TR" b="1" dirty="0"/>
              <a:t>Serbest meslek kazancının tespitinde aşağıda yazılı giderler hasılattan indirilir:</a:t>
            </a:r>
          </a:p>
          <a:p>
            <a:pPr marL="0" indent="0">
              <a:buNone/>
            </a:pPr>
            <a:endParaRPr lang="tr-TR" dirty="0"/>
          </a:p>
          <a:p>
            <a:pPr marL="0" indent="0">
              <a:buNone/>
            </a:pPr>
            <a:r>
              <a:rPr lang="tr-TR" dirty="0"/>
              <a:t>1. Mesleki kazancın elde edilmesi ve idame ettirilmesi için ödenen </a:t>
            </a:r>
            <a:r>
              <a:rPr lang="tr-TR" dirty="0">
                <a:solidFill>
                  <a:srgbClr val="0070C0"/>
                </a:solidFill>
              </a:rPr>
              <a:t>genel giderler.</a:t>
            </a:r>
          </a:p>
          <a:p>
            <a:pPr marL="0" indent="0">
              <a:buNone/>
            </a:pPr>
            <a:r>
              <a:rPr lang="tr-TR" dirty="0"/>
              <a:t>2. Hizmetli ve işçilerin iş yerinde veya iş yerinin müştemilatındaki iaşe ve ibate giderleri, tedavi ve ilaç giderleri, sigorta primleri ve emekli </a:t>
            </a:r>
            <a:r>
              <a:rPr lang="tr-TR" dirty="0" err="1"/>
              <a:t>aidatıi</a:t>
            </a:r>
            <a:endParaRPr lang="tr-TR" dirty="0"/>
          </a:p>
          <a:p>
            <a:pPr marL="0" indent="0">
              <a:buNone/>
            </a:pPr>
            <a:r>
              <a:rPr lang="tr-TR" dirty="0"/>
              <a:t>3. Mesleki faaliyetle ilgili seyahat ve ikamet giderleri (seyahat maksadının gerektirdiği süre ile sınırlı olmak şartıyla).</a:t>
            </a:r>
          </a:p>
          <a:p>
            <a:pPr marL="0" indent="0">
              <a:buNone/>
            </a:pPr>
            <a:r>
              <a:rPr lang="tr-TR" dirty="0"/>
              <a:t>4. Mesleki faaliyette kullanılan tesisat, demirbaş eşya ve envantere dahil taşıtlar için Vergi Usul Kanunu hükümlerine göre ayrılan </a:t>
            </a:r>
            <a:r>
              <a:rPr lang="tr-TR" dirty="0">
                <a:solidFill>
                  <a:srgbClr val="0070C0"/>
                </a:solidFill>
              </a:rPr>
              <a:t>amortismanlar</a:t>
            </a:r>
            <a:r>
              <a:rPr lang="tr-TR" dirty="0"/>
              <a:t> (amortismana tâbi iktisadi kıymetlerin elden çıkarılması halinde aynı Kanunun 328 inci maddesine göre hesaplanacak zararlar dahil).</a:t>
            </a:r>
          </a:p>
          <a:p>
            <a:pPr marL="0" indent="0">
              <a:buNone/>
            </a:pPr>
            <a:r>
              <a:rPr lang="tr-TR" dirty="0"/>
              <a:t>5. Kiralanan veya envantere dahil olan ve işte kullanılan taşıtların giderleri.</a:t>
            </a:r>
          </a:p>
          <a:p>
            <a:pPr marL="0" indent="0">
              <a:buNone/>
            </a:pPr>
            <a:r>
              <a:rPr lang="tr-TR" dirty="0"/>
              <a:t>6. Alınan mesleki yayınlar için ödenen bedeller.</a:t>
            </a:r>
          </a:p>
          <a:p>
            <a:pPr marL="0" indent="0">
              <a:buNone/>
            </a:pPr>
            <a:r>
              <a:rPr lang="tr-TR" dirty="0"/>
              <a:t>7. Mesleki faaliyetin ifası için ödenen mal ve hizmet alım bedelleri.</a:t>
            </a:r>
          </a:p>
          <a:p>
            <a:pPr marL="0" indent="0">
              <a:buNone/>
            </a:pPr>
            <a:r>
              <a:rPr lang="tr-TR" dirty="0"/>
              <a:t>8. Serbest meslek faaliyetleri dolayısıyla emekli sandıklarına ödenen giriş ve emeklilik aidatları ile mesleki teşekküllere ödenen aidatlar.</a:t>
            </a:r>
          </a:p>
          <a:p>
            <a:pPr marL="0" indent="0">
              <a:buNone/>
            </a:pPr>
            <a:r>
              <a:rPr lang="tr-TR" dirty="0"/>
              <a:t>9. Mesleki kazancın elde edilmesi ve idame ettirilmesi için ödenen meslek, ilan ve reklam vergileri ile iş yerleriyle ilgili ayni vergi, resim ve harçlar.</a:t>
            </a:r>
          </a:p>
          <a:p>
            <a:pPr marL="0" indent="0">
              <a:buNone/>
            </a:pPr>
            <a:r>
              <a:rPr lang="tr-TR" dirty="0"/>
              <a:t>10. Mesleki faaliyetle ilgili olarak kanun, ilam ve mukavelenameye göre ödenen tazminatlar.</a:t>
            </a:r>
          </a:p>
          <a:p>
            <a:pPr marL="0" indent="0">
              <a:buNone/>
            </a:pPr>
            <a:endParaRPr lang="tr-TR" dirty="0"/>
          </a:p>
          <a:p>
            <a:pPr marL="0" indent="0">
              <a:buNone/>
            </a:pPr>
            <a:r>
              <a:rPr lang="tr-TR" b="1" dirty="0"/>
              <a:t>Her türlü para cezaları ve vergi cezaları ile serbest meslek erbabının suçlarından doğan tazminatlar gider olarak indirilemez.</a:t>
            </a:r>
          </a:p>
        </p:txBody>
      </p:sp>
    </p:spTree>
    <p:extLst>
      <p:ext uri="{BB962C8B-B14F-4D97-AF65-F5344CB8AC3E}">
        <p14:creationId xmlns:p14="http://schemas.microsoft.com/office/powerpoint/2010/main" val="361866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EAF7D7-F45A-4D55-8F09-6C7CCF5D7FF6}"/>
              </a:ext>
            </a:extLst>
          </p:cNvPr>
          <p:cNvSpPr>
            <a:spLocks noGrp="1"/>
          </p:cNvSpPr>
          <p:nvPr>
            <p:ph idx="1"/>
          </p:nvPr>
        </p:nvSpPr>
        <p:spPr>
          <a:xfrm>
            <a:off x="457200" y="620688"/>
            <a:ext cx="8229600" cy="5505475"/>
          </a:xfrm>
        </p:spPr>
        <p:txBody>
          <a:bodyPr/>
          <a:lstStyle/>
          <a:p>
            <a:r>
              <a:rPr lang="tr-TR" dirty="0"/>
              <a:t>Karşı vekalet ücretleri?</a:t>
            </a:r>
          </a:p>
          <a:p>
            <a:r>
              <a:rPr lang="tr-TR" dirty="0"/>
              <a:t>Envantere kayıtlı taşınmazın kiralanması / satılması?</a:t>
            </a:r>
          </a:p>
          <a:p>
            <a:r>
              <a:rPr lang="tr-TR" dirty="0"/>
              <a:t>Binek otomobil giderlerine ilişkin kısıtlama</a:t>
            </a:r>
          </a:p>
          <a:p>
            <a:pPr marL="0" indent="0">
              <a:buNone/>
            </a:pPr>
            <a:endParaRPr lang="tr-TR" dirty="0"/>
          </a:p>
        </p:txBody>
      </p:sp>
    </p:spTree>
    <p:extLst>
      <p:ext uri="{BB962C8B-B14F-4D97-AF65-F5344CB8AC3E}">
        <p14:creationId xmlns:p14="http://schemas.microsoft.com/office/powerpoint/2010/main" val="126288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8140" y="980728"/>
            <a:ext cx="8229600" cy="1143000"/>
          </a:xfrm>
        </p:spPr>
        <p:txBody>
          <a:bodyPr>
            <a:normAutofit/>
          </a:bodyPr>
          <a:lstStyle/>
          <a:p>
            <a:r>
              <a:rPr lang="tr-TR" sz="6600" b="1" dirty="0">
                <a:solidFill>
                  <a:srgbClr val="CC3300"/>
                </a:solidFill>
                <a:cs typeface="Times New Roman" pitchFamily="18" charset="0"/>
              </a:rPr>
              <a:t>ÜCRETLER</a:t>
            </a:r>
            <a:endParaRPr lang="tr-TR" sz="6600" dirty="0"/>
          </a:p>
        </p:txBody>
      </p:sp>
      <p:pic>
        <p:nvPicPr>
          <p:cNvPr id="3074" name="Picture 2" descr="persone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56992"/>
            <a:ext cx="6630632" cy="350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 name="Group 7"/>
          <p:cNvGrpSpPr>
            <a:grpSpLocks/>
          </p:cNvGrpSpPr>
          <p:nvPr/>
        </p:nvGrpSpPr>
        <p:grpSpPr bwMode="auto">
          <a:xfrm>
            <a:off x="1219200" y="1295400"/>
            <a:ext cx="7086600" cy="4276725"/>
            <a:chOff x="-3" y="-3"/>
            <a:chExt cx="2995" cy="2694"/>
          </a:xfrm>
        </p:grpSpPr>
        <p:grpSp>
          <p:nvGrpSpPr>
            <p:cNvPr id="21512" name="Group 8"/>
            <p:cNvGrpSpPr>
              <a:grpSpLocks/>
            </p:cNvGrpSpPr>
            <p:nvPr/>
          </p:nvGrpSpPr>
          <p:grpSpPr bwMode="auto">
            <a:xfrm>
              <a:off x="0" y="0"/>
              <a:ext cx="2989" cy="2688"/>
              <a:chOff x="0" y="0"/>
              <a:chExt cx="2989" cy="2688"/>
            </a:xfrm>
          </p:grpSpPr>
          <p:grpSp>
            <p:nvGrpSpPr>
              <p:cNvPr id="21514" name="Group 9"/>
              <p:cNvGrpSpPr>
                <a:grpSpLocks/>
              </p:cNvGrpSpPr>
              <p:nvPr/>
            </p:nvGrpSpPr>
            <p:grpSpPr bwMode="auto">
              <a:xfrm>
                <a:off x="0" y="0"/>
                <a:ext cx="2989" cy="384"/>
                <a:chOff x="0" y="0"/>
                <a:chExt cx="2989" cy="384"/>
              </a:xfrm>
            </p:grpSpPr>
            <p:sp>
              <p:nvSpPr>
                <p:cNvPr id="21533"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21534"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515" name="Group 12"/>
              <p:cNvGrpSpPr>
                <a:grpSpLocks/>
              </p:cNvGrpSpPr>
              <p:nvPr/>
            </p:nvGrpSpPr>
            <p:grpSpPr bwMode="auto">
              <a:xfrm>
                <a:off x="0" y="384"/>
                <a:ext cx="2989" cy="384"/>
                <a:chOff x="0" y="384"/>
                <a:chExt cx="2989" cy="384"/>
              </a:xfrm>
            </p:grpSpPr>
            <p:sp>
              <p:nvSpPr>
                <p:cNvPr id="21531"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1532"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516" name="Group 15"/>
              <p:cNvGrpSpPr>
                <a:grpSpLocks/>
              </p:cNvGrpSpPr>
              <p:nvPr/>
            </p:nvGrpSpPr>
            <p:grpSpPr bwMode="auto">
              <a:xfrm>
                <a:off x="0" y="768"/>
                <a:ext cx="2989" cy="384"/>
                <a:chOff x="0" y="768"/>
                <a:chExt cx="2989" cy="384"/>
              </a:xfrm>
            </p:grpSpPr>
            <p:sp>
              <p:nvSpPr>
                <p:cNvPr id="21529"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21530"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517" name="Group 18"/>
              <p:cNvGrpSpPr>
                <a:grpSpLocks/>
              </p:cNvGrpSpPr>
              <p:nvPr/>
            </p:nvGrpSpPr>
            <p:grpSpPr bwMode="auto">
              <a:xfrm>
                <a:off x="0" y="1152"/>
                <a:ext cx="2989" cy="384"/>
                <a:chOff x="0" y="1152"/>
                <a:chExt cx="2989" cy="384"/>
              </a:xfrm>
            </p:grpSpPr>
            <p:sp>
              <p:nvSpPr>
                <p:cNvPr id="21527"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21528"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518" name="Group 21"/>
              <p:cNvGrpSpPr>
                <a:grpSpLocks/>
              </p:cNvGrpSpPr>
              <p:nvPr/>
            </p:nvGrpSpPr>
            <p:grpSpPr bwMode="auto">
              <a:xfrm>
                <a:off x="0" y="1536"/>
                <a:ext cx="2989" cy="384"/>
                <a:chOff x="0" y="1536"/>
                <a:chExt cx="2989" cy="384"/>
              </a:xfrm>
            </p:grpSpPr>
            <p:sp>
              <p:nvSpPr>
                <p:cNvPr id="21525"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21526"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519" name="Group 24"/>
              <p:cNvGrpSpPr>
                <a:grpSpLocks/>
              </p:cNvGrpSpPr>
              <p:nvPr/>
            </p:nvGrpSpPr>
            <p:grpSpPr bwMode="auto">
              <a:xfrm>
                <a:off x="0" y="1920"/>
                <a:ext cx="2989" cy="384"/>
                <a:chOff x="0" y="1920"/>
                <a:chExt cx="2989" cy="384"/>
              </a:xfrm>
            </p:grpSpPr>
            <p:sp>
              <p:nvSpPr>
                <p:cNvPr id="21523"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21524"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520" name="Group 27"/>
              <p:cNvGrpSpPr>
                <a:grpSpLocks/>
              </p:cNvGrpSpPr>
              <p:nvPr/>
            </p:nvGrpSpPr>
            <p:grpSpPr bwMode="auto">
              <a:xfrm>
                <a:off x="0" y="2304"/>
                <a:ext cx="2989" cy="384"/>
                <a:chOff x="0" y="2304"/>
                <a:chExt cx="2989" cy="384"/>
              </a:xfrm>
            </p:grpSpPr>
            <p:sp>
              <p:nvSpPr>
                <p:cNvPr id="21521"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21522"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21513"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21508"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21509" name="Rectangle 32"/>
          <p:cNvSpPr>
            <a:spLocks noChangeArrowheads="1"/>
          </p:cNvSpPr>
          <p:nvPr/>
        </p:nvSpPr>
        <p:spPr bwMode="auto">
          <a:xfrm>
            <a:off x="0" y="914400"/>
            <a:ext cx="9144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defRPr b="1">
                <a:solidFill>
                  <a:schemeClr val="tx1"/>
                </a:solidFill>
                <a:latin typeface="Arial" pitchFamily="34" charset="0"/>
              </a:defRPr>
            </a:lvl1pPr>
            <a:lvl2pPr marL="742950" indent="-285750" defTabSz="565150">
              <a:defRPr b="1">
                <a:solidFill>
                  <a:schemeClr val="tx1"/>
                </a:solidFill>
                <a:latin typeface="Arial" pitchFamily="34" charset="0"/>
              </a:defRPr>
            </a:lvl2pPr>
            <a:lvl3pPr marL="1143000" indent="-228600" defTabSz="565150">
              <a:defRPr b="1">
                <a:solidFill>
                  <a:schemeClr val="tx1"/>
                </a:solidFill>
                <a:latin typeface="Arial" pitchFamily="34" charset="0"/>
              </a:defRPr>
            </a:lvl3pPr>
            <a:lvl4pPr marL="1600200" indent="-228600" defTabSz="565150">
              <a:defRPr b="1">
                <a:solidFill>
                  <a:schemeClr val="tx1"/>
                </a:solidFill>
                <a:latin typeface="Arial" pitchFamily="34" charset="0"/>
              </a:defRPr>
            </a:lvl4pPr>
            <a:lvl5pPr marL="2057400" indent="-228600" defTabSz="565150">
              <a:defRPr b="1">
                <a:solidFill>
                  <a:schemeClr val="tx1"/>
                </a:solidFill>
                <a:latin typeface="Arial" pitchFamily="34" charset="0"/>
              </a:defRPr>
            </a:lvl5pPr>
            <a:lvl6pPr marL="2514600" indent="-228600" defTabSz="565150" eaLnBrk="0" fontAlgn="base" hangingPunct="0">
              <a:spcBef>
                <a:spcPct val="0"/>
              </a:spcBef>
              <a:spcAft>
                <a:spcPct val="0"/>
              </a:spcAft>
              <a:defRPr b="1">
                <a:solidFill>
                  <a:schemeClr val="tx1"/>
                </a:solidFill>
                <a:latin typeface="Arial" pitchFamily="34" charset="0"/>
              </a:defRPr>
            </a:lvl6pPr>
            <a:lvl7pPr marL="2971800" indent="-228600" defTabSz="565150" eaLnBrk="0" fontAlgn="base" hangingPunct="0">
              <a:spcBef>
                <a:spcPct val="0"/>
              </a:spcBef>
              <a:spcAft>
                <a:spcPct val="0"/>
              </a:spcAft>
              <a:defRPr b="1">
                <a:solidFill>
                  <a:schemeClr val="tx1"/>
                </a:solidFill>
                <a:latin typeface="Arial" pitchFamily="34" charset="0"/>
              </a:defRPr>
            </a:lvl7pPr>
            <a:lvl8pPr marL="3429000" indent="-228600" defTabSz="565150" eaLnBrk="0" fontAlgn="base" hangingPunct="0">
              <a:spcBef>
                <a:spcPct val="0"/>
              </a:spcBef>
              <a:spcAft>
                <a:spcPct val="0"/>
              </a:spcAft>
              <a:defRPr b="1">
                <a:solidFill>
                  <a:schemeClr val="tx1"/>
                </a:solidFill>
                <a:latin typeface="Arial" pitchFamily="34" charset="0"/>
              </a:defRPr>
            </a:lvl8pPr>
            <a:lvl9pPr marL="3886200" indent="-228600" defTabSz="56515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buSzPct val="85000"/>
            </a:pPr>
            <a:endParaRPr lang="tr-TR" altLang="tr-TR">
              <a:solidFill>
                <a:srgbClr val="000000"/>
              </a:solidFill>
            </a:endParaRPr>
          </a:p>
          <a:p>
            <a:pPr eaLnBrk="1" hangingPunct="1">
              <a:spcBef>
                <a:spcPct val="50000"/>
              </a:spcBef>
              <a:buSzPct val="85000"/>
            </a:pPr>
            <a:r>
              <a:rPr lang="tr-TR" altLang="tr-TR" sz="1600">
                <a:solidFill>
                  <a:srgbClr val="000066"/>
                </a:solidFill>
              </a:rPr>
              <a:t>	</a:t>
            </a:r>
            <a:endParaRPr lang="tr-TR" altLang="tr-TR" sz="1600">
              <a:solidFill>
                <a:srgbClr val="000000"/>
              </a:solidFill>
            </a:endParaRPr>
          </a:p>
        </p:txBody>
      </p:sp>
      <p:sp>
        <p:nvSpPr>
          <p:cNvPr id="55304" name="Rectangle 33"/>
          <p:cNvSpPr>
            <a:spLocks noChangeArrowheads="1"/>
          </p:cNvSpPr>
          <p:nvPr/>
        </p:nvSpPr>
        <p:spPr bwMode="auto">
          <a:xfrm>
            <a:off x="31231" y="334963"/>
            <a:ext cx="8861249" cy="6386364"/>
          </a:xfrm>
          <a:prstGeom prst="rect">
            <a:avLst/>
          </a:prstGeom>
          <a:noFill/>
          <a:ln w="9525">
            <a:noFill/>
            <a:miter lim="800000"/>
            <a:headEnd/>
            <a:tailEnd/>
          </a:ln>
        </p:spPr>
        <p:txBody>
          <a:bodyPr wrap="square" bIns="0">
            <a:spAutoFit/>
          </a:bodyPr>
          <a:lstStyle/>
          <a:p>
            <a:pPr algn="ctr" eaLnBrk="1" hangingPunct="1">
              <a:defRPr/>
            </a:pPr>
            <a:r>
              <a:rPr lang="tr-TR" sz="4800" b="1" dirty="0">
                <a:solidFill>
                  <a:srgbClr val="CC3300"/>
                </a:solidFill>
                <a:latin typeface="Arial Unicode MS" pitchFamily="34" charset="-128"/>
                <a:cs typeface="Times New Roman" pitchFamily="18" charset="0"/>
              </a:rPr>
              <a:t>ÜCRETLER</a:t>
            </a:r>
          </a:p>
          <a:p>
            <a:pPr indent="450850" algn="ctr" eaLnBrk="1" hangingPunct="1">
              <a:defRPr/>
            </a:pPr>
            <a:endParaRPr lang="tr-TR" sz="1200" dirty="0">
              <a:solidFill>
                <a:srgbClr val="CC3300"/>
              </a:solidFill>
              <a:latin typeface="Arial Unicode MS" pitchFamily="34" charset="-128"/>
              <a:cs typeface="Times New Roman" pitchFamily="18" charset="0"/>
            </a:endParaRPr>
          </a:p>
          <a:p>
            <a:pPr marL="2241550" indent="7938" algn="just">
              <a:defRPr/>
            </a:pPr>
            <a:r>
              <a:rPr lang="tr-TR" sz="2400" dirty="0">
                <a:solidFill>
                  <a:srgbClr val="000000"/>
                </a:solidFill>
                <a:latin typeface="Arial" charset="0"/>
                <a:cs typeface="Times New Roman" pitchFamily="18" charset="0"/>
              </a:rPr>
              <a:t>Gelir Vergisi Kanunu’nun 61’nci maddesinin birinci fıkrasında ücret; “</a:t>
            </a:r>
            <a:r>
              <a:rPr lang="tr-TR" sz="2400" b="1" dirty="0">
                <a:solidFill>
                  <a:srgbClr val="000000"/>
                </a:solidFill>
                <a:latin typeface="Arial" charset="0"/>
                <a:cs typeface="Times New Roman" pitchFamily="18" charset="0"/>
              </a:rPr>
              <a:t>işverene tabi ve belirli bir işyerine bağlı olarak çalışanlara hizmet karşılığı</a:t>
            </a:r>
            <a:r>
              <a:rPr lang="tr-TR" sz="2400" dirty="0">
                <a:solidFill>
                  <a:srgbClr val="000000"/>
                </a:solidFill>
                <a:latin typeface="Arial" charset="0"/>
                <a:cs typeface="Times New Roman" pitchFamily="18" charset="0"/>
              </a:rPr>
              <a:t> verilen para ve ayınlar ile sağlanan ve para ile temsil edilebilen menfaatler” olarak tanımlanmış izleyen ikinci fıkrada ise, ücretin ödenek, tazminat, kasa tazminatı (Mali sorumluluk tazminatı), tahsisat, zam, avans, aidat, huzur hakkı, prim, ikramiye, gider kar</a:t>
            </a:r>
            <a:r>
              <a:rPr lang="tr-TR" sz="2400" dirty="0">
                <a:solidFill>
                  <a:srgbClr val="000000"/>
                </a:solidFill>
                <a:latin typeface="Arial" charset="0"/>
              </a:rPr>
              <a:t>şılığı </a:t>
            </a:r>
            <a:r>
              <a:rPr lang="tr-TR" sz="2400" dirty="0">
                <a:solidFill>
                  <a:srgbClr val="000000"/>
                </a:solidFill>
                <a:latin typeface="Arial" charset="0"/>
                <a:cs typeface="Times New Roman" pitchFamily="18" charset="0"/>
              </a:rPr>
              <a:t>veya başka adlar altında ödenmiş olması veya bir ortaklık münasebeti niteliğinde olmamak şartı ile kazancın belli bir yüzdesi şeklinde tayin edilmiş bulunmasının mahiyetini değiştirmeyeceği hüküm alt</a:t>
            </a:r>
            <a:r>
              <a:rPr lang="tr-TR" sz="2400" dirty="0">
                <a:solidFill>
                  <a:srgbClr val="000000"/>
                </a:solidFill>
                <a:latin typeface="Arial" charset="0"/>
              </a:rPr>
              <a:t>ı</a:t>
            </a:r>
            <a:r>
              <a:rPr lang="tr-TR" sz="2400" dirty="0">
                <a:solidFill>
                  <a:srgbClr val="000000"/>
                </a:solidFill>
                <a:latin typeface="Arial" charset="0"/>
                <a:cs typeface="Times New Roman" pitchFamily="18" charset="0"/>
              </a:rPr>
              <a:t>na al</a:t>
            </a:r>
            <a:r>
              <a:rPr lang="tr-TR" sz="2400" dirty="0">
                <a:solidFill>
                  <a:srgbClr val="000000"/>
                </a:solidFill>
                <a:latin typeface="Arial" charset="0"/>
              </a:rPr>
              <a:t>ı</a:t>
            </a:r>
            <a:r>
              <a:rPr lang="tr-TR" sz="2400" dirty="0">
                <a:solidFill>
                  <a:srgbClr val="000000"/>
                </a:solidFill>
                <a:latin typeface="Arial" charset="0"/>
                <a:cs typeface="Times New Roman" pitchFamily="18" charset="0"/>
              </a:rPr>
              <a:t>nm</a:t>
            </a:r>
            <a:r>
              <a:rPr lang="tr-TR" sz="2400" dirty="0">
                <a:solidFill>
                  <a:srgbClr val="000000"/>
                </a:solidFill>
                <a:latin typeface="Arial" charset="0"/>
              </a:rPr>
              <a:t>ıştır</a:t>
            </a:r>
            <a:r>
              <a:rPr lang="tr-TR" sz="2400" dirty="0">
                <a:solidFill>
                  <a:srgbClr val="000000"/>
                </a:solidFill>
                <a:latin typeface="Arial" charset="0"/>
                <a:cs typeface="Times New Roman" pitchFamily="18" charset="0"/>
              </a:rPr>
              <a:t>.</a:t>
            </a:r>
            <a:endParaRPr lang="tr-TR" sz="2400" dirty="0">
              <a:solidFill>
                <a:srgbClr val="000000"/>
              </a:solidFill>
              <a:latin typeface="Arial" charset="0"/>
            </a:endParaRPr>
          </a:p>
          <a:p>
            <a:pPr indent="450850" algn="just">
              <a:defRPr/>
            </a:pPr>
            <a:endParaRPr lang="tr-TR" sz="1600" dirty="0">
              <a:solidFill>
                <a:srgbClr val="000000"/>
              </a:solidFill>
              <a:latin typeface="Arial" charset="0"/>
            </a:endParaRPr>
          </a:p>
        </p:txBody>
      </p:sp>
      <p:pic>
        <p:nvPicPr>
          <p:cNvPr id="4098" name="Picture 2" descr="ücre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1" y="1380716"/>
            <a:ext cx="209249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339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F838856-6828-4B09-9126-670EC9BCE8AD}"/>
              </a:ext>
            </a:extLst>
          </p:cNvPr>
          <p:cNvSpPr txBox="1"/>
          <p:nvPr/>
        </p:nvSpPr>
        <p:spPr>
          <a:xfrm>
            <a:off x="539552" y="260648"/>
            <a:ext cx="8424936" cy="5139869"/>
          </a:xfrm>
          <a:prstGeom prst="rect">
            <a:avLst/>
          </a:prstGeom>
          <a:noFill/>
        </p:spPr>
        <p:txBody>
          <a:bodyPr wrap="square">
            <a:spAutoFit/>
          </a:bodyPr>
          <a:lstStyle/>
          <a:p>
            <a:r>
              <a:rPr lang="tr-TR" sz="4000" b="1" dirty="0">
                <a:solidFill>
                  <a:srgbClr val="C00000"/>
                </a:solidFill>
              </a:rPr>
              <a:t>Ücretlerin Vergilendirilmesi</a:t>
            </a:r>
          </a:p>
          <a:p>
            <a:endParaRPr lang="tr-TR" sz="3200" dirty="0"/>
          </a:p>
          <a:p>
            <a:r>
              <a:rPr lang="tr-TR" sz="3200" dirty="0"/>
              <a:t>Ücretlerin vergilendirilmesi iki şekilde yapılmaktadır:</a:t>
            </a:r>
          </a:p>
          <a:p>
            <a:endParaRPr lang="tr-TR" sz="3200" dirty="0"/>
          </a:p>
          <a:p>
            <a:pPr marL="457200" indent="-457200">
              <a:buFont typeface="Arial" panose="020B0604020202020204" pitchFamily="34" charset="0"/>
              <a:buChar char="•"/>
            </a:pPr>
            <a:r>
              <a:rPr lang="tr-TR" sz="3200" dirty="0"/>
              <a:t>Ücretten işveren tarafından vergi kesintisi yapılması,</a:t>
            </a:r>
          </a:p>
          <a:p>
            <a:pPr marL="457200" indent="-457200">
              <a:buFont typeface="Arial" panose="020B0604020202020204" pitchFamily="34" charset="0"/>
              <a:buChar char="•"/>
            </a:pPr>
            <a:endParaRPr lang="tr-TR" sz="3200" dirty="0"/>
          </a:p>
          <a:p>
            <a:pPr marL="457200" indent="-457200">
              <a:buFont typeface="Arial" panose="020B0604020202020204" pitchFamily="34" charset="0"/>
              <a:buChar char="•"/>
            </a:pPr>
            <a:r>
              <a:rPr lang="tr-TR" sz="3200" dirty="0"/>
              <a:t> Elde edilen ücretin yıllık beyanname ile beyan edilmesi.</a:t>
            </a:r>
          </a:p>
        </p:txBody>
      </p:sp>
    </p:spTree>
    <p:extLst>
      <p:ext uri="{BB962C8B-B14F-4D97-AF65-F5344CB8AC3E}">
        <p14:creationId xmlns:p14="http://schemas.microsoft.com/office/powerpoint/2010/main" val="1384285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F424277F-6C24-44CA-B7C7-7409CC8E3B64}"/>
              </a:ext>
            </a:extLst>
          </p:cNvPr>
          <p:cNvSpPr txBox="1"/>
          <p:nvPr/>
        </p:nvSpPr>
        <p:spPr>
          <a:xfrm>
            <a:off x="467544" y="181957"/>
            <a:ext cx="8424936" cy="5232202"/>
          </a:xfrm>
          <a:prstGeom prst="rect">
            <a:avLst/>
          </a:prstGeom>
          <a:noFill/>
        </p:spPr>
        <p:txBody>
          <a:bodyPr wrap="square">
            <a:spAutoFit/>
          </a:bodyPr>
          <a:lstStyle/>
          <a:p>
            <a:pPr algn="l"/>
            <a:r>
              <a:rPr lang="tr-TR" sz="2800" b="1" i="0" u="none" strike="noStrike" baseline="0" dirty="0">
                <a:solidFill>
                  <a:srgbClr val="FF0000"/>
                </a:solidFill>
                <a:effectLst>
                  <a:outerShdw blurRad="38100" dist="38100" dir="2700000" algn="tl">
                    <a:srgbClr val="000000">
                      <a:alpha val="43137"/>
                    </a:srgbClr>
                  </a:outerShdw>
                </a:effectLst>
                <a:latin typeface="Arial-BoldMT"/>
              </a:rPr>
              <a:t>Ücretin Yıllık Beyanname ile Beyan Edilmesi</a:t>
            </a:r>
            <a:endParaRPr lang="tr-TR" sz="1600" b="1" i="0" u="none" strike="noStrike" baseline="0" dirty="0">
              <a:solidFill>
                <a:srgbClr val="FF0000"/>
              </a:solidFill>
              <a:effectLst>
                <a:outerShdw blurRad="38100" dist="38100" dir="2700000" algn="tl">
                  <a:srgbClr val="000000">
                    <a:alpha val="43137"/>
                  </a:srgbClr>
                </a:outerShdw>
              </a:effectLst>
              <a:latin typeface="Arial-BoldMT"/>
            </a:endParaRPr>
          </a:p>
          <a:p>
            <a:pPr marL="285750" indent="-285750" algn="l">
              <a:buFont typeface="Arial" panose="020B0604020202020204" pitchFamily="34" charset="0"/>
              <a:buChar char="•"/>
            </a:pPr>
            <a:endParaRPr lang="tr-TR" b="1" i="0" u="none" strike="noStrike" baseline="0" dirty="0">
              <a:latin typeface="Arial-BoldMT"/>
            </a:endParaRPr>
          </a:p>
          <a:p>
            <a:pPr marL="285750" indent="-285750" algn="l">
              <a:buFont typeface="Arial" panose="020B0604020202020204" pitchFamily="34" charset="0"/>
              <a:buChar char="•"/>
            </a:pPr>
            <a:r>
              <a:rPr lang="tr-TR" b="0" i="0" u="none" strike="noStrike" baseline="0" dirty="0">
                <a:latin typeface="ArialMT"/>
              </a:rPr>
              <a:t>2021 yılında tek işverenden alınmış ve kesinti suretiyle vergilendirilmiş ücret gelirlerinin vergi tarifesinin dördüncü gelir diliminde yer alan tutarı </a:t>
            </a:r>
            <a:r>
              <a:rPr lang="tr-TR" b="1" i="0" u="none" strike="noStrike" baseline="0" dirty="0">
                <a:latin typeface="ArialMT"/>
              </a:rPr>
              <a:t>(2021 yılı için 650.000 TL) </a:t>
            </a:r>
            <a:r>
              <a:rPr lang="tr-TR" b="0" i="0" u="none" strike="noStrike" baseline="0" dirty="0">
                <a:latin typeface="ArialMT"/>
              </a:rPr>
              <a:t>aşması durumunda yıllık beyanname ile beyan edilmesi gerekecektir. </a:t>
            </a:r>
          </a:p>
          <a:p>
            <a:pPr marL="285750" indent="-285750" algn="l">
              <a:buFont typeface="Arial" panose="020B0604020202020204" pitchFamily="34" charset="0"/>
              <a:buChar char="•"/>
            </a:pPr>
            <a:endParaRPr lang="tr-TR" dirty="0">
              <a:latin typeface="ArialMT"/>
            </a:endParaRPr>
          </a:p>
          <a:p>
            <a:pPr marL="285750" indent="-285750" algn="l">
              <a:buFont typeface="Arial" panose="020B0604020202020204" pitchFamily="34" charset="0"/>
              <a:buChar char="•"/>
            </a:pPr>
            <a:r>
              <a:rPr lang="tr-TR" b="0" i="0" u="none" strike="noStrike" baseline="0" dirty="0">
                <a:latin typeface="ArialMT"/>
              </a:rPr>
              <a:t>Ücret gelirleri, vergi tarifesinin dördüncü gelir diliminde yer alan tutarı </a:t>
            </a:r>
            <a:r>
              <a:rPr lang="tr-TR" b="1" i="0" u="none" strike="noStrike" baseline="0" dirty="0">
                <a:latin typeface="ArialMT"/>
              </a:rPr>
              <a:t>(2021 yılı için 650.000 TL) </a:t>
            </a:r>
            <a:r>
              <a:rPr lang="tr-TR" b="0" i="0" u="none" strike="noStrike" baseline="0" dirty="0">
                <a:latin typeface="ArialMT"/>
              </a:rPr>
              <a:t>aşmazsa yıllık beyanname verilmeyecek, diğer gelirler için beyanname verilmesi halinde bu gelirler beyannameye dâhil edilmeyecektir.</a:t>
            </a:r>
          </a:p>
          <a:p>
            <a:pPr marL="285750" indent="-285750" algn="l">
              <a:buFont typeface="Arial" panose="020B0604020202020204" pitchFamily="34" charset="0"/>
              <a:buChar char="•"/>
            </a:pPr>
            <a:endParaRPr lang="tr-TR" b="0" i="0" u="none" strike="noStrike" baseline="0" dirty="0">
              <a:latin typeface="ArialMT"/>
            </a:endParaRPr>
          </a:p>
          <a:p>
            <a:pPr marL="285750" indent="-285750" algn="l">
              <a:buFont typeface="Arial" panose="020B0604020202020204" pitchFamily="34" charset="0"/>
              <a:buChar char="•"/>
            </a:pPr>
            <a:r>
              <a:rPr lang="tr-TR" b="0" i="0" u="none" strike="noStrike" baseline="0" dirty="0">
                <a:latin typeface="ArialMT"/>
              </a:rPr>
              <a:t>Kesintiye tabi tutulmamış ücret gelirleri için tutarı ne olursa olsun yıllık beyanname verilecektir.</a:t>
            </a:r>
          </a:p>
          <a:p>
            <a:pPr marL="285750" indent="-285750" algn="l">
              <a:buFont typeface="Arial" panose="020B0604020202020204" pitchFamily="34" charset="0"/>
              <a:buChar char="•"/>
            </a:pPr>
            <a:endParaRPr lang="tr-TR" dirty="0">
              <a:latin typeface="ArialMT"/>
            </a:endParaRPr>
          </a:p>
          <a:p>
            <a:pPr marL="285750" indent="-285750" algn="l">
              <a:buFont typeface="Arial" panose="020B0604020202020204" pitchFamily="34" charset="0"/>
              <a:buChar char="•"/>
            </a:pPr>
            <a:r>
              <a:rPr lang="tr-TR" dirty="0">
                <a:latin typeface="ArialMT"/>
              </a:rPr>
              <a:t>Birden fazla işverenden kesinti yoluyla vergilendirilmiş ücret geliri elde eden</a:t>
            </a:r>
          </a:p>
          <a:p>
            <a:pPr algn="l"/>
            <a:r>
              <a:rPr lang="tr-TR" dirty="0">
                <a:latin typeface="ArialMT"/>
              </a:rPr>
              <a:t>ücretlilerden, birden sonraki işverenden aldıkları ücretlerin toplamı </a:t>
            </a:r>
            <a:r>
              <a:rPr lang="tr-TR" b="1" dirty="0">
                <a:latin typeface="ArialMT"/>
              </a:rPr>
              <a:t>53.000 TL</a:t>
            </a:r>
            <a:r>
              <a:rPr lang="tr-TR" dirty="0">
                <a:latin typeface="ArialMT"/>
              </a:rPr>
              <a:t>’yi</a:t>
            </a:r>
          </a:p>
          <a:p>
            <a:pPr algn="l"/>
            <a:r>
              <a:rPr lang="tr-TR" dirty="0">
                <a:latin typeface="ArialMT"/>
              </a:rPr>
              <a:t>aşan ücretliler beyanname verecektir.</a:t>
            </a:r>
          </a:p>
        </p:txBody>
      </p:sp>
    </p:spTree>
    <p:extLst>
      <p:ext uri="{BB962C8B-B14F-4D97-AF65-F5344CB8AC3E}">
        <p14:creationId xmlns:p14="http://schemas.microsoft.com/office/powerpoint/2010/main" val="371473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F8742E4-B72A-4B94-9031-0C5B4613F013}"/>
              </a:ext>
            </a:extLst>
          </p:cNvPr>
          <p:cNvSpPr txBox="1"/>
          <p:nvPr/>
        </p:nvSpPr>
        <p:spPr>
          <a:xfrm>
            <a:off x="755576" y="980728"/>
            <a:ext cx="7632848" cy="4031873"/>
          </a:xfrm>
          <a:prstGeom prst="rect">
            <a:avLst/>
          </a:prstGeom>
          <a:noFill/>
        </p:spPr>
        <p:txBody>
          <a:bodyPr wrap="square">
            <a:spAutoFit/>
          </a:bodyPr>
          <a:lstStyle/>
          <a:p>
            <a:r>
              <a:rPr lang="tr-TR" sz="3200" b="1" dirty="0">
                <a:solidFill>
                  <a:srgbClr val="C00000"/>
                </a:solidFill>
              </a:rPr>
              <a:t>Örnek : </a:t>
            </a:r>
          </a:p>
          <a:p>
            <a:r>
              <a:rPr lang="tr-TR" sz="2800" dirty="0"/>
              <a:t>2021 yılında tek işverenden tevkif suretiyle vergilendirilmiş 800.000 TL ücret geliri elde eden ücretli, elde ettiği gelir 2021 yılında beyanname verme sınırı olan 650.000 TL’yi aştığı için Mart/2022’de yıllık gelir vergisi beyannamesi verecek ve beyannamede hesaplanan gelir</a:t>
            </a:r>
          </a:p>
          <a:p>
            <a:r>
              <a:rPr lang="tr-TR" sz="2800" dirty="0"/>
              <a:t>vergisinden yıl içinde kesilen vergiler mahsup edilebilecektir. </a:t>
            </a:r>
          </a:p>
        </p:txBody>
      </p:sp>
    </p:spTree>
    <p:extLst>
      <p:ext uri="{BB962C8B-B14F-4D97-AF65-F5344CB8AC3E}">
        <p14:creationId xmlns:p14="http://schemas.microsoft.com/office/powerpoint/2010/main" val="85154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46088F3-5065-4F4A-87EE-711DFC0EFAE2}"/>
              </a:ext>
            </a:extLst>
          </p:cNvPr>
          <p:cNvPicPr>
            <a:picLocks noChangeAspect="1"/>
          </p:cNvPicPr>
          <p:nvPr/>
        </p:nvPicPr>
        <p:blipFill rotWithShape="1">
          <a:blip r:embed="rId2"/>
          <a:srcRect l="46850" t="19200" r="25588" b="52801"/>
          <a:stretch/>
        </p:blipFill>
        <p:spPr>
          <a:xfrm>
            <a:off x="8316" y="620687"/>
            <a:ext cx="9135683" cy="5220391"/>
          </a:xfrm>
          <a:prstGeom prst="rect">
            <a:avLst/>
          </a:prstGeom>
        </p:spPr>
      </p:pic>
    </p:spTree>
    <p:extLst>
      <p:ext uri="{BB962C8B-B14F-4D97-AF65-F5344CB8AC3E}">
        <p14:creationId xmlns:p14="http://schemas.microsoft.com/office/powerpoint/2010/main" val="173734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07E6F7D-3639-4486-A139-E1144E81F4F5}"/>
              </a:ext>
            </a:extLst>
          </p:cNvPr>
          <p:cNvPicPr>
            <a:picLocks noChangeAspect="1"/>
          </p:cNvPicPr>
          <p:nvPr/>
        </p:nvPicPr>
        <p:blipFill rotWithShape="1">
          <a:blip r:embed="rId2"/>
          <a:srcRect l="47638" t="47200" r="25588" b="22000"/>
          <a:stretch/>
        </p:blipFill>
        <p:spPr>
          <a:xfrm>
            <a:off x="0" y="466411"/>
            <a:ext cx="9144000" cy="5916706"/>
          </a:xfrm>
          <a:prstGeom prst="rect">
            <a:avLst/>
          </a:prstGeom>
        </p:spPr>
      </p:pic>
    </p:spTree>
    <p:extLst>
      <p:ext uri="{BB962C8B-B14F-4D97-AF65-F5344CB8AC3E}">
        <p14:creationId xmlns:p14="http://schemas.microsoft.com/office/powerpoint/2010/main" val="12569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Autofit/>
          </a:bodyPr>
          <a:lstStyle/>
          <a:p>
            <a:r>
              <a:rPr lang="tr-TR" sz="5400" b="1" dirty="0">
                <a:solidFill>
                  <a:srgbClr val="FF0000"/>
                </a:solidFill>
                <a:effectLst>
                  <a:outerShdw blurRad="38100" dist="38100" dir="2700000" algn="tl">
                    <a:srgbClr val="000000">
                      <a:alpha val="43137"/>
                    </a:srgbClr>
                  </a:outerShdw>
                </a:effectLst>
              </a:rPr>
              <a:t>SUNUM PLANI</a:t>
            </a:r>
            <a:endParaRPr lang="tr-TR" sz="5400" dirty="0"/>
          </a:p>
        </p:txBody>
      </p:sp>
      <p:sp>
        <p:nvSpPr>
          <p:cNvPr id="3" name="İçerik Yer Tutucusu 2"/>
          <p:cNvSpPr>
            <a:spLocks noGrp="1"/>
          </p:cNvSpPr>
          <p:nvPr>
            <p:ph idx="1"/>
          </p:nvPr>
        </p:nvSpPr>
        <p:spPr>
          <a:xfrm>
            <a:off x="457200" y="1196752"/>
            <a:ext cx="8229600" cy="4929411"/>
          </a:xfrm>
        </p:spPr>
        <p:txBody>
          <a:bodyPr>
            <a:normAutofit fontScale="92500" lnSpcReduction="20000"/>
          </a:bodyPr>
          <a:lstStyle/>
          <a:p>
            <a:r>
              <a:rPr lang="tr-TR" b="1" dirty="0">
                <a:solidFill>
                  <a:srgbClr val="002060"/>
                </a:solidFill>
              </a:rPr>
              <a:t>Ticari Kazançların Vergilendirilmesi</a:t>
            </a:r>
          </a:p>
          <a:p>
            <a:r>
              <a:rPr lang="tr-TR" b="1" dirty="0">
                <a:solidFill>
                  <a:srgbClr val="002060"/>
                </a:solidFill>
              </a:rPr>
              <a:t>Serbest Meslek Kazançları</a:t>
            </a:r>
          </a:p>
          <a:p>
            <a:r>
              <a:rPr lang="tr-TR" b="1" dirty="0">
                <a:solidFill>
                  <a:srgbClr val="002060"/>
                </a:solidFill>
              </a:rPr>
              <a:t>Ücretler</a:t>
            </a:r>
          </a:p>
          <a:p>
            <a:r>
              <a:rPr lang="tr-TR" b="1" dirty="0">
                <a:solidFill>
                  <a:srgbClr val="002060"/>
                </a:solidFill>
              </a:rPr>
              <a:t>Menkul Sermaye İratlarının Vergilendirilmesi ve Beyanı</a:t>
            </a:r>
          </a:p>
          <a:p>
            <a:r>
              <a:rPr lang="tr-TR" b="1" dirty="0">
                <a:solidFill>
                  <a:srgbClr val="002060"/>
                </a:solidFill>
              </a:rPr>
              <a:t>Kira Gelirlerinin Vergilendirilmesi ve Beyanı</a:t>
            </a:r>
          </a:p>
          <a:p>
            <a:r>
              <a:rPr lang="tr-TR" b="1" dirty="0">
                <a:solidFill>
                  <a:srgbClr val="002060"/>
                </a:solidFill>
              </a:rPr>
              <a:t>Beyanname Verilmeyen Haller</a:t>
            </a:r>
          </a:p>
          <a:p>
            <a:r>
              <a:rPr lang="tr-TR" b="1" dirty="0">
                <a:solidFill>
                  <a:srgbClr val="002060"/>
                </a:solidFill>
              </a:rPr>
              <a:t>Beyanname Üzerinde Yapılacak Vergi İndirimleri</a:t>
            </a:r>
          </a:p>
          <a:p>
            <a:r>
              <a:rPr lang="tr-TR" b="1" dirty="0">
                <a:solidFill>
                  <a:srgbClr val="002060"/>
                </a:solidFill>
              </a:rPr>
              <a:t>Gelir Vergisi İle İlgili Olarak Son Dönemde Vergi Mevzuatında Yapılan Değişiklikler</a:t>
            </a:r>
          </a:p>
          <a:p>
            <a:r>
              <a:rPr lang="tr-TR" b="1" dirty="0">
                <a:solidFill>
                  <a:srgbClr val="002060"/>
                </a:solidFill>
              </a:rPr>
              <a:t>SORU ve CEVAPLAR</a:t>
            </a:r>
          </a:p>
          <a:p>
            <a:pPr marL="0" indent="0">
              <a:buNone/>
            </a:pPr>
            <a:endParaRPr lang="tr-TR" b="1" dirty="0">
              <a:solidFill>
                <a:srgbClr val="002060"/>
              </a:solidFill>
            </a:endParaRPr>
          </a:p>
        </p:txBody>
      </p:sp>
    </p:spTree>
    <p:extLst>
      <p:ext uri="{BB962C8B-B14F-4D97-AF65-F5344CB8AC3E}">
        <p14:creationId xmlns:p14="http://schemas.microsoft.com/office/powerpoint/2010/main" val="138045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52B1801-2CD7-4ED8-A072-AB7AB0EF5929}"/>
              </a:ext>
            </a:extLst>
          </p:cNvPr>
          <p:cNvSpPr txBox="1"/>
          <p:nvPr/>
        </p:nvSpPr>
        <p:spPr>
          <a:xfrm>
            <a:off x="323528" y="476672"/>
            <a:ext cx="8496944" cy="5262979"/>
          </a:xfrm>
          <a:prstGeom prst="rect">
            <a:avLst/>
          </a:prstGeom>
          <a:noFill/>
        </p:spPr>
        <p:txBody>
          <a:bodyPr wrap="square">
            <a:spAutoFit/>
          </a:bodyPr>
          <a:lstStyle/>
          <a:p>
            <a:r>
              <a:rPr lang="tr-TR" sz="2800" b="1" dirty="0">
                <a:solidFill>
                  <a:srgbClr val="C00000"/>
                </a:solidFill>
              </a:rPr>
              <a:t>Kamuda Çalışanlar Açısından Tek İşveren/Birden Fazla İşveren Tespiti</a:t>
            </a:r>
          </a:p>
          <a:p>
            <a:endParaRPr lang="tr-TR" sz="2000" dirty="0"/>
          </a:p>
          <a:p>
            <a:r>
              <a:rPr lang="tr-TR" sz="2000" dirty="0"/>
              <a:t>Ücretlilerin yıl içinde kamuda ve/veya özel sektörde çalışırken işveren değiştirmeleri durumunda elde ettikleri ücretin tek işverenden mi yoksa birden fazla işverenden mi elde edildiğinin bilinmesi yıllık beyanname vermelerinin tespitinde önem taşımaktadır. </a:t>
            </a:r>
          </a:p>
          <a:p>
            <a:endParaRPr lang="tr-TR" sz="2000" dirty="0"/>
          </a:p>
          <a:p>
            <a:r>
              <a:rPr lang="tr-TR" sz="2000" dirty="0"/>
              <a:t>Kamuda ve özel sektörde tek işveren/birden fazla işveren tespitinin yapılmasına ilişkin düzenlemeler 311 Seri No.lu Gelir Vergisi Genel Tebliği’nde yapılmıştır.</a:t>
            </a:r>
          </a:p>
          <a:p>
            <a:endParaRPr lang="tr-TR" sz="2000" dirty="0"/>
          </a:p>
          <a:p>
            <a:r>
              <a:rPr lang="tr-TR" sz="2000" dirty="0"/>
              <a:t>Genel yönetim kapsamındaki idareler ile bu idarelere bağlı, ilgili ve ilişkili kurum ve kuruluşlarda </a:t>
            </a:r>
            <a:r>
              <a:rPr lang="tr-TR" sz="2000" b="1" dirty="0">
                <a:solidFill>
                  <a:srgbClr val="0070C0"/>
                </a:solidFill>
              </a:rPr>
              <a:t>(ticaret şirketleri hariç) </a:t>
            </a:r>
            <a:r>
              <a:rPr lang="tr-TR" sz="2000" dirty="0"/>
              <a:t>çalışan personelin, yıl içerisinde bu kapsamdaki diğer kurum ve kuruluşlardan da ücret alması veya bu kapsamdaki diğer bir kurum ve kuruluşa nakil olması durumunda, elde ettikleri ücretler tek işverenden alınan ücret olarak değerlendirilecektir.</a:t>
            </a:r>
          </a:p>
        </p:txBody>
      </p:sp>
    </p:spTree>
    <p:extLst>
      <p:ext uri="{BB962C8B-B14F-4D97-AF65-F5344CB8AC3E}">
        <p14:creationId xmlns:p14="http://schemas.microsoft.com/office/powerpoint/2010/main" val="770036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9AD5612-6ADD-4032-8D42-B07EAD33E61A}"/>
              </a:ext>
            </a:extLst>
          </p:cNvPr>
          <p:cNvSpPr txBox="1"/>
          <p:nvPr/>
        </p:nvSpPr>
        <p:spPr>
          <a:xfrm>
            <a:off x="467544" y="476672"/>
            <a:ext cx="8208912" cy="5170646"/>
          </a:xfrm>
          <a:prstGeom prst="rect">
            <a:avLst/>
          </a:prstGeom>
          <a:noFill/>
        </p:spPr>
        <p:txBody>
          <a:bodyPr wrap="square">
            <a:spAutoFit/>
          </a:bodyPr>
          <a:lstStyle/>
          <a:p>
            <a:r>
              <a:rPr lang="tr-TR" sz="2200" b="1" dirty="0">
                <a:solidFill>
                  <a:srgbClr val="C00000"/>
                </a:solidFill>
              </a:rPr>
              <a:t>Özel Sektör İşyerlerinde Çalışanlar Açısından Tek  İşveren/Birden Fazla İşveren Tespiti</a:t>
            </a:r>
          </a:p>
          <a:p>
            <a:endParaRPr lang="tr-TR" sz="2200" dirty="0"/>
          </a:p>
          <a:p>
            <a:r>
              <a:rPr lang="tr-TR" sz="2200" b="1" dirty="0"/>
              <a:t>Aşağıdaki hallerde hizmet erbabının ücretlerinin tek işverenden elde edildiği kabul edilecektir:</a:t>
            </a:r>
          </a:p>
          <a:p>
            <a:endParaRPr lang="tr-TR" sz="2200" dirty="0"/>
          </a:p>
          <a:p>
            <a:pPr marL="285750" indent="-285750">
              <a:buFont typeface="Arial" panose="020B0604020202020204" pitchFamily="34" charset="0"/>
              <a:buChar char="•"/>
            </a:pPr>
            <a:r>
              <a:rPr lang="tr-TR" sz="2200" dirty="0"/>
              <a:t>İki ayrı özel sektör firmasının birleşmesi (devir, nev’i değişikliği ve bölünme halleri dâhil). </a:t>
            </a:r>
          </a:p>
          <a:p>
            <a:pPr marL="285750" indent="-285750">
              <a:buFont typeface="Arial" panose="020B0604020202020204" pitchFamily="34" charset="0"/>
              <a:buChar char="•"/>
            </a:pPr>
            <a:endParaRPr lang="tr-TR" sz="2200" dirty="0"/>
          </a:p>
          <a:p>
            <a:pPr marL="285750" indent="-285750">
              <a:buFont typeface="Arial" panose="020B0604020202020204" pitchFamily="34" charset="0"/>
              <a:buChar char="•"/>
            </a:pPr>
            <a:r>
              <a:rPr lang="tr-TR" sz="2200" dirty="0"/>
              <a:t>4857 sayılı İş Kanunu kapsamında asıl işveren-alt işveren ilişkisi kurulan yerlerde çalışan hizmet erbabının, yıl içinde alt işvereninin değişmesi. </a:t>
            </a:r>
          </a:p>
          <a:p>
            <a:pPr marL="285750" indent="-285750">
              <a:buFont typeface="Arial" panose="020B0604020202020204" pitchFamily="34" charset="0"/>
              <a:buChar char="•"/>
            </a:pPr>
            <a:endParaRPr lang="tr-TR" sz="2200" dirty="0"/>
          </a:p>
          <a:p>
            <a:pPr marL="285750" indent="-285750">
              <a:buFont typeface="Arial" panose="020B0604020202020204" pitchFamily="34" charset="0"/>
              <a:buChar char="•"/>
            </a:pPr>
            <a:r>
              <a:rPr lang="tr-TR" sz="2200" dirty="0"/>
              <a:t>Ortaklık halinde faaliyette bulunan işyerlerinde, ortaklardan herhangi birinin değişmesi.</a:t>
            </a:r>
          </a:p>
        </p:txBody>
      </p:sp>
    </p:spTree>
    <p:extLst>
      <p:ext uri="{BB962C8B-B14F-4D97-AF65-F5344CB8AC3E}">
        <p14:creationId xmlns:p14="http://schemas.microsoft.com/office/powerpoint/2010/main" val="72838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62D0408-E109-4727-AA39-196A4241CEAA}"/>
              </a:ext>
            </a:extLst>
          </p:cNvPr>
          <p:cNvSpPr txBox="1"/>
          <p:nvPr/>
        </p:nvSpPr>
        <p:spPr>
          <a:xfrm>
            <a:off x="467544" y="548680"/>
            <a:ext cx="8568952" cy="4924425"/>
          </a:xfrm>
          <a:prstGeom prst="rect">
            <a:avLst/>
          </a:prstGeom>
          <a:noFill/>
        </p:spPr>
        <p:txBody>
          <a:bodyPr wrap="square">
            <a:spAutoFit/>
          </a:bodyPr>
          <a:lstStyle/>
          <a:p>
            <a:r>
              <a:rPr lang="tr-TR" sz="2800" b="1" dirty="0">
                <a:solidFill>
                  <a:srgbClr val="0070C0"/>
                </a:solidFill>
              </a:rPr>
              <a:t>Aşağıdaki hallerde hizmet erbabının ücretlerinin birden fazla işverenden elde edildiği kabul edilecektir:</a:t>
            </a:r>
          </a:p>
          <a:p>
            <a:endParaRPr lang="tr-TR" dirty="0"/>
          </a:p>
          <a:p>
            <a:pPr marL="342900" indent="-342900">
              <a:buFont typeface="Arial" panose="020B0604020202020204" pitchFamily="34" charset="0"/>
              <a:buChar char="•"/>
            </a:pPr>
            <a:r>
              <a:rPr lang="tr-TR" sz="2000" dirty="0"/>
              <a:t>Bir özel sektör işvereninin yanında çalışan hizmet erbabının, yıl içerisinde bu işverenden elde ettiği ücretinin yanı sıra, başka bir özel sektör işvereninden ya da kamu kurum veya kuruluşundan da elde ettiği ücret gelirleri.</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a:t>Aynı takvim yılı içinde bir özel sektör işvereninin yanında çalışmakta iken, işten ayrılarak başka bir özel sektör işvereninin yanında ya da kamu kurum veya kuruluşunda çalışmaya başlanılması nedeniyle elde ettiği ücret gelirleri.</a:t>
            </a:r>
          </a:p>
          <a:p>
            <a:pPr marL="342900" indent="-342900">
              <a:buFont typeface="Arial" panose="020B0604020202020204" pitchFamily="34" charset="0"/>
              <a:buChar char="•"/>
            </a:pPr>
            <a:endParaRPr lang="tr-TR" sz="2000" dirty="0"/>
          </a:p>
          <a:p>
            <a:pPr marL="342900" indent="-342900">
              <a:buFont typeface="Arial" panose="020B0604020202020204" pitchFamily="34" charset="0"/>
              <a:buChar char="•"/>
            </a:pPr>
            <a:r>
              <a:rPr lang="tr-TR" sz="2000" dirty="0"/>
              <a:t>Aynı takvim yılı içinde, gelir veya kurumlar vergisi mükelleflerinin yanında çalışan hizmet erbabının, söz konusu mükelleflerin ortağı oldukları iş ortaklığı veya adi ortaklıklar bünyesinde çalışmaya başlamaları halinde elde ettikleri ücret gelirleri.</a:t>
            </a:r>
          </a:p>
        </p:txBody>
      </p:sp>
    </p:spTree>
    <p:extLst>
      <p:ext uri="{BB962C8B-B14F-4D97-AF65-F5344CB8AC3E}">
        <p14:creationId xmlns:p14="http://schemas.microsoft.com/office/powerpoint/2010/main" val="838365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EF9CDD0-2CDA-47FA-94C3-A4DBD630C786}"/>
              </a:ext>
            </a:extLst>
          </p:cNvPr>
          <p:cNvSpPr txBox="1"/>
          <p:nvPr/>
        </p:nvSpPr>
        <p:spPr>
          <a:xfrm>
            <a:off x="323528" y="404664"/>
            <a:ext cx="8496944" cy="6032421"/>
          </a:xfrm>
          <a:prstGeom prst="rect">
            <a:avLst/>
          </a:prstGeom>
          <a:noFill/>
        </p:spPr>
        <p:txBody>
          <a:bodyPr wrap="square">
            <a:spAutoFit/>
          </a:bodyPr>
          <a:lstStyle/>
          <a:p>
            <a:r>
              <a:rPr lang="tr-TR" sz="3200" b="1" dirty="0">
                <a:solidFill>
                  <a:srgbClr val="C00000"/>
                </a:solidFill>
              </a:rPr>
              <a:t>Teşvik ve İstisna Kapsamındaki Ücret Gelirleri</a:t>
            </a:r>
          </a:p>
          <a:p>
            <a:endParaRPr lang="tr-TR" dirty="0">
              <a:solidFill>
                <a:srgbClr val="C00000"/>
              </a:solidFill>
            </a:endParaRPr>
          </a:p>
          <a:p>
            <a:r>
              <a:rPr lang="tr-TR" sz="2400" b="1" dirty="0"/>
              <a:t>4691, 5746 ve 3218 </a:t>
            </a:r>
            <a:r>
              <a:rPr lang="tr-TR" sz="2400" dirty="0"/>
              <a:t>sayılı Kanun’lar kapsamında teşvike konu ücretler üzerinden kesilen gelir vergisi, verilen muhtasar ve prim hizmet beyannamesi üzerinden tahakkuk eden vergiden indirilmek suretiyle terkin edilmektedir. </a:t>
            </a:r>
          </a:p>
          <a:p>
            <a:endParaRPr lang="tr-TR" sz="2400" dirty="0"/>
          </a:p>
          <a:p>
            <a:r>
              <a:rPr lang="tr-TR" sz="2400" dirty="0"/>
              <a:t>Anılan Kanunlar kapsamında çalışan ve şartları taşıyan hizmet erbabına yapılan ücret ödemeleri üzerinden gelir vergisi kesintisi yapılması nedeniyle, bu ücretlerin de </a:t>
            </a:r>
            <a:r>
              <a:rPr lang="tr-TR" sz="2400" b="1" dirty="0"/>
              <a:t>beyanname verilip verilmeyeceğinin tespitinde dikkate alınması gerekmektedir</a:t>
            </a:r>
            <a:r>
              <a:rPr lang="tr-TR" sz="2400" dirty="0"/>
              <a:t>. </a:t>
            </a:r>
          </a:p>
          <a:p>
            <a:endParaRPr lang="tr-TR" sz="2400" dirty="0"/>
          </a:p>
          <a:p>
            <a:r>
              <a:rPr lang="tr-TR" sz="2400" dirty="0"/>
              <a:t>Beyanname verildiği durumlarda, ücret gelirleri üzerinden kesilen ve işveren tarafından muhtasar ve prim hizmet beyannamesinde </a:t>
            </a:r>
            <a:r>
              <a:rPr lang="tr-TR" sz="2400" b="1" dirty="0">
                <a:solidFill>
                  <a:srgbClr val="0070C0"/>
                </a:solidFill>
              </a:rPr>
              <a:t>tahakkuktan terkin edilen gelir vergisi hesaplanan vergiden mahsup edilebilecektir.</a:t>
            </a:r>
          </a:p>
        </p:txBody>
      </p:sp>
    </p:spTree>
    <p:extLst>
      <p:ext uri="{BB962C8B-B14F-4D97-AF65-F5344CB8AC3E}">
        <p14:creationId xmlns:p14="http://schemas.microsoft.com/office/powerpoint/2010/main" val="2649654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9AAE3C-57FB-4E0E-9E3C-D7A4C163F7EA}"/>
              </a:ext>
            </a:extLst>
          </p:cNvPr>
          <p:cNvSpPr txBox="1"/>
          <p:nvPr/>
        </p:nvSpPr>
        <p:spPr>
          <a:xfrm>
            <a:off x="251520" y="404664"/>
            <a:ext cx="8424936" cy="6093976"/>
          </a:xfrm>
          <a:prstGeom prst="rect">
            <a:avLst/>
          </a:prstGeom>
          <a:noFill/>
        </p:spPr>
        <p:txBody>
          <a:bodyPr wrap="square">
            <a:spAutoFit/>
          </a:bodyPr>
          <a:lstStyle/>
          <a:p>
            <a:r>
              <a:rPr lang="tr-TR" sz="3600" b="1" dirty="0">
                <a:solidFill>
                  <a:srgbClr val="C00000"/>
                </a:solidFill>
              </a:rPr>
              <a:t>01/01/2022 Tarihinden İtibaren Elde Edilen Ücret Gelirlerinde İstisna Uygulaması</a:t>
            </a:r>
          </a:p>
          <a:p>
            <a:endParaRPr lang="tr-TR" dirty="0"/>
          </a:p>
          <a:p>
            <a:endParaRPr lang="tr-TR" dirty="0"/>
          </a:p>
          <a:p>
            <a:r>
              <a:rPr lang="tr-TR" sz="2400" b="1" dirty="0">
                <a:solidFill>
                  <a:srgbClr val="0070C0"/>
                </a:solidFill>
              </a:rPr>
              <a:t>01/01/2022 tarihinden itibaren elde edilen ücret gelirlerine uygulanacak istisnaya ilişkin düzenlemeler 319 Seri No.lu Gelir Vergisi Genel Tebliği’nde yer almaktadır. </a:t>
            </a:r>
          </a:p>
          <a:p>
            <a:endParaRPr lang="tr-TR" sz="2400" dirty="0"/>
          </a:p>
          <a:p>
            <a:r>
              <a:rPr lang="tr-TR" sz="2400" dirty="0"/>
              <a:t>7349 sayılı Kanun ile 193 sayılı Kanun’un 23’üncü maddesinin birinci fıkrasına eklenen (18) numaralı bent ile 01/01/2022 tarihinden itibaren yapılan ücret ödemelerine uygulanmak üzere, hizmet erbabının ödemenin yapıldığı ayda geçerli olan asgari ücretin aylık brüt tutarından işçi sosyal güvenlik kurumu primi ve işsizlik sigorta primi düşüldükten sonra kalan tutarına isabet eden ücretleri gelir vergisinden istisna edilmiştir.</a:t>
            </a:r>
          </a:p>
          <a:p>
            <a:endParaRPr lang="tr-TR" dirty="0"/>
          </a:p>
        </p:txBody>
      </p:sp>
    </p:spTree>
    <p:extLst>
      <p:ext uri="{BB962C8B-B14F-4D97-AF65-F5344CB8AC3E}">
        <p14:creationId xmlns:p14="http://schemas.microsoft.com/office/powerpoint/2010/main" val="2080539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9AAE3C-57FB-4E0E-9E3C-D7A4C163F7EA}"/>
              </a:ext>
            </a:extLst>
          </p:cNvPr>
          <p:cNvSpPr txBox="1"/>
          <p:nvPr/>
        </p:nvSpPr>
        <p:spPr>
          <a:xfrm>
            <a:off x="251520" y="404664"/>
            <a:ext cx="8424936" cy="5447645"/>
          </a:xfrm>
          <a:prstGeom prst="rect">
            <a:avLst/>
          </a:prstGeom>
          <a:noFill/>
        </p:spPr>
        <p:txBody>
          <a:bodyPr wrap="square">
            <a:spAutoFit/>
          </a:bodyPr>
          <a:lstStyle/>
          <a:p>
            <a:r>
              <a:rPr lang="tr-TR" sz="3600" b="1" dirty="0">
                <a:solidFill>
                  <a:srgbClr val="C00000"/>
                </a:solidFill>
              </a:rPr>
              <a:t>01/01/2022 Tarihinden İtibaren Elde Edilen Ücret Gelirlerinde İstisna Uygulaması - II</a:t>
            </a:r>
          </a:p>
          <a:p>
            <a:endParaRPr lang="tr-TR" dirty="0"/>
          </a:p>
          <a:p>
            <a:endParaRPr lang="tr-TR" dirty="0"/>
          </a:p>
          <a:p>
            <a:pPr marL="285750" indent="-285750">
              <a:buFont typeface="Arial" panose="020B0604020202020204" pitchFamily="34" charset="0"/>
              <a:buChar char="•"/>
            </a:pPr>
            <a:r>
              <a:rPr lang="tr-TR" sz="2400" dirty="0"/>
              <a:t>İstisnayı</a:t>
            </a:r>
            <a:r>
              <a:rPr lang="tr-TR" dirty="0"/>
              <a:t> </a:t>
            </a:r>
            <a:r>
              <a:rPr lang="tr-TR" sz="2400" dirty="0"/>
              <a:t>aşan ücret gelirinin vergilendirilmesinde, hizmet erbabının ilgili aydaki gelirine ilişkin verginin hesaplanacağı gelir dilim tutarları ve oranları, </a:t>
            </a:r>
            <a:r>
              <a:rPr lang="tr-TR" sz="2400" b="1" dirty="0">
                <a:solidFill>
                  <a:srgbClr val="0070C0"/>
                </a:solidFill>
              </a:rPr>
              <a:t>istisna kapsamındaki tutarlar da dikkate alınarak</a:t>
            </a:r>
            <a:r>
              <a:rPr lang="tr-TR" sz="2400" dirty="0"/>
              <a:t> belirlenecektir.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İstisna nedeniyle alınmayacak olan vergi, ilgili ayda aylık asgari ücret üzerinden hesaplanması gereken vergiyi aşmayacaktır.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Hizmet erbabının birden fazla işverenden ücret alması halinde istisna </a:t>
            </a:r>
            <a:r>
              <a:rPr lang="tr-TR" sz="2400" b="1" dirty="0">
                <a:solidFill>
                  <a:srgbClr val="0070C0"/>
                </a:solidFill>
              </a:rPr>
              <a:t>sadece en yüksek olan ücrete</a:t>
            </a:r>
            <a:r>
              <a:rPr lang="tr-TR" sz="2400" dirty="0"/>
              <a:t> uygulanacaktır</a:t>
            </a:r>
            <a:r>
              <a:rPr lang="tr-TR" dirty="0"/>
              <a:t>. </a:t>
            </a:r>
          </a:p>
        </p:txBody>
      </p:sp>
    </p:spTree>
    <p:extLst>
      <p:ext uri="{BB962C8B-B14F-4D97-AF65-F5344CB8AC3E}">
        <p14:creationId xmlns:p14="http://schemas.microsoft.com/office/powerpoint/2010/main" val="229053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9AAE3C-57FB-4E0E-9E3C-D7A4C163F7EA}"/>
              </a:ext>
            </a:extLst>
          </p:cNvPr>
          <p:cNvSpPr txBox="1"/>
          <p:nvPr/>
        </p:nvSpPr>
        <p:spPr>
          <a:xfrm>
            <a:off x="251520" y="404664"/>
            <a:ext cx="8424936" cy="5447645"/>
          </a:xfrm>
          <a:prstGeom prst="rect">
            <a:avLst/>
          </a:prstGeom>
          <a:noFill/>
        </p:spPr>
        <p:txBody>
          <a:bodyPr wrap="square">
            <a:spAutoFit/>
          </a:bodyPr>
          <a:lstStyle/>
          <a:p>
            <a:r>
              <a:rPr lang="tr-TR" sz="3600" b="1" dirty="0">
                <a:solidFill>
                  <a:srgbClr val="C00000"/>
                </a:solidFill>
              </a:rPr>
              <a:t>01/01/2022 Tarihinden İtibaren Elde Edilen Ücret Gelirlerinde İstisna Uygulaması - III</a:t>
            </a:r>
          </a:p>
          <a:p>
            <a:endParaRPr lang="tr-TR" dirty="0"/>
          </a:p>
          <a:p>
            <a:endParaRPr lang="tr-TR" dirty="0"/>
          </a:p>
          <a:p>
            <a:pPr marL="285750" indent="-285750">
              <a:buFont typeface="Arial" panose="020B0604020202020204" pitchFamily="34" charset="0"/>
              <a:buChar char="•"/>
            </a:pPr>
            <a:r>
              <a:rPr lang="tr-TR" sz="2400" dirty="0"/>
              <a:t>Ücret gelirlerinin vergilendirilmesinde, maaş ödemesinin yanı sıra aynı dönemde yapılan ve ücret olarak değerlendirilen prim, ikramiye, huzur hakkı, mesai ücreti, döner sermaye ücreti, ek ders ücreti gibi ödemeler de dikkate alınmak suretiyle </a:t>
            </a:r>
            <a:r>
              <a:rPr lang="tr-TR" sz="2400" b="1" dirty="0">
                <a:solidFill>
                  <a:srgbClr val="0070C0"/>
                </a:solidFill>
              </a:rPr>
              <a:t>kümülatif matrah esas alınarak vergilendirme yapılmaktadır.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İlgili dönemlerde uygulanan indirim ve istisnalar bu ödemelerin toplamına bir kez uygulanmaktadır. </a:t>
            </a:r>
            <a:r>
              <a:rPr lang="tr-TR" sz="2400" b="1" dirty="0">
                <a:solidFill>
                  <a:srgbClr val="0070C0"/>
                </a:solidFill>
              </a:rPr>
              <a:t>Dolayısıyla ilgili ayda yapılan ücret ve ücret sayılan ödemelerin toplamına anılan istisnanın bir kez uygulanması gerekmektedir.</a:t>
            </a:r>
          </a:p>
        </p:txBody>
      </p:sp>
    </p:spTree>
    <p:extLst>
      <p:ext uri="{BB962C8B-B14F-4D97-AF65-F5344CB8AC3E}">
        <p14:creationId xmlns:p14="http://schemas.microsoft.com/office/powerpoint/2010/main" val="722966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9AAE3C-57FB-4E0E-9E3C-D7A4C163F7EA}"/>
              </a:ext>
            </a:extLst>
          </p:cNvPr>
          <p:cNvSpPr txBox="1"/>
          <p:nvPr/>
        </p:nvSpPr>
        <p:spPr>
          <a:xfrm>
            <a:off x="251520" y="404664"/>
            <a:ext cx="8424936" cy="5201424"/>
          </a:xfrm>
          <a:prstGeom prst="rect">
            <a:avLst/>
          </a:prstGeom>
          <a:noFill/>
        </p:spPr>
        <p:txBody>
          <a:bodyPr wrap="square">
            <a:spAutoFit/>
          </a:bodyPr>
          <a:lstStyle/>
          <a:p>
            <a:r>
              <a:rPr lang="tr-TR" sz="3600" b="1" dirty="0">
                <a:solidFill>
                  <a:srgbClr val="C00000"/>
                </a:solidFill>
              </a:rPr>
              <a:t>01/01/2022 Tarihinden İtibaren Elde Edilen Ücret Gelirlerinde İstisna Uygulaması - IV</a:t>
            </a:r>
          </a:p>
          <a:p>
            <a:endParaRPr lang="tr-TR" dirty="0"/>
          </a:p>
          <a:p>
            <a:endParaRPr lang="tr-TR" dirty="0"/>
          </a:p>
          <a:p>
            <a:r>
              <a:rPr lang="tr-TR" sz="2800" dirty="0"/>
              <a:t>193 sayılı Kanun’un 61’inci maddesine göre, yönetim ve denetim kurulu üyelerine ödenen </a:t>
            </a:r>
            <a:r>
              <a:rPr lang="tr-TR" sz="2800" b="1" dirty="0">
                <a:solidFill>
                  <a:srgbClr val="0070C0"/>
                </a:solidFill>
              </a:rPr>
              <a:t>huzur hakkı, </a:t>
            </a:r>
            <a:r>
              <a:rPr lang="tr-TR" sz="2800" dirty="0"/>
              <a:t>bilirkişilere, resmi arabuluculara, eksperlere, spor hakemlerine, sporculara yapılan ödemeler gibi ücret sayılan ödemelerin vergilendirilmesinde, Kanun’un 23’üncü maddesinin birinci fıkrasının (18) numaralı bendinde düzenlenen </a:t>
            </a:r>
            <a:r>
              <a:rPr lang="tr-TR" sz="2800" b="1" dirty="0">
                <a:solidFill>
                  <a:srgbClr val="0070C0"/>
                </a:solidFill>
              </a:rPr>
              <a:t>istisnanın uygulanması mümkündür.</a:t>
            </a:r>
          </a:p>
        </p:txBody>
      </p:sp>
    </p:spTree>
    <p:extLst>
      <p:ext uri="{BB962C8B-B14F-4D97-AF65-F5344CB8AC3E}">
        <p14:creationId xmlns:p14="http://schemas.microsoft.com/office/powerpoint/2010/main" val="257449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051" y="1484784"/>
            <a:ext cx="7350538" cy="923330"/>
          </a:xfrm>
          <a:prstGeom prst="rect">
            <a:avLst/>
          </a:prstGeom>
        </p:spPr>
        <p:txBody>
          <a:bodyPr wrap="none">
            <a:spAutoFit/>
          </a:bodyPr>
          <a:lstStyle/>
          <a:p>
            <a:pPr algn="ctr">
              <a:spcBef>
                <a:spcPct val="50000"/>
              </a:spcBef>
              <a:buSzPct val="85000"/>
            </a:pPr>
            <a:r>
              <a:rPr lang="tr-TR" altLang="tr-TR" sz="5400" b="1" dirty="0">
                <a:solidFill>
                  <a:srgbClr val="CC3300"/>
                </a:solidFill>
                <a:effectLst>
                  <a:outerShdw blurRad="38100" dist="38100" dir="2700000" algn="tl">
                    <a:srgbClr val="000000">
                      <a:alpha val="43137"/>
                    </a:srgbClr>
                  </a:outerShdw>
                </a:effectLst>
              </a:rPr>
              <a:t>MENKUL SERMAYE İRADI</a:t>
            </a:r>
          </a:p>
        </p:txBody>
      </p:sp>
      <p:pic>
        <p:nvPicPr>
          <p:cNvPr id="5122" name="Picture 2" descr="hisse sened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82" y="2766909"/>
            <a:ext cx="6225762" cy="348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00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7"/>
          <p:cNvGrpSpPr>
            <a:grpSpLocks/>
          </p:cNvGrpSpPr>
          <p:nvPr/>
        </p:nvGrpSpPr>
        <p:grpSpPr bwMode="auto">
          <a:xfrm>
            <a:off x="1219200" y="1295400"/>
            <a:ext cx="7086600" cy="4276725"/>
            <a:chOff x="-3" y="-3"/>
            <a:chExt cx="2995" cy="2694"/>
          </a:xfrm>
        </p:grpSpPr>
        <p:grpSp>
          <p:nvGrpSpPr>
            <p:cNvPr id="25607" name="Group 8"/>
            <p:cNvGrpSpPr>
              <a:grpSpLocks/>
            </p:cNvGrpSpPr>
            <p:nvPr/>
          </p:nvGrpSpPr>
          <p:grpSpPr bwMode="auto">
            <a:xfrm>
              <a:off x="0" y="0"/>
              <a:ext cx="2989" cy="2688"/>
              <a:chOff x="0" y="0"/>
              <a:chExt cx="2989" cy="2688"/>
            </a:xfrm>
          </p:grpSpPr>
          <p:grpSp>
            <p:nvGrpSpPr>
              <p:cNvPr id="25609" name="Group 9"/>
              <p:cNvGrpSpPr>
                <a:grpSpLocks/>
              </p:cNvGrpSpPr>
              <p:nvPr/>
            </p:nvGrpSpPr>
            <p:grpSpPr bwMode="auto">
              <a:xfrm>
                <a:off x="0" y="0"/>
                <a:ext cx="2989" cy="384"/>
                <a:chOff x="0" y="0"/>
                <a:chExt cx="2989" cy="384"/>
              </a:xfrm>
            </p:grpSpPr>
            <p:sp>
              <p:nvSpPr>
                <p:cNvPr id="25628"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25629"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5610" name="Group 12"/>
              <p:cNvGrpSpPr>
                <a:grpSpLocks/>
              </p:cNvGrpSpPr>
              <p:nvPr/>
            </p:nvGrpSpPr>
            <p:grpSpPr bwMode="auto">
              <a:xfrm>
                <a:off x="0" y="384"/>
                <a:ext cx="2989" cy="384"/>
                <a:chOff x="0" y="384"/>
                <a:chExt cx="2989" cy="384"/>
              </a:xfrm>
            </p:grpSpPr>
            <p:sp>
              <p:nvSpPr>
                <p:cNvPr id="25626"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5627"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5611" name="Group 15"/>
              <p:cNvGrpSpPr>
                <a:grpSpLocks/>
              </p:cNvGrpSpPr>
              <p:nvPr/>
            </p:nvGrpSpPr>
            <p:grpSpPr bwMode="auto">
              <a:xfrm>
                <a:off x="0" y="768"/>
                <a:ext cx="2989" cy="384"/>
                <a:chOff x="0" y="768"/>
                <a:chExt cx="2989" cy="384"/>
              </a:xfrm>
            </p:grpSpPr>
            <p:sp>
              <p:nvSpPr>
                <p:cNvPr id="25624"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25625"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5612" name="Group 18"/>
              <p:cNvGrpSpPr>
                <a:grpSpLocks/>
              </p:cNvGrpSpPr>
              <p:nvPr/>
            </p:nvGrpSpPr>
            <p:grpSpPr bwMode="auto">
              <a:xfrm>
                <a:off x="0" y="1152"/>
                <a:ext cx="2989" cy="384"/>
                <a:chOff x="0" y="1152"/>
                <a:chExt cx="2989" cy="384"/>
              </a:xfrm>
            </p:grpSpPr>
            <p:sp>
              <p:nvSpPr>
                <p:cNvPr id="25622"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25623"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5613" name="Group 21"/>
              <p:cNvGrpSpPr>
                <a:grpSpLocks/>
              </p:cNvGrpSpPr>
              <p:nvPr/>
            </p:nvGrpSpPr>
            <p:grpSpPr bwMode="auto">
              <a:xfrm>
                <a:off x="0" y="1536"/>
                <a:ext cx="2989" cy="384"/>
                <a:chOff x="0" y="1536"/>
                <a:chExt cx="2989" cy="384"/>
              </a:xfrm>
            </p:grpSpPr>
            <p:sp>
              <p:nvSpPr>
                <p:cNvPr id="25620"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25621"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5614" name="Group 24"/>
              <p:cNvGrpSpPr>
                <a:grpSpLocks/>
              </p:cNvGrpSpPr>
              <p:nvPr/>
            </p:nvGrpSpPr>
            <p:grpSpPr bwMode="auto">
              <a:xfrm>
                <a:off x="0" y="1920"/>
                <a:ext cx="2989" cy="384"/>
                <a:chOff x="0" y="1920"/>
                <a:chExt cx="2989" cy="384"/>
              </a:xfrm>
            </p:grpSpPr>
            <p:sp>
              <p:nvSpPr>
                <p:cNvPr id="25618"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25619"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5615" name="Group 27"/>
              <p:cNvGrpSpPr>
                <a:grpSpLocks/>
              </p:cNvGrpSpPr>
              <p:nvPr/>
            </p:nvGrpSpPr>
            <p:grpSpPr bwMode="auto">
              <a:xfrm>
                <a:off x="0" y="2304"/>
                <a:ext cx="2989" cy="384"/>
                <a:chOff x="0" y="2304"/>
                <a:chExt cx="2989" cy="384"/>
              </a:xfrm>
            </p:grpSpPr>
            <p:sp>
              <p:nvSpPr>
                <p:cNvPr id="25616"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25617"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25608"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25604"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25605" name="Rectangle 32"/>
          <p:cNvSpPr>
            <a:spLocks noChangeArrowheads="1"/>
          </p:cNvSpPr>
          <p:nvPr/>
        </p:nvSpPr>
        <p:spPr bwMode="auto">
          <a:xfrm>
            <a:off x="0" y="-27384"/>
            <a:ext cx="903605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defRPr b="1">
                <a:solidFill>
                  <a:schemeClr val="tx1"/>
                </a:solidFill>
                <a:latin typeface="Arial" pitchFamily="34" charset="0"/>
              </a:defRPr>
            </a:lvl1pPr>
            <a:lvl2pPr marL="742950" indent="-285750" defTabSz="762000">
              <a:defRPr b="1">
                <a:solidFill>
                  <a:schemeClr val="tx1"/>
                </a:solidFill>
                <a:latin typeface="Arial" pitchFamily="34" charset="0"/>
              </a:defRPr>
            </a:lvl2pPr>
            <a:lvl3pPr marL="1143000" indent="-228600" defTabSz="762000">
              <a:defRPr b="1">
                <a:solidFill>
                  <a:schemeClr val="tx1"/>
                </a:solidFill>
                <a:latin typeface="Arial" pitchFamily="34" charset="0"/>
              </a:defRPr>
            </a:lvl3pPr>
            <a:lvl4pPr marL="1600200" indent="-228600" defTabSz="762000">
              <a:defRPr b="1">
                <a:solidFill>
                  <a:schemeClr val="tx1"/>
                </a:solidFill>
                <a:latin typeface="Arial" pitchFamily="34" charset="0"/>
              </a:defRPr>
            </a:lvl4pPr>
            <a:lvl5pPr marL="2057400" indent="-228600" defTabSz="762000">
              <a:defRPr b="1">
                <a:solidFill>
                  <a:schemeClr val="tx1"/>
                </a:solidFill>
                <a:latin typeface="Arial" pitchFamily="34" charset="0"/>
              </a:defRPr>
            </a:lvl5pPr>
            <a:lvl6pPr marL="2514600" indent="-228600" defTabSz="762000" eaLnBrk="0" fontAlgn="base" hangingPunct="0">
              <a:spcBef>
                <a:spcPct val="0"/>
              </a:spcBef>
              <a:spcAft>
                <a:spcPct val="0"/>
              </a:spcAft>
              <a:defRPr b="1">
                <a:solidFill>
                  <a:schemeClr val="tx1"/>
                </a:solidFill>
                <a:latin typeface="Arial" pitchFamily="34" charset="0"/>
              </a:defRPr>
            </a:lvl6pPr>
            <a:lvl7pPr marL="2971800" indent="-228600" defTabSz="762000" eaLnBrk="0" fontAlgn="base" hangingPunct="0">
              <a:spcBef>
                <a:spcPct val="0"/>
              </a:spcBef>
              <a:spcAft>
                <a:spcPct val="0"/>
              </a:spcAft>
              <a:defRPr b="1">
                <a:solidFill>
                  <a:schemeClr val="tx1"/>
                </a:solidFill>
                <a:latin typeface="Arial" pitchFamily="34" charset="0"/>
              </a:defRPr>
            </a:lvl7pPr>
            <a:lvl8pPr marL="3429000" indent="-228600" defTabSz="762000" eaLnBrk="0" fontAlgn="base" hangingPunct="0">
              <a:spcBef>
                <a:spcPct val="0"/>
              </a:spcBef>
              <a:spcAft>
                <a:spcPct val="0"/>
              </a:spcAft>
              <a:defRPr b="1">
                <a:solidFill>
                  <a:schemeClr val="tx1"/>
                </a:solidFill>
                <a:latin typeface="Arial" pitchFamily="34" charset="0"/>
              </a:defRPr>
            </a:lvl8pPr>
            <a:lvl9pPr marL="3886200" indent="-228600" defTabSz="7620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buSzPct val="85000"/>
            </a:pPr>
            <a:r>
              <a:rPr lang="tr-TR" altLang="tr-TR" sz="3600" dirty="0">
                <a:solidFill>
                  <a:srgbClr val="CC3300"/>
                </a:solidFill>
              </a:rPr>
              <a:t>MENKUL SERMAYE İRADI</a:t>
            </a:r>
          </a:p>
          <a:p>
            <a:pPr algn="just" eaLnBrk="1" hangingPunct="1">
              <a:spcBef>
                <a:spcPct val="50000"/>
              </a:spcBef>
              <a:buSzPct val="85000"/>
            </a:pPr>
            <a:r>
              <a:rPr lang="tr-TR" altLang="tr-TR" sz="1400" b="0" dirty="0">
                <a:solidFill>
                  <a:srgbClr val="000000"/>
                </a:solidFill>
              </a:rPr>
              <a:t>Sahibinin ticari, zirai veya mesleki faaliyeti dışında nakdi sermaye veya para ile temsil edilen değerlerden müteşekkil sermaye dolayısıyla elde ettiği k</a:t>
            </a:r>
            <a:r>
              <a:rPr lang="tr-TR" altLang="tr-TR" sz="1400" b="0" dirty="0">
                <a:solidFill>
                  <a:srgbClr val="000000"/>
                </a:solidFill>
                <a:sym typeface="Arial" pitchFamily="34" charset="0"/>
              </a:rPr>
              <a:t>a</a:t>
            </a:r>
            <a:r>
              <a:rPr lang="tr-TR" altLang="tr-TR" sz="1400" b="0" dirty="0">
                <a:solidFill>
                  <a:srgbClr val="000000"/>
                </a:solidFill>
              </a:rPr>
              <a:t>r payı, faiz, kira ve benzeri iratlar menkul sermaye iradıdır. Belli başlı  menkul sermaye iratları aşağıdaki gibidir.</a:t>
            </a:r>
          </a:p>
          <a:p>
            <a:pPr algn="just" eaLnBrk="1" hangingPunct="1">
              <a:spcBef>
                <a:spcPct val="50000"/>
              </a:spcBef>
              <a:buSzPct val="85000"/>
            </a:pPr>
            <a:r>
              <a:rPr lang="tr-TR" altLang="tr-TR" sz="1400" b="0" dirty="0">
                <a:solidFill>
                  <a:srgbClr val="800000"/>
                </a:solidFill>
              </a:rPr>
              <a:t>1.</a:t>
            </a:r>
            <a:r>
              <a:rPr lang="tr-TR" altLang="tr-TR" sz="1400" b="0" dirty="0">
                <a:solidFill>
                  <a:srgbClr val="000000"/>
                </a:solidFill>
              </a:rPr>
              <a:t>  Her nevi hisse senetlerinin k</a:t>
            </a:r>
            <a:r>
              <a:rPr lang="tr-TR" altLang="tr-TR" sz="1400" b="0" dirty="0">
                <a:solidFill>
                  <a:srgbClr val="000000"/>
                </a:solidFill>
                <a:sym typeface="Arial" pitchFamily="34" charset="0"/>
              </a:rPr>
              <a:t>a</a:t>
            </a:r>
            <a:r>
              <a:rPr lang="tr-TR" altLang="tr-TR" sz="1400" b="0" dirty="0">
                <a:solidFill>
                  <a:srgbClr val="000000"/>
                </a:solidFill>
              </a:rPr>
              <a:t>r payları </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2.</a:t>
            </a:r>
            <a:r>
              <a:rPr lang="tr-TR" altLang="tr-TR" sz="1400" b="0" dirty="0">
                <a:solidFill>
                  <a:srgbClr val="000000"/>
                </a:solidFill>
              </a:rPr>
              <a:t> İştirak hisselerinden doğan kazançlar (Adi komandit şirketlerde komanditerlerin k</a:t>
            </a:r>
            <a:r>
              <a:rPr lang="tr-TR" altLang="tr-TR" sz="1400" b="0" dirty="0">
                <a:solidFill>
                  <a:srgbClr val="000000"/>
                </a:solidFill>
                <a:sym typeface="Arial" pitchFamily="34" charset="0"/>
              </a:rPr>
              <a:t>a</a:t>
            </a:r>
            <a:r>
              <a:rPr lang="tr-TR" altLang="tr-TR" sz="1400" b="0" dirty="0">
                <a:solidFill>
                  <a:srgbClr val="000000"/>
                </a:solidFill>
              </a:rPr>
              <a:t>r payları, şirket k</a:t>
            </a:r>
            <a:r>
              <a:rPr lang="tr-TR" altLang="tr-TR" sz="1400" b="0" dirty="0">
                <a:solidFill>
                  <a:srgbClr val="000000"/>
                </a:solidFill>
                <a:sym typeface="Arial" pitchFamily="34" charset="0"/>
              </a:rPr>
              <a:t>a</a:t>
            </a:r>
            <a:r>
              <a:rPr lang="tr-TR" altLang="tr-TR" sz="1400" b="0" dirty="0">
                <a:solidFill>
                  <a:srgbClr val="000000"/>
                </a:solidFill>
              </a:rPr>
              <a:t>rının ilişkin bulunduğu takvim yılında elde edilmiş sayılır);</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3.</a:t>
            </a:r>
            <a:r>
              <a:rPr lang="tr-TR" altLang="tr-TR" sz="1400" b="0" dirty="0">
                <a:solidFill>
                  <a:srgbClr val="000000"/>
                </a:solidFill>
              </a:rPr>
              <a:t>  Kurumların yönetim kurulu başkan ve üyelerine verilen k</a:t>
            </a:r>
            <a:r>
              <a:rPr lang="tr-TR" altLang="tr-TR" sz="1400" b="0" dirty="0">
                <a:solidFill>
                  <a:srgbClr val="000000"/>
                </a:solidFill>
                <a:sym typeface="Arial" pitchFamily="34" charset="0"/>
              </a:rPr>
              <a:t>a</a:t>
            </a:r>
            <a:r>
              <a:rPr lang="tr-TR" altLang="tr-TR" sz="1400" b="0" dirty="0">
                <a:solidFill>
                  <a:srgbClr val="000000"/>
                </a:solidFill>
              </a:rPr>
              <a:t>r payları;</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4.</a:t>
            </a:r>
            <a:r>
              <a:rPr lang="tr-TR" altLang="tr-TR" sz="1400" b="0" dirty="0">
                <a:solidFill>
                  <a:srgbClr val="000000"/>
                </a:solidFill>
              </a:rPr>
              <a:t>  Her nevi tahvil ve Hazine bonosu faizleri</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5.</a:t>
            </a:r>
            <a:r>
              <a:rPr lang="tr-TR" altLang="tr-TR" sz="1400" b="0" dirty="0">
                <a:solidFill>
                  <a:srgbClr val="000000"/>
                </a:solidFill>
              </a:rPr>
              <a:t>  Her nevi alacak faizleri </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6.</a:t>
            </a:r>
            <a:r>
              <a:rPr lang="tr-TR" altLang="tr-TR" sz="1400" b="0" dirty="0">
                <a:solidFill>
                  <a:srgbClr val="000000"/>
                </a:solidFill>
              </a:rPr>
              <a:t>  Mevduat faizleri </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7.</a:t>
            </a:r>
            <a:r>
              <a:rPr lang="tr-TR" altLang="tr-TR" sz="1400" b="0" dirty="0">
                <a:solidFill>
                  <a:srgbClr val="000000"/>
                </a:solidFill>
              </a:rPr>
              <a:t>  Özel finans kurumlarınca k</a:t>
            </a:r>
            <a:r>
              <a:rPr lang="tr-TR" altLang="tr-TR" sz="1400" b="0" dirty="0">
                <a:solidFill>
                  <a:srgbClr val="000000"/>
                </a:solidFill>
                <a:sym typeface="Arial" pitchFamily="34" charset="0"/>
              </a:rPr>
              <a:t>a</a:t>
            </a:r>
            <a:r>
              <a:rPr lang="tr-TR" altLang="tr-TR" sz="1400" b="0" dirty="0">
                <a:solidFill>
                  <a:srgbClr val="000000"/>
                </a:solidFill>
              </a:rPr>
              <a:t>r ve zarara katılma hesabı karşılığında ödenen k</a:t>
            </a:r>
            <a:r>
              <a:rPr lang="tr-TR" altLang="tr-TR" sz="1400" b="0" dirty="0">
                <a:solidFill>
                  <a:srgbClr val="000000"/>
                </a:solidFill>
                <a:sym typeface="Arial" pitchFamily="34" charset="0"/>
              </a:rPr>
              <a:t>a</a:t>
            </a:r>
            <a:r>
              <a:rPr lang="tr-TR" altLang="tr-TR" sz="1400" b="0" dirty="0">
                <a:solidFill>
                  <a:srgbClr val="000000"/>
                </a:solidFill>
              </a:rPr>
              <a:t>r payları.</a:t>
            </a:r>
            <a:endParaRPr lang="tr-TR" altLang="tr-TR" sz="1400" b="0" dirty="0">
              <a:solidFill>
                <a:srgbClr val="000000"/>
              </a:solidFill>
              <a:cs typeface="Times New Roman" pitchFamily="18" charset="0"/>
            </a:endParaRPr>
          </a:p>
          <a:p>
            <a:pPr algn="just" eaLnBrk="1" hangingPunct="1">
              <a:spcBef>
                <a:spcPct val="50000"/>
              </a:spcBef>
              <a:buSzPct val="85000"/>
            </a:pPr>
            <a:r>
              <a:rPr lang="tr-TR" altLang="tr-TR" sz="1400" b="0" dirty="0">
                <a:solidFill>
                  <a:srgbClr val="800000"/>
                </a:solidFill>
              </a:rPr>
              <a:t>8.</a:t>
            </a:r>
            <a:r>
              <a:rPr lang="tr-TR" altLang="tr-TR" sz="1400" b="0" dirty="0">
                <a:solidFill>
                  <a:srgbClr val="000000"/>
                </a:solidFill>
              </a:rPr>
              <a:t>   Repo Kazançları</a:t>
            </a:r>
          </a:p>
          <a:p>
            <a:pPr algn="just" eaLnBrk="1" hangingPunct="1"/>
            <a:r>
              <a:rPr lang="tr-TR" altLang="tr-TR" sz="1400" b="0" dirty="0">
                <a:solidFill>
                  <a:srgbClr val="800000"/>
                </a:solidFill>
              </a:rPr>
              <a:t>9.</a:t>
            </a:r>
            <a:r>
              <a:rPr lang="tr-TR" altLang="tr-TR" sz="1400" b="0" dirty="0"/>
              <a:t>   Hisse senetleri ve tahvillerin vadesi gelmemiş kuponların satışından elde edilen bedeller; </a:t>
            </a:r>
          </a:p>
          <a:p>
            <a:pPr algn="just" eaLnBrk="1" hangingPunct="1"/>
            <a:r>
              <a:rPr lang="tr-TR" altLang="tr-TR" sz="1400" b="0" dirty="0">
                <a:solidFill>
                  <a:srgbClr val="800000"/>
                </a:solidFill>
              </a:rPr>
              <a:t>10.</a:t>
            </a:r>
            <a:r>
              <a:rPr lang="tr-TR" altLang="tr-TR" sz="1400" b="0" dirty="0"/>
              <a:t> İştirak hisselerinin sahibi adına henüz tahakkuk etmemiş kar paylarının devir ve temliki karşılığında alınan para ve ayınlar; </a:t>
            </a:r>
          </a:p>
          <a:p>
            <a:pPr algn="just" eaLnBrk="1" hangingPunct="1"/>
            <a:r>
              <a:rPr lang="tr-TR" altLang="tr-TR" sz="1400" b="0" dirty="0">
                <a:solidFill>
                  <a:srgbClr val="800000"/>
                </a:solidFill>
              </a:rPr>
              <a:t>11.</a:t>
            </a:r>
            <a:r>
              <a:rPr lang="tr-TR" altLang="tr-TR" sz="1400" b="0" dirty="0"/>
              <a:t>  Her çeşit senetlerin </a:t>
            </a:r>
            <a:r>
              <a:rPr lang="tr-TR" altLang="tr-TR" sz="1400" b="0" dirty="0" err="1"/>
              <a:t>iskonto</a:t>
            </a:r>
            <a:r>
              <a:rPr lang="tr-TR" altLang="tr-TR" sz="1400" b="0" dirty="0"/>
              <a:t> edilmesi karşılığında alınan </a:t>
            </a:r>
            <a:r>
              <a:rPr lang="tr-TR" altLang="tr-TR" sz="1400" b="0" dirty="0" err="1"/>
              <a:t>iskonto</a:t>
            </a:r>
            <a:r>
              <a:rPr lang="tr-TR" altLang="tr-TR" sz="1400" b="0" dirty="0"/>
              <a:t> bedelleri; </a:t>
            </a:r>
          </a:p>
          <a:p>
            <a:pPr algn="just" eaLnBrk="1" hangingPunct="1"/>
            <a:r>
              <a:rPr lang="tr-TR" altLang="tr-TR" sz="1400" b="0" dirty="0">
                <a:solidFill>
                  <a:srgbClr val="800000"/>
                </a:solidFill>
              </a:rPr>
              <a:t>12.</a:t>
            </a:r>
            <a:r>
              <a:rPr lang="tr-TR" altLang="tr-TR" sz="1400" b="0" dirty="0"/>
              <a:t>  Tüzel kişiliği haiz emekli sandıkları, yardım sandıkları ile emeklilik ve sigorta şirketleri tarafından </a:t>
            </a:r>
          </a:p>
          <a:p>
            <a:pPr algn="just" eaLnBrk="1" hangingPunct="1"/>
            <a:r>
              <a:rPr lang="tr-TR" altLang="tr-TR" sz="1400" b="0" dirty="0"/>
              <a:t>ayrılanlara yapılan ödemeler,</a:t>
            </a:r>
          </a:p>
          <a:p>
            <a:pPr algn="just" eaLnBrk="1" hangingPunct="1"/>
            <a:r>
              <a:rPr lang="tr-TR" altLang="tr-TR" sz="1400" b="0" dirty="0">
                <a:solidFill>
                  <a:srgbClr val="C00000"/>
                </a:solidFill>
              </a:rPr>
              <a:t>13.  </a:t>
            </a:r>
            <a:r>
              <a:rPr lang="tr-TR" altLang="tr-TR" sz="1400" b="0" dirty="0"/>
              <a:t>Bireysel emeklilik sisteminden ayrılanlara yapılan ödemeler,</a:t>
            </a:r>
          </a:p>
          <a:p>
            <a:pPr algn="just" eaLnBrk="1" hangingPunct="1"/>
            <a:r>
              <a:rPr lang="tr-TR" altLang="tr-TR" sz="1400" b="0" dirty="0">
                <a:solidFill>
                  <a:srgbClr val="C00000"/>
                </a:solidFill>
              </a:rPr>
              <a:t>14.  </a:t>
            </a:r>
            <a:r>
              <a:rPr lang="tr-TR" altLang="tr-TR" sz="1400" b="0" dirty="0"/>
              <a:t>Yukarıdaki bentlerde sayılanlar dışında Sermaye Piyasası Kanunu hükümlerine göre ihraç edilen her türlü sermaye piyasası araçlarından elde edilen gelirler</a:t>
            </a:r>
          </a:p>
          <a:p>
            <a:pPr algn="just" eaLnBrk="1" hangingPunct="1"/>
            <a:endParaRPr lang="tr-TR" altLang="tr-TR" sz="900" b="0" dirty="0">
              <a:solidFill>
                <a:srgbClr val="800000"/>
              </a:solidFill>
            </a:endParaRPr>
          </a:p>
          <a:p>
            <a:pPr algn="just" eaLnBrk="1" hangingPunct="1"/>
            <a:r>
              <a:rPr lang="tr-TR" altLang="tr-TR" sz="1400" b="0" dirty="0">
                <a:solidFill>
                  <a:srgbClr val="800000"/>
                </a:solidFill>
              </a:rPr>
              <a:t>Bu iratlar, bunları sağlayan sermaye sahibinin ticari faaliyetine bağlı bulunduğu takdirde, ticari kazancın tespitinde dikkate alınır.</a:t>
            </a:r>
          </a:p>
        </p:txBody>
      </p:sp>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276475"/>
            <a:ext cx="2614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450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7"/>
          <p:cNvGrpSpPr>
            <a:grpSpLocks/>
          </p:cNvGrpSpPr>
          <p:nvPr/>
        </p:nvGrpSpPr>
        <p:grpSpPr bwMode="auto">
          <a:xfrm>
            <a:off x="1219200" y="1295400"/>
            <a:ext cx="7086600" cy="4276725"/>
            <a:chOff x="-3" y="-3"/>
            <a:chExt cx="2995" cy="2694"/>
          </a:xfrm>
        </p:grpSpPr>
        <p:grpSp>
          <p:nvGrpSpPr>
            <p:cNvPr id="22533" name="Group 8"/>
            <p:cNvGrpSpPr>
              <a:grpSpLocks/>
            </p:cNvGrpSpPr>
            <p:nvPr/>
          </p:nvGrpSpPr>
          <p:grpSpPr bwMode="auto">
            <a:xfrm>
              <a:off x="0" y="0"/>
              <a:ext cx="2989" cy="2688"/>
              <a:chOff x="0" y="0"/>
              <a:chExt cx="2989" cy="2688"/>
            </a:xfrm>
          </p:grpSpPr>
          <p:grpSp>
            <p:nvGrpSpPr>
              <p:cNvPr id="22535" name="Group 9"/>
              <p:cNvGrpSpPr>
                <a:grpSpLocks/>
              </p:cNvGrpSpPr>
              <p:nvPr/>
            </p:nvGrpSpPr>
            <p:grpSpPr bwMode="auto">
              <a:xfrm>
                <a:off x="0" y="0"/>
                <a:ext cx="2989" cy="384"/>
                <a:chOff x="0" y="0"/>
                <a:chExt cx="2989" cy="384"/>
              </a:xfrm>
            </p:grpSpPr>
            <p:sp>
              <p:nvSpPr>
                <p:cNvPr id="22554"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tr-TR" altLang="tr-TR" sz="2000" b="0" dirty="0"/>
                </a:p>
              </p:txBody>
            </p:sp>
            <p:sp>
              <p:nvSpPr>
                <p:cNvPr id="22555"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2536" name="Group 12"/>
              <p:cNvGrpSpPr>
                <a:grpSpLocks/>
              </p:cNvGrpSpPr>
              <p:nvPr/>
            </p:nvGrpSpPr>
            <p:grpSpPr bwMode="auto">
              <a:xfrm>
                <a:off x="0" y="384"/>
                <a:ext cx="2989" cy="384"/>
                <a:chOff x="0" y="384"/>
                <a:chExt cx="2989" cy="384"/>
              </a:xfrm>
            </p:grpSpPr>
            <p:sp>
              <p:nvSpPr>
                <p:cNvPr id="22552"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tr-TR" altLang="tr-TR" sz="2400" b="0" dirty="0"/>
                </a:p>
              </p:txBody>
            </p:sp>
            <p:sp>
              <p:nvSpPr>
                <p:cNvPr id="22553"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2537" name="Group 15"/>
              <p:cNvGrpSpPr>
                <a:grpSpLocks/>
              </p:cNvGrpSpPr>
              <p:nvPr/>
            </p:nvGrpSpPr>
            <p:grpSpPr bwMode="auto">
              <a:xfrm>
                <a:off x="0" y="768"/>
                <a:ext cx="2989" cy="384"/>
                <a:chOff x="0" y="768"/>
                <a:chExt cx="2989" cy="384"/>
              </a:xfrm>
            </p:grpSpPr>
            <p:sp>
              <p:nvSpPr>
                <p:cNvPr id="22550"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tr-TR" altLang="tr-TR" sz="1600" b="0" dirty="0"/>
                </a:p>
              </p:txBody>
            </p:sp>
            <p:sp>
              <p:nvSpPr>
                <p:cNvPr id="22551"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2538" name="Group 18"/>
              <p:cNvGrpSpPr>
                <a:grpSpLocks/>
              </p:cNvGrpSpPr>
              <p:nvPr/>
            </p:nvGrpSpPr>
            <p:grpSpPr bwMode="auto">
              <a:xfrm>
                <a:off x="0" y="1152"/>
                <a:ext cx="2989" cy="384"/>
                <a:chOff x="0" y="1152"/>
                <a:chExt cx="2989" cy="384"/>
              </a:xfrm>
            </p:grpSpPr>
            <p:sp>
              <p:nvSpPr>
                <p:cNvPr id="22548"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tr-TR" altLang="tr-TR" sz="1600" b="0" dirty="0"/>
                </a:p>
              </p:txBody>
            </p:sp>
            <p:sp>
              <p:nvSpPr>
                <p:cNvPr id="22549"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2539" name="Group 21"/>
              <p:cNvGrpSpPr>
                <a:grpSpLocks/>
              </p:cNvGrpSpPr>
              <p:nvPr/>
            </p:nvGrpSpPr>
            <p:grpSpPr bwMode="auto">
              <a:xfrm>
                <a:off x="0" y="1536"/>
                <a:ext cx="2989" cy="384"/>
                <a:chOff x="0" y="1536"/>
                <a:chExt cx="2989" cy="384"/>
              </a:xfrm>
            </p:grpSpPr>
            <p:sp>
              <p:nvSpPr>
                <p:cNvPr id="22546"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r>
                    <a:rPr lang="tr-TR" altLang="tr-TR" sz="1600" dirty="0"/>
                    <a:t>	</a:t>
                  </a:r>
                  <a:endParaRPr lang="tr-TR" altLang="tr-TR" sz="1600" b="0" dirty="0"/>
                </a:p>
              </p:txBody>
            </p:sp>
            <p:sp>
              <p:nvSpPr>
                <p:cNvPr id="22547"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2540" name="Group 24"/>
              <p:cNvGrpSpPr>
                <a:grpSpLocks/>
              </p:cNvGrpSpPr>
              <p:nvPr/>
            </p:nvGrpSpPr>
            <p:grpSpPr bwMode="auto">
              <a:xfrm>
                <a:off x="0" y="1920"/>
                <a:ext cx="2989" cy="384"/>
                <a:chOff x="0" y="1920"/>
                <a:chExt cx="2989" cy="384"/>
              </a:xfrm>
            </p:grpSpPr>
            <p:sp>
              <p:nvSpPr>
                <p:cNvPr id="22544"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tr-TR" altLang="tr-TR" sz="2400" b="0" dirty="0"/>
                </a:p>
              </p:txBody>
            </p:sp>
            <p:sp>
              <p:nvSpPr>
                <p:cNvPr id="22545"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2541" name="Group 27"/>
              <p:cNvGrpSpPr>
                <a:grpSpLocks/>
              </p:cNvGrpSpPr>
              <p:nvPr/>
            </p:nvGrpSpPr>
            <p:grpSpPr bwMode="auto">
              <a:xfrm>
                <a:off x="0" y="2304"/>
                <a:ext cx="2989" cy="384"/>
                <a:chOff x="0" y="2304"/>
                <a:chExt cx="2989" cy="384"/>
              </a:xfrm>
            </p:grpSpPr>
            <p:sp>
              <p:nvSpPr>
                <p:cNvPr id="22542"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dirty="0">
                    <a:latin typeface="Times New Roman" pitchFamily="18" charset="0"/>
                    <a:cs typeface="Times New Roman" pitchFamily="18" charset="0"/>
                  </a:endParaRPr>
                </a:p>
                <a:p>
                  <a:pPr algn="just"/>
                  <a:endParaRPr lang="tr-TR" altLang="tr-TR" sz="1600" b="0" dirty="0"/>
                </a:p>
              </p:txBody>
            </p:sp>
            <p:sp>
              <p:nvSpPr>
                <p:cNvPr id="22543"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sp>
          <p:nvSpPr>
            <p:cNvPr id="22534"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sp>
        <p:nvSpPr>
          <p:cNvPr id="22531" name="Rectangle 32"/>
          <p:cNvSpPr>
            <a:spLocks noChangeArrowheads="1"/>
          </p:cNvSpPr>
          <p:nvPr/>
        </p:nvSpPr>
        <p:spPr bwMode="auto">
          <a:xfrm>
            <a:off x="179388" y="482084"/>
            <a:ext cx="878522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defRPr b="1">
                <a:solidFill>
                  <a:schemeClr val="tx1"/>
                </a:solidFill>
                <a:latin typeface="Arial" pitchFamily="34" charset="0"/>
              </a:defRPr>
            </a:lvl1pPr>
            <a:lvl2pPr marL="742950" indent="-285750" defTabSz="565150">
              <a:defRPr b="1">
                <a:solidFill>
                  <a:schemeClr val="tx1"/>
                </a:solidFill>
                <a:latin typeface="Arial" pitchFamily="34" charset="0"/>
              </a:defRPr>
            </a:lvl2pPr>
            <a:lvl3pPr marL="1143000" indent="-228600" defTabSz="565150">
              <a:defRPr b="1">
                <a:solidFill>
                  <a:schemeClr val="tx1"/>
                </a:solidFill>
                <a:latin typeface="Arial" pitchFamily="34" charset="0"/>
              </a:defRPr>
            </a:lvl3pPr>
            <a:lvl4pPr marL="1600200" indent="-228600" defTabSz="565150">
              <a:defRPr b="1">
                <a:solidFill>
                  <a:schemeClr val="tx1"/>
                </a:solidFill>
                <a:latin typeface="Arial" pitchFamily="34" charset="0"/>
              </a:defRPr>
            </a:lvl4pPr>
            <a:lvl5pPr marL="2057400" indent="-228600" defTabSz="565150">
              <a:defRPr b="1">
                <a:solidFill>
                  <a:schemeClr val="tx1"/>
                </a:solidFill>
                <a:latin typeface="Arial" pitchFamily="34" charset="0"/>
              </a:defRPr>
            </a:lvl5pPr>
            <a:lvl6pPr marL="2514600" indent="-228600" defTabSz="565150" eaLnBrk="0" fontAlgn="base" hangingPunct="0">
              <a:spcBef>
                <a:spcPct val="0"/>
              </a:spcBef>
              <a:spcAft>
                <a:spcPct val="0"/>
              </a:spcAft>
              <a:defRPr b="1">
                <a:solidFill>
                  <a:schemeClr val="tx1"/>
                </a:solidFill>
                <a:latin typeface="Arial" pitchFamily="34" charset="0"/>
              </a:defRPr>
            </a:lvl6pPr>
            <a:lvl7pPr marL="2971800" indent="-228600" defTabSz="565150" eaLnBrk="0" fontAlgn="base" hangingPunct="0">
              <a:spcBef>
                <a:spcPct val="0"/>
              </a:spcBef>
              <a:spcAft>
                <a:spcPct val="0"/>
              </a:spcAft>
              <a:defRPr b="1">
                <a:solidFill>
                  <a:schemeClr val="tx1"/>
                </a:solidFill>
                <a:latin typeface="Arial" pitchFamily="34" charset="0"/>
              </a:defRPr>
            </a:lvl7pPr>
            <a:lvl8pPr marL="3429000" indent="-228600" defTabSz="565150" eaLnBrk="0" fontAlgn="base" hangingPunct="0">
              <a:spcBef>
                <a:spcPct val="0"/>
              </a:spcBef>
              <a:spcAft>
                <a:spcPct val="0"/>
              </a:spcAft>
              <a:defRPr b="1">
                <a:solidFill>
                  <a:schemeClr val="tx1"/>
                </a:solidFill>
                <a:latin typeface="Arial" pitchFamily="34" charset="0"/>
              </a:defRPr>
            </a:lvl8pPr>
            <a:lvl9pPr marL="3886200" indent="-228600" defTabSz="56515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tr-TR" altLang="tr-TR" sz="3200" dirty="0">
                <a:solidFill>
                  <a:srgbClr val="CC3300"/>
                </a:solidFill>
              </a:rPr>
              <a:t>GELİRİN TANIMI</a:t>
            </a:r>
          </a:p>
          <a:p>
            <a:pPr algn="just" eaLnBrk="1" hangingPunct="1">
              <a:spcBef>
                <a:spcPct val="50000"/>
              </a:spcBef>
            </a:pPr>
            <a:r>
              <a:rPr lang="tr-TR" altLang="tr-TR" sz="1600" dirty="0">
                <a:solidFill>
                  <a:srgbClr val="000000"/>
                </a:solidFill>
              </a:rPr>
              <a:t>	</a:t>
            </a:r>
            <a:r>
              <a:rPr lang="tr-TR" altLang="tr-TR" dirty="0">
                <a:solidFill>
                  <a:srgbClr val="000000"/>
                </a:solidFill>
                <a:cs typeface="Times New Roman" pitchFamily="18" charset="0"/>
              </a:rPr>
              <a:t>Gelir, Gelir Vergisi Kanunu’nun 1. maddesinde “bir gerçek ki</a:t>
            </a:r>
            <a:r>
              <a:rPr lang="tr-TR" altLang="tr-TR" dirty="0">
                <a:solidFill>
                  <a:srgbClr val="000000"/>
                </a:solidFill>
              </a:rPr>
              <a:t>ş</a:t>
            </a:r>
            <a:r>
              <a:rPr lang="tr-TR" altLang="tr-TR" dirty="0">
                <a:solidFill>
                  <a:srgbClr val="000000"/>
                </a:solidFill>
                <a:cs typeface="Times New Roman" pitchFamily="18" charset="0"/>
              </a:rPr>
              <a:t>inin bir takvim y</a:t>
            </a:r>
            <a:r>
              <a:rPr lang="tr-TR" altLang="tr-TR" dirty="0">
                <a:solidFill>
                  <a:srgbClr val="000000"/>
                </a:solidFill>
              </a:rPr>
              <a:t>ılı</a:t>
            </a:r>
            <a:r>
              <a:rPr lang="tr-TR" altLang="tr-TR" dirty="0">
                <a:solidFill>
                  <a:srgbClr val="000000"/>
                </a:solidFill>
                <a:cs typeface="Times New Roman" pitchFamily="18" charset="0"/>
              </a:rPr>
              <a:t> içinde elde ett</a:t>
            </a:r>
            <a:r>
              <a:rPr lang="tr-TR" altLang="tr-TR" dirty="0">
                <a:solidFill>
                  <a:srgbClr val="000000"/>
                </a:solidFill>
              </a:rPr>
              <a:t>iği </a:t>
            </a:r>
            <a:r>
              <a:rPr lang="tr-TR" altLang="tr-TR" dirty="0">
                <a:solidFill>
                  <a:srgbClr val="000000"/>
                </a:solidFill>
                <a:cs typeface="Times New Roman" pitchFamily="18" charset="0"/>
              </a:rPr>
              <a:t>kazanç ve iratlar</a:t>
            </a:r>
            <a:r>
              <a:rPr lang="tr-TR" altLang="tr-TR" dirty="0">
                <a:solidFill>
                  <a:srgbClr val="000000"/>
                </a:solidFill>
              </a:rPr>
              <a:t>ı</a:t>
            </a:r>
            <a:r>
              <a:rPr lang="tr-TR" altLang="tr-TR" dirty="0">
                <a:solidFill>
                  <a:srgbClr val="000000"/>
                </a:solidFill>
                <a:cs typeface="Times New Roman" pitchFamily="18" charset="0"/>
              </a:rPr>
              <a:t>n safi tutar</a:t>
            </a:r>
            <a:r>
              <a:rPr lang="tr-TR" altLang="tr-TR" dirty="0">
                <a:solidFill>
                  <a:srgbClr val="000000"/>
                </a:solidFill>
              </a:rPr>
              <a:t>ı</a:t>
            </a:r>
            <a:r>
              <a:rPr lang="tr-TR" altLang="tr-TR" dirty="0">
                <a:solidFill>
                  <a:srgbClr val="000000"/>
                </a:solidFill>
                <a:cs typeface="Times New Roman" pitchFamily="18" charset="0"/>
              </a:rPr>
              <a:t>d</a:t>
            </a:r>
            <a:r>
              <a:rPr lang="tr-TR" altLang="tr-TR" dirty="0">
                <a:solidFill>
                  <a:srgbClr val="000000"/>
                </a:solidFill>
              </a:rPr>
              <a:t>ı</a:t>
            </a:r>
            <a:r>
              <a:rPr lang="tr-TR" altLang="tr-TR" dirty="0">
                <a:solidFill>
                  <a:srgbClr val="000000"/>
                </a:solidFill>
                <a:cs typeface="Times New Roman" pitchFamily="18" charset="0"/>
              </a:rPr>
              <a:t>r.” </a:t>
            </a:r>
            <a:r>
              <a:rPr lang="tr-TR" altLang="tr-TR" dirty="0">
                <a:solidFill>
                  <a:srgbClr val="000000"/>
                </a:solidFill>
              </a:rPr>
              <a:t>ş</a:t>
            </a:r>
            <a:r>
              <a:rPr lang="tr-TR" altLang="tr-TR" dirty="0">
                <a:solidFill>
                  <a:srgbClr val="000000"/>
                </a:solidFill>
                <a:cs typeface="Times New Roman" pitchFamily="18" charset="0"/>
              </a:rPr>
              <a:t>eklinde tan</a:t>
            </a:r>
            <a:r>
              <a:rPr lang="tr-TR" altLang="tr-TR" dirty="0">
                <a:solidFill>
                  <a:srgbClr val="000000"/>
                </a:solidFill>
              </a:rPr>
              <a:t>ı</a:t>
            </a:r>
            <a:r>
              <a:rPr lang="tr-TR" altLang="tr-TR" dirty="0">
                <a:solidFill>
                  <a:srgbClr val="000000"/>
                </a:solidFill>
                <a:cs typeface="Times New Roman" pitchFamily="18" charset="0"/>
              </a:rPr>
              <a:t>mlanm</a:t>
            </a:r>
            <a:r>
              <a:rPr lang="tr-TR" altLang="tr-TR" dirty="0">
                <a:solidFill>
                  <a:srgbClr val="000000"/>
                </a:solidFill>
              </a:rPr>
              <a:t>ış</a:t>
            </a:r>
            <a:r>
              <a:rPr lang="tr-TR" altLang="tr-TR" dirty="0">
                <a:solidFill>
                  <a:srgbClr val="000000"/>
                </a:solidFill>
                <a:cs typeface="Times New Roman" pitchFamily="18" charset="0"/>
              </a:rPr>
              <a:t>tır. </a:t>
            </a:r>
          </a:p>
          <a:p>
            <a:pPr algn="just" eaLnBrk="1" hangingPunct="1">
              <a:spcBef>
                <a:spcPct val="50000"/>
              </a:spcBef>
            </a:pPr>
            <a:endParaRPr lang="tr-TR" altLang="tr-TR" dirty="0">
              <a:solidFill>
                <a:srgbClr val="000000"/>
              </a:solidFill>
              <a:cs typeface="Times New Roman" pitchFamily="18" charset="0"/>
            </a:endParaRPr>
          </a:p>
          <a:p>
            <a:pPr algn="just" eaLnBrk="1" hangingPunct="1">
              <a:spcBef>
                <a:spcPct val="50000"/>
              </a:spcBef>
            </a:pPr>
            <a:r>
              <a:rPr lang="tr-TR" altLang="tr-TR" dirty="0">
                <a:solidFill>
                  <a:srgbClr val="000000"/>
                </a:solidFill>
                <a:cs typeface="Times New Roman" pitchFamily="18" charset="0"/>
              </a:rPr>
              <a:t>	Bu tan</a:t>
            </a:r>
            <a:r>
              <a:rPr lang="tr-TR" altLang="tr-TR" dirty="0">
                <a:solidFill>
                  <a:srgbClr val="000000"/>
                </a:solidFill>
              </a:rPr>
              <a:t>ı</a:t>
            </a:r>
            <a:r>
              <a:rPr lang="tr-TR" altLang="tr-TR" dirty="0">
                <a:solidFill>
                  <a:srgbClr val="000000"/>
                </a:solidFill>
                <a:cs typeface="Times New Roman" pitchFamily="18" charset="0"/>
              </a:rPr>
              <a:t>mdan hareketle vergiye tabi gelirin özelliklerini; </a:t>
            </a:r>
          </a:p>
          <a:p>
            <a:pPr algn="just" eaLnBrk="1" hangingPunct="1">
              <a:spcBef>
                <a:spcPct val="50000"/>
              </a:spcBef>
            </a:pPr>
            <a:endParaRPr lang="tr-TR" altLang="tr-TR" dirty="0">
              <a:solidFill>
                <a:srgbClr val="000000"/>
              </a:solidFill>
              <a:cs typeface="Times New Roman" pitchFamily="18" charset="0"/>
            </a:endParaRPr>
          </a:p>
          <a:p>
            <a:pPr algn="just" eaLnBrk="1" hangingPunct="1">
              <a:spcBef>
                <a:spcPct val="50000"/>
              </a:spcBef>
              <a:buClr>
                <a:srgbClr val="CC3300"/>
              </a:buClr>
              <a:buFont typeface="Wingdings" pitchFamily="2" charset="2"/>
              <a:buChar char="Ø"/>
            </a:pPr>
            <a:r>
              <a:rPr lang="tr-TR" altLang="tr-TR" dirty="0">
                <a:solidFill>
                  <a:srgbClr val="000000"/>
                </a:solidFill>
                <a:cs typeface="Times New Roman" pitchFamily="18" charset="0"/>
              </a:rPr>
              <a:t> Gelirin Şahsilik Özelli</a:t>
            </a:r>
            <a:r>
              <a:rPr lang="tr-TR" altLang="tr-TR" dirty="0">
                <a:solidFill>
                  <a:srgbClr val="000000"/>
                </a:solidFill>
              </a:rPr>
              <a:t>ğ</a:t>
            </a:r>
            <a:r>
              <a:rPr lang="tr-TR" altLang="tr-TR" dirty="0">
                <a:solidFill>
                  <a:srgbClr val="000000"/>
                </a:solidFill>
                <a:cs typeface="Times New Roman" pitchFamily="18" charset="0"/>
              </a:rPr>
              <a:t>i, </a:t>
            </a:r>
          </a:p>
          <a:p>
            <a:pPr algn="just" eaLnBrk="1" hangingPunct="1">
              <a:spcBef>
                <a:spcPct val="50000"/>
              </a:spcBef>
              <a:buClr>
                <a:srgbClr val="CC3300"/>
              </a:buClr>
              <a:buFont typeface="Wingdings" pitchFamily="2" charset="2"/>
              <a:buChar char="Ø"/>
            </a:pPr>
            <a:r>
              <a:rPr lang="tr-TR" altLang="tr-TR" dirty="0">
                <a:solidFill>
                  <a:srgbClr val="000000"/>
                </a:solidFill>
                <a:cs typeface="Times New Roman" pitchFamily="18" charset="0"/>
              </a:rPr>
              <a:t> Gelirin Y</a:t>
            </a:r>
            <a:r>
              <a:rPr lang="tr-TR" altLang="tr-TR" dirty="0">
                <a:solidFill>
                  <a:srgbClr val="000000"/>
                </a:solidFill>
              </a:rPr>
              <a:t>ı</a:t>
            </a:r>
            <a:r>
              <a:rPr lang="tr-TR" altLang="tr-TR" dirty="0">
                <a:solidFill>
                  <a:srgbClr val="000000"/>
                </a:solidFill>
                <a:cs typeface="Times New Roman" pitchFamily="18" charset="0"/>
              </a:rPr>
              <a:t>ll</a:t>
            </a:r>
            <a:r>
              <a:rPr lang="tr-TR" altLang="tr-TR" dirty="0">
                <a:solidFill>
                  <a:srgbClr val="000000"/>
                </a:solidFill>
              </a:rPr>
              <a:t>ı</a:t>
            </a:r>
            <a:r>
              <a:rPr lang="tr-TR" altLang="tr-TR" dirty="0">
                <a:solidFill>
                  <a:srgbClr val="000000"/>
                </a:solidFill>
                <a:cs typeface="Times New Roman" pitchFamily="18" charset="0"/>
              </a:rPr>
              <a:t>k Olma Özelli</a:t>
            </a:r>
            <a:r>
              <a:rPr lang="tr-TR" altLang="tr-TR" dirty="0">
                <a:solidFill>
                  <a:srgbClr val="000000"/>
                </a:solidFill>
              </a:rPr>
              <a:t>ğ</a:t>
            </a:r>
            <a:r>
              <a:rPr lang="tr-TR" altLang="tr-TR" dirty="0">
                <a:solidFill>
                  <a:srgbClr val="000000"/>
                </a:solidFill>
                <a:cs typeface="Times New Roman" pitchFamily="18" charset="0"/>
              </a:rPr>
              <a:t>i, </a:t>
            </a:r>
          </a:p>
          <a:p>
            <a:pPr algn="just" eaLnBrk="1" hangingPunct="1">
              <a:spcBef>
                <a:spcPct val="50000"/>
              </a:spcBef>
              <a:buClr>
                <a:srgbClr val="CC3300"/>
              </a:buClr>
              <a:buFont typeface="Wingdings" pitchFamily="2" charset="2"/>
              <a:buChar char="Ø"/>
            </a:pPr>
            <a:r>
              <a:rPr lang="tr-TR" altLang="tr-TR" dirty="0">
                <a:solidFill>
                  <a:srgbClr val="000000"/>
                </a:solidFill>
                <a:cs typeface="Times New Roman" pitchFamily="18" charset="0"/>
              </a:rPr>
              <a:t> Gelirin Safi Olmas</a:t>
            </a:r>
            <a:r>
              <a:rPr lang="tr-TR" altLang="tr-TR" dirty="0">
                <a:solidFill>
                  <a:srgbClr val="000000"/>
                </a:solidFill>
              </a:rPr>
              <a:t>ı Ö</a:t>
            </a:r>
            <a:r>
              <a:rPr lang="tr-TR" altLang="tr-TR" dirty="0">
                <a:solidFill>
                  <a:srgbClr val="000000"/>
                </a:solidFill>
                <a:cs typeface="Times New Roman" pitchFamily="18" charset="0"/>
              </a:rPr>
              <a:t>zelli</a:t>
            </a:r>
            <a:r>
              <a:rPr lang="tr-TR" altLang="tr-TR" dirty="0">
                <a:solidFill>
                  <a:srgbClr val="000000"/>
                </a:solidFill>
              </a:rPr>
              <a:t>ğ</a:t>
            </a:r>
            <a:r>
              <a:rPr lang="tr-TR" altLang="tr-TR" dirty="0">
                <a:solidFill>
                  <a:srgbClr val="000000"/>
                </a:solidFill>
                <a:cs typeface="Times New Roman" pitchFamily="18" charset="0"/>
              </a:rPr>
              <a:t>i </a:t>
            </a:r>
          </a:p>
          <a:p>
            <a:pPr algn="just" eaLnBrk="1" hangingPunct="1">
              <a:spcBef>
                <a:spcPct val="50000"/>
              </a:spcBef>
              <a:buClr>
                <a:srgbClr val="CC3300"/>
              </a:buClr>
              <a:buFont typeface="Wingdings" pitchFamily="2" charset="2"/>
              <a:buChar char="Ø"/>
            </a:pPr>
            <a:r>
              <a:rPr lang="tr-TR" altLang="tr-TR" dirty="0">
                <a:solidFill>
                  <a:srgbClr val="000000"/>
                </a:solidFill>
                <a:cs typeface="Times New Roman" pitchFamily="18" charset="0"/>
              </a:rPr>
              <a:t> Gelirin Elde Edilmi</a:t>
            </a:r>
            <a:r>
              <a:rPr lang="tr-TR" altLang="tr-TR" dirty="0">
                <a:solidFill>
                  <a:srgbClr val="000000"/>
                </a:solidFill>
              </a:rPr>
              <a:t>ş</a:t>
            </a:r>
            <a:r>
              <a:rPr lang="tr-TR" altLang="tr-TR" dirty="0">
                <a:solidFill>
                  <a:srgbClr val="000000"/>
                </a:solidFill>
                <a:cs typeface="Times New Roman" pitchFamily="18" charset="0"/>
              </a:rPr>
              <a:t> Olmas</a:t>
            </a:r>
            <a:r>
              <a:rPr lang="tr-TR" altLang="tr-TR" dirty="0">
                <a:solidFill>
                  <a:srgbClr val="000000"/>
                </a:solidFill>
              </a:rPr>
              <a:t>ı</a:t>
            </a:r>
            <a:r>
              <a:rPr lang="tr-TR" altLang="tr-TR" dirty="0">
                <a:solidFill>
                  <a:srgbClr val="000000"/>
                </a:solidFill>
                <a:cs typeface="Times New Roman" pitchFamily="18" charset="0"/>
              </a:rPr>
              <a:t> Özelli</a:t>
            </a:r>
            <a:r>
              <a:rPr lang="tr-TR" altLang="tr-TR" dirty="0">
                <a:solidFill>
                  <a:srgbClr val="000000"/>
                </a:solidFill>
              </a:rPr>
              <a:t>ğ</a:t>
            </a:r>
            <a:r>
              <a:rPr lang="tr-TR" altLang="tr-TR" dirty="0">
                <a:solidFill>
                  <a:srgbClr val="000000"/>
                </a:solidFill>
                <a:cs typeface="Times New Roman" pitchFamily="18" charset="0"/>
              </a:rPr>
              <a:t>i </a:t>
            </a:r>
          </a:p>
          <a:p>
            <a:pPr algn="just" eaLnBrk="1" hangingPunct="1">
              <a:spcBef>
                <a:spcPct val="50000"/>
              </a:spcBef>
              <a:buClr>
                <a:srgbClr val="CC3300"/>
              </a:buClr>
              <a:buFont typeface="Wingdings" pitchFamily="2" charset="2"/>
              <a:buNone/>
            </a:pPr>
            <a:r>
              <a:rPr lang="tr-TR" altLang="tr-TR" dirty="0">
                <a:solidFill>
                  <a:srgbClr val="000000"/>
                </a:solidFill>
                <a:cs typeface="Times New Roman" pitchFamily="18" charset="0"/>
              </a:rPr>
              <a:t>olmak üzere dört ana ba</a:t>
            </a:r>
            <a:r>
              <a:rPr lang="tr-TR" altLang="tr-TR" dirty="0">
                <a:solidFill>
                  <a:srgbClr val="000000"/>
                </a:solidFill>
              </a:rPr>
              <a:t>ş</a:t>
            </a:r>
            <a:r>
              <a:rPr lang="tr-TR" altLang="tr-TR" dirty="0">
                <a:solidFill>
                  <a:srgbClr val="000000"/>
                </a:solidFill>
                <a:cs typeface="Times New Roman" pitchFamily="18" charset="0"/>
              </a:rPr>
              <a:t>l</a:t>
            </a:r>
            <a:r>
              <a:rPr lang="tr-TR" altLang="tr-TR" dirty="0">
                <a:solidFill>
                  <a:srgbClr val="000000"/>
                </a:solidFill>
              </a:rPr>
              <a:t>ı</a:t>
            </a:r>
            <a:r>
              <a:rPr lang="tr-TR" altLang="tr-TR" dirty="0">
                <a:solidFill>
                  <a:srgbClr val="000000"/>
                </a:solidFill>
                <a:cs typeface="Times New Roman" pitchFamily="18" charset="0"/>
              </a:rPr>
              <a:t>k alt</a:t>
            </a:r>
            <a:r>
              <a:rPr lang="tr-TR" altLang="tr-TR" dirty="0">
                <a:solidFill>
                  <a:srgbClr val="000000"/>
                </a:solidFill>
              </a:rPr>
              <a:t>ı</a:t>
            </a:r>
            <a:r>
              <a:rPr lang="tr-TR" altLang="tr-TR" dirty="0">
                <a:solidFill>
                  <a:srgbClr val="000000"/>
                </a:solidFill>
                <a:cs typeface="Times New Roman" pitchFamily="18" charset="0"/>
              </a:rPr>
              <a:t>nda toplamak mümkündür. </a:t>
            </a:r>
            <a:r>
              <a:rPr lang="tr-TR" altLang="tr-TR" dirty="0">
                <a:solidFill>
                  <a:srgbClr val="000000"/>
                </a:solidFill>
              </a:rPr>
              <a:t>	</a:t>
            </a:r>
          </a:p>
          <a:p>
            <a:pPr algn="just" eaLnBrk="1" hangingPunct="1">
              <a:spcBef>
                <a:spcPct val="50000"/>
              </a:spcBef>
              <a:buClr>
                <a:srgbClr val="CC3300"/>
              </a:buClr>
              <a:buFont typeface="Wingdings" pitchFamily="2" charset="2"/>
              <a:buNone/>
            </a:pPr>
            <a:endParaRPr lang="tr-TR" altLang="tr-TR" dirty="0">
              <a:solidFill>
                <a:srgbClr val="000000"/>
              </a:solidFill>
            </a:endParaRPr>
          </a:p>
        </p:txBody>
      </p:sp>
      <p:pic>
        <p:nvPicPr>
          <p:cNvPr id="1026" name="Picture 2" descr="geli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844492"/>
            <a:ext cx="3180581"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74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6"/>
          <p:cNvGrpSpPr>
            <a:grpSpLocks/>
          </p:cNvGrpSpPr>
          <p:nvPr/>
        </p:nvGrpSpPr>
        <p:grpSpPr bwMode="auto">
          <a:xfrm>
            <a:off x="1219200" y="1295400"/>
            <a:ext cx="7086600" cy="4276725"/>
            <a:chOff x="-3" y="-3"/>
            <a:chExt cx="2995" cy="2694"/>
          </a:xfrm>
        </p:grpSpPr>
        <p:grpSp>
          <p:nvGrpSpPr>
            <p:cNvPr id="26630" name="Group 7"/>
            <p:cNvGrpSpPr>
              <a:grpSpLocks/>
            </p:cNvGrpSpPr>
            <p:nvPr/>
          </p:nvGrpSpPr>
          <p:grpSpPr bwMode="auto">
            <a:xfrm>
              <a:off x="0" y="0"/>
              <a:ext cx="2989" cy="2688"/>
              <a:chOff x="0" y="0"/>
              <a:chExt cx="2989" cy="2688"/>
            </a:xfrm>
          </p:grpSpPr>
          <p:grpSp>
            <p:nvGrpSpPr>
              <p:cNvPr id="26632" name="Group 8"/>
              <p:cNvGrpSpPr>
                <a:grpSpLocks/>
              </p:cNvGrpSpPr>
              <p:nvPr/>
            </p:nvGrpSpPr>
            <p:grpSpPr bwMode="auto">
              <a:xfrm>
                <a:off x="0" y="0"/>
                <a:ext cx="2989" cy="384"/>
                <a:chOff x="0" y="0"/>
                <a:chExt cx="2989" cy="384"/>
              </a:xfrm>
            </p:grpSpPr>
            <p:sp>
              <p:nvSpPr>
                <p:cNvPr id="26651"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26652"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6633" name="Group 11"/>
              <p:cNvGrpSpPr>
                <a:grpSpLocks/>
              </p:cNvGrpSpPr>
              <p:nvPr/>
            </p:nvGrpSpPr>
            <p:grpSpPr bwMode="auto">
              <a:xfrm>
                <a:off x="0" y="384"/>
                <a:ext cx="2989" cy="384"/>
                <a:chOff x="0" y="384"/>
                <a:chExt cx="2989" cy="384"/>
              </a:xfrm>
            </p:grpSpPr>
            <p:sp>
              <p:nvSpPr>
                <p:cNvPr id="26649"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6650"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6634" name="Group 14"/>
              <p:cNvGrpSpPr>
                <a:grpSpLocks/>
              </p:cNvGrpSpPr>
              <p:nvPr/>
            </p:nvGrpSpPr>
            <p:grpSpPr bwMode="auto">
              <a:xfrm>
                <a:off x="0" y="768"/>
                <a:ext cx="2989" cy="384"/>
                <a:chOff x="0" y="768"/>
                <a:chExt cx="2989" cy="384"/>
              </a:xfrm>
            </p:grpSpPr>
            <p:sp>
              <p:nvSpPr>
                <p:cNvPr id="26647"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26648"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6635" name="Group 17"/>
              <p:cNvGrpSpPr>
                <a:grpSpLocks/>
              </p:cNvGrpSpPr>
              <p:nvPr/>
            </p:nvGrpSpPr>
            <p:grpSpPr bwMode="auto">
              <a:xfrm>
                <a:off x="0" y="1152"/>
                <a:ext cx="2989" cy="384"/>
                <a:chOff x="0" y="1152"/>
                <a:chExt cx="2989" cy="384"/>
              </a:xfrm>
            </p:grpSpPr>
            <p:sp>
              <p:nvSpPr>
                <p:cNvPr id="26645"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26646"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6636" name="Group 20"/>
              <p:cNvGrpSpPr>
                <a:grpSpLocks/>
              </p:cNvGrpSpPr>
              <p:nvPr/>
            </p:nvGrpSpPr>
            <p:grpSpPr bwMode="auto">
              <a:xfrm>
                <a:off x="0" y="1536"/>
                <a:ext cx="2989" cy="384"/>
                <a:chOff x="0" y="1536"/>
                <a:chExt cx="2989" cy="384"/>
              </a:xfrm>
            </p:grpSpPr>
            <p:sp>
              <p:nvSpPr>
                <p:cNvPr id="26643"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26644"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6637" name="Group 23"/>
              <p:cNvGrpSpPr>
                <a:grpSpLocks/>
              </p:cNvGrpSpPr>
              <p:nvPr/>
            </p:nvGrpSpPr>
            <p:grpSpPr bwMode="auto">
              <a:xfrm>
                <a:off x="0" y="1920"/>
                <a:ext cx="2989" cy="384"/>
                <a:chOff x="0" y="1920"/>
                <a:chExt cx="2989" cy="384"/>
              </a:xfrm>
            </p:grpSpPr>
            <p:sp>
              <p:nvSpPr>
                <p:cNvPr id="26641"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26642"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6638" name="Group 26"/>
              <p:cNvGrpSpPr>
                <a:grpSpLocks/>
              </p:cNvGrpSpPr>
              <p:nvPr/>
            </p:nvGrpSpPr>
            <p:grpSpPr bwMode="auto">
              <a:xfrm>
                <a:off x="0" y="2304"/>
                <a:ext cx="2989" cy="384"/>
                <a:chOff x="0" y="2304"/>
                <a:chExt cx="2989" cy="384"/>
              </a:xfrm>
            </p:grpSpPr>
            <p:sp>
              <p:nvSpPr>
                <p:cNvPr id="26639"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26640"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26631"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26628" name="Text Box 30"/>
          <p:cNvSpPr txBox="1">
            <a:spLocks noChangeArrowheads="1"/>
          </p:cNvSpPr>
          <p:nvPr/>
        </p:nvSpPr>
        <p:spPr bwMode="auto">
          <a:xfrm>
            <a:off x="755650" y="18891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11270" name="Rectangle 31"/>
          <p:cNvSpPr>
            <a:spLocks noChangeArrowheads="1"/>
          </p:cNvSpPr>
          <p:nvPr/>
        </p:nvSpPr>
        <p:spPr bwMode="auto">
          <a:xfrm>
            <a:off x="137427" y="493713"/>
            <a:ext cx="8928100" cy="5416868"/>
          </a:xfrm>
          <a:prstGeom prst="rect">
            <a:avLst/>
          </a:prstGeom>
          <a:noFill/>
          <a:ln w="9525">
            <a:noFill/>
            <a:miter lim="800000"/>
            <a:headEnd/>
            <a:tailEnd/>
          </a:ln>
        </p:spPr>
        <p:txBody>
          <a:bodyPr>
            <a:spAutoFit/>
          </a:bodyPr>
          <a:lstStyle/>
          <a:p>
            <a:pPr algn="ctr" eaLnBrk="1" hangingPunct="1">
              <a:defRPr/>
            </a:pPr>
            <a:r>
              <a:rPr lang="tr-TR" sz="2800" b="1" dirty="0">
                <a:solidFill>
                  <a:srgbClr val="CC3300"/>
                </a:solidFill>
                <a:latin typeface="Arial" charset="0"/>
              </a:rPr>
              <a:t>G.V.K. GEÇİCİ 67. MADDE UYGULAMASI </a:t>
            </a:r>
          </a:p>
          <a:p>
            <a:pPr algn="just" eaLnBrk="1" hangingPunct="1">
              <a:defRPr/>
            </a:pPr>
            <a:endParaRPr lang="tr-TR" sz="1200" dirty="0">
              <a:solidFill>
                <a:srgbClr val="CC3300"/>
              </a:solidFill>
              <a:latin typeface="Arial" charset="0"/>
              <a:cs typeface="Arial" charset="0"/>
            </a:endParaRPr>
          </a:p>
          <a:p>
            <a:pPr algn="just" eaLnBrk="1" hangingPunct="1">
              <a:defRPr/>
            </a:pPr>
            <a:r>
              <a:rPr lang="tr-TR" dirty="0">
                <a:latin typeface="Arial" charset="0"/>
                <a:cs typeface="Arial" charset="0"/>
              </a:rPr>
              <a:t>Gelir Vergisi Kanununun Geçici 67 </a:t>
            </a:r>
            <a:r>
              <a:rPr lang="tr-TR" dirty="0" err="1">
                <a:latin typeface="Arial" charset="0"/>
                <a:cs typeface="Arial" charset="0"/>
              </a:rPr>
              <a:t>nci</a:t>
            </a:r>
            <a:r>
              <a:rPr lang="tr-TR" dirty="0">
                <a:latin typeface="Arial" charset="0"/>
                <a:cs typeface="Arial" charset="0"/>
              </a:rPr>
              <a:t> maddesi kapsamında tevkifata tabi tutulan gelirler yıllık veya münferit beyanname ile beyan edilmez. Söz konusu düzenleme 01/01/2006 - 31/12/2020 tarihleri arasında uygulanacaktır. </a:t>
            </a:r>
          </a:p>
          <a:p>
            <a:pPr algn="just" eaLnBrk="1" hangingPunct="1">
              <a:defRPr/>
            </a:pPr>
            <a:endParaRPr lang="tr-TR" dirty="0">
              <a:latin typeface="Arial" charset="0"/>
              <a:cs typeface="Arial" charset="0"/>
            </a:endParaRPr>
          </a:p>
          <a:p>
            <a:pPr algn="just" eaLnBrk="1" hangingPunct="1">
              <a:defRPr/>
            </a:pPr>
            <a:r>
              <a:rPr lang="tr-TR" dirty="0">
                <a:solidFill>
                  <a:srgbClr val="CC3300"/>
                </a:solidFill>
                <a:latin typeface="Arial" charset="0"/>
                <a:cs typeface="Arial" charset="0"/>
              </a:rPr>
              <a:t>TEVKİFATA TABİ GELİRLER </a:t>
            </a:r>
          </a:p>
          <a:p>
            <a:pPr algn="just" eaLnBrk="1" hangingPunct="1">
              <a:defRPr/>
            </a:pPr>
            <a:endParaRPr lang="tr-TR" dirty="0">
              <a:solidFill>
                <a:srgbClr val="800000"/>
              </a:solidFill>
              <a:latin typeface="Arial" charset="0"/>
              <a:cs typeface="Arial" charset="0"/>
            </a:endParaRP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Hisse senedi alım-satım kazançları</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Devlet tahvili ve Hazine bonoları faiz gelirleri  ve alım-satım kazançları, </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Özel sektör tahvil ve bonoları faiz gelirleri  ve alım-satım kazançları, </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Mevduat faizleri,</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Repo gelirleri, </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Özel finans kurumları gelirleri, </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Vadeli işlem ve opsiyon sözleşmelerinden elde edilen gelirler, </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Menkul kıymet ve vadeli işlem ve opsiyon piyasalarında işlem gören diğer menkul kıymetlerin gelirleri, </a:t>
            </a:r>
          </a:p>
          <a:p>
            <a:pPr indent="355600" algn="just" eaLnBrk="1" hangingPunct="1">
              <a:buClr>
                <a:srgbClr val="800000"/>
              </a:buClr>
              <a:buFont typeface="Wingdings" pitchFamily="2" charset="2"/>
              <a:buChar char="Ø"/>
              <a:defRPr/>
            </a:pPr>
            <a:r>
              <a:rPr lang="tr-TR" dirty="0">
                <a:solidFill>
                  <a:srgbClr val="000000"/>
                </a:solidFill>
                <a:latin typeface="Arial" charset="0"/>
                <a:cs typeface="Arial" charset="0"/>
              </a:rPr>
              <a:t>Hazine veya diğer kamu tüzel kişiliklerince çıkarılan menkul kıymetlerin faiz gelirleri  ve alım-satım kazançları. </a:t>
            </a:r>
          </a:p>
        </p:txBody>
      </p:sp>
    </p:spTree>
    <p:extLst>
      <p:ext uri="{BB962C8B-B14F-4D97-AF65-F5344CB8AC3E}">
        <p14:creationId xmlns:p14="http://schemas.microsoft.com/office/powerpoint/2010/main" val="277961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5"/>
          <p:cNvGrpSpPr>
            <a:grpSpLocks/>
          </p:cNvGrpSpPr>
          <p:nvPr/>
        </p:nvGrpSpPr>
        <p:grpSpPr bwMode="auto">
          <a:xfrm>
            <a:off x="1219200" y="1295400"/>
            <a:ext cx="7086600" cy="4276725"/>
            <a:chOff x="-3" y="-3"/>
            <a:chExt cx="2995" cy="2694"/>
          </a:xfrm>
        </p:grpSpPr>
        <p:grpSp>
          <p:nvGrpSpPr>
            <p:cNvPr id="27654" name="Group 6"/>
            <p:cNvGrpSpPr>
              <a:grpSpLocks/>
            </p:cNvGrpSpPr>
            <p:nvPr/>
          </p:nvGrpSpPr>
          <p:grpSpPr bwMode="auto">
            <a:xfrm>
              <a:off x="0" y="0"/>
              <a:ext cx="2989" cy="2688"/>
              <a:chOff x="0" y="0"/>
              <a:chExt cx="2989" cy="2688"/>
            </a:xfrm>
          </p:grpSpPr>
          <p:grpSp>
            <p:nvGrpSpPr>
              <p:cNvPr id="27656" name="Group 7"/>
              <p:cNvGrpSpPr>
                <a:grpSpLocks/>
              </p:cNvGrpSpPr>
              <p:nvPr/>
            </p:nvGrpSpPr>
            <p:grpSpPr bwMode="auto">
              <a:xfrm>
                <a:off x="0" y="0"/>
                <a:ext cx="2989" cy="384"/>
                <a:chOff x="0" y="0"/>
                <a:chExt cx="2989" cy="384"/>
              </a:xfrm>
            </p:grpSpPr>
            <p:sp>
              <p:nvSpPr>
                <p:cNvPr id="27675" name="Rectangle 8"/>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27676" name="Rectangle 9"/>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7657" name="Group 10"/>
              <p:cNvGrpSpPr>
                <a:grpSpLocks/>
              </p:cNvGrpSpPr>
              <p:nvPr/>
            </p:nvGrpSpPr>
            <p:grpSpPr bwMode="auto">
              <a:xfrm>
                <a:off x="0" y="384"/>
                <a:ext cx="2989" cy="384"/>
                <a:chOff x="0" y="384"/>
                <a:chExt cx="2989" cy="384"/>
              </a:xfrm>
            </p:grpSpPr>
            <p:sp>
              <p:nvSpPr>
                <p:cNvPr id="27673" name="Rectangle 11"/>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7674" name="Rectangle 12"/>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7658" name="Group 13"/>
              <p:cNvGrpSpPr>
                <a:grpSpLocks/>
              </p:cNvGrpSpPr>
              <p:nvPr/>
            </p:nvGrpSpPr>
            <p:grpSpPr bwMode="auto">
              <a:xfrm>
                <a:off x="0" y="768"/>
                <a:ext cx="2989" cy="384"/>
                <a:chOff x="0" y="768"/>
                <a:chExt cx="2989" cy="384"/>
              </a:xfrm>
            </p:grpSpPr>
            <p:sp>
              <p:nvSpPr>
                <p:cNvPr id="27671" name="Rectangle 14"/>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27672" name="Rectangle 15"/>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7659" name="Group 16"/>
              <p:cNvGrpSpPr>
                <a:grpSpLocks/>
              </p:cNvGrpSpPr>
              <p:nvPr/>
            </p:nvGrpSpPr>
            <p:grpSpPr bwMode="auto">
              <a:xfrm>
                <a:off x="0" y="1152"/>
                <a:ext cx="2989" cy="384"/>
                <a:chOff x="0" y="1152"/>
                <a:chExt cx="2989" cy="384"/>
              </a:xfrm>
            </p:grpSpPr>
            <p:sp>
              <p:nvSpPr>
                <p:cNvPr id="27669" name="Rectangle 17"/>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27670" name="Rectangle 18"/>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7660" name="Group 19"/>
              <p:cNvGrpSpPr>
                <a:grpSpLocks/>
              </p:cNvGrpSpPr>
              <p:nvPr/>
            </p:nvGrpSpPr>
            <p:grpSpPr bwMode="auto">
              <a:xfrm>
                <a:off x="0" y="1536"/>
                <a:ext cx="2989" cy="384"/>
                <a:chOff x="0" y="1536"/>
                <a:chExt cx="2989" cy="384"/>
              </a:xfrm>
            </p:grpSpPr>
            <p:sp>
              <p:nvSpPr>
                <p:cNvPr id="27667" name="Rectangle 20"/>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27668" name="Rectangle 21"/>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7661" name="Group 22"/>
              <p:cNvGrpSpPr>
                <a:grpSpLocks/>
              </p:cNvGrpSpPr>
              <p:nvPr/>
            </p:nvGrpSpPr>
            <p:grpSpPr bwMode="auto">
              <a:xfrm>
                <a:off x="0" y="1920"/>
                <a:ext cx="2989" cy="384"/>
                <a:chOff x="0" y="1920"/>
                <a:chExt cx="2989" cy="384"/>
              </a:xfrm>
            </p:grpSpPr>
            <p:sp>
              <p:nvSpPr>
                <p:cNvPr id="27665" name="Rectangle 23"/>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27666" name="Rectangle 24"/>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7662" name="Group 25"/>
              <p:cNvGrpSpPr>
                <a:grpSpLocks/>
              </p:cNvGrpSpPr>
              <p:nvPr/>
            </p:nvGrpSpPr>
            <p:grpSpPr bwMode="auto">
              <a:xfrm>
                <a:off x="0" y="2304"/>
                <a:ext cx="2989" cy="384"/>
                <a:chOff x="0" y="2304"/>
                <a:chExt cx="2989" cy="384"/>
              </a:xfrm>
            </p:grpSpPr>
            <p:sp>
              <p:nvSpPr>
                <p:cNvPr id="27663" name="Rectangle 26"/>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27664" name="Rectangle 27"/>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27655" name="Rectangle 28"/>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27652" name="Text Box 29"/>
          <p:cNvSpPr txBox="1">
            <a:spLocks noChangeArrowheads="1"/>
          </p:cNvSpPr>
          <p:nvPr/>
        </p:nvSpPr>
        <p:spPr bwMode="auto">
          <a:xfrm>
            <a:off x="755650" y="18891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27653" name="Rectangle 30"/>
          <p:cNvSpPr>
            <a:spLocks noChangeArrowheads="1"/>
          </p:cNvSpPr>
          <p:nvPr/>
        </p:nvSpPr>
        <p:spPr bwMode="auto">
          <a:xfrm>
            <a:off x="129614" y="340289"/>
            <a:ext cx="885666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tr-TR" altLang="tr-TR" sz="2000" dirty="0" err="1">
                <a:solidFill>
                  <a:srgbClr val="CC3300"/>
                </a:solidFill>
              </a:rPr>
              <a:t>G.V.K</a:t>
            </a:r>
            <a:r>
              <a:rPr lang="tr-TR" altLang="tr-TR" sz="2000" dirty="0">
                <a:solidFill>
                  <a:srgbClr val="CC3300"/>
                </a:solidFill>
              </a:rPr>
              <a:t>. GEÇİCİ 67. MADDE UYGULAMASI DIŞINDA KALANLAR</a:t>
            </a:r>
          </a:p>
          <a:p>
            <a:pPr algn="ctr" eaLnBrk="1" hangingPunct="1"/>
            <a:endParaRPr lang="tr-TR" altLang="tr-TR" b="0" dirty="0">
              <a:solidFill>
                <a:srgbClr val="CC3300"/>
              </a:solidFill>
            </a:endParaRPr>
          </a:p>
          <a:p>
            <a:pPr algn="just" eaLnBrk="1" hangingPunct="1"/>
            <a:r>
              <a:rPr lang="tr-TR" altLang="tr-TR" dirty="0">
                <a:cs typeface="Arial" pitchFamily="34" charset="0"/>
              </a:rPr>
              <a:t>Yapılan düzenlemeler çerçevesinde, Geçici 67 </a:t>
            </a:r>
            <a:r>
              <a:rPr lang="tr-TR" altLang="tr-TR" dirty="0" err="1">
                <a:cs typeface="Arial" pitchFamily="34" charset="0"/>
              </a:rPr>
              <a:t>nci</a:t>
            </a:r>
            <a:r>
              <a:rPr lang="tr-TR" altLang="tr-TR" dirty="0">
                <a:cs typeface="Arial" pitchFamily="34" charset="0"/>
              </a:rPr>
              <a:t> maddenin (1) numaralı fıkra hükümlerinin uygulanmayacağı gelirler aşağıda gösterilmiştir:</a:t>
            </a:r>
          </a:p>
          <a:p>
            <a:pPr algn="just" eaLnBrk="1" hangingPunct="1"/>
            <a:endParaRPr lang="tr-TR" altLang="tr-TR" dirty="0">
              <a:cs typeface="Arial" pitchFamily="34" charset="0"/>
            </a:endParaRPr>
          </a:p>
          <a:p>
            <a:pPr algn="just" eaLnBrk="1" hangingPunct="1">
              <a:buClr>
                <a:srgbClr val="C00000"/>
              </a:buClr>
              <a:buFont typeface="Wingdings" pitchFamily="2" charset="2"/>
              <a:buChar char="Ø"/>
            </a:pPr>
            <a:r>
              <a:rPr lang="tr-TR" altLang="tr-TR" dirty="0">
                <a:cs typeface="Arial" pitchFamily="34" charset="0"/>
              </a:rPr>
              <a:t> Hazine tarafından yurt dışında ihraç edilen menkul kıymetlerin (</a:t>
            </a:r>
            <a:r>
              <a:rPr lang="tr-TR" altLang="tr-TR" dirty="0" err="1">
                <a:cs typeface="Arial" pitchFamily="34" charset="0"/>
              </a:rPr>
              <a:t>Eurobond</a:t>
            </a:r>
            <a:r>
              <a:rPr lang="tr-TR" altLang="tr-TR" dirty="0">
                <a:cs typeface="Arial" pitchFamily="34" charset="0"/>
              </a:rPr>
              <a:t>) alım-satımı, itfası sırasında elde edilen getirileri ve bunların dönemsel getirilerinin tahsili,</a:t>
            </a:r>
          </a:p>
          <a:p>
            <a:pPr algn="just" eaLnBrk="1" hangingPunct="1">
              <a:buClr>
                <a:srgbClr val="C00000"/>
              </a:buClr>
              <a:buFont typeface="Wingdings" pitchFamily="2" charset="2"/>
              <a:buChar char="Ø"/>
            </a:pPr>
            <a:endParaRPr lang="tr-TR" altLang="tr-TR" dirty="0">
              <a:cs typeface="Arial" pitchFamily="34" charset="0"/>
            </a:endParaRPr>
          </a:p>
          <a:p>
            <a:pPr algn="just" eaLnBrk="1" hangingPunct="1">
              <a:buClr>
                <a:srgbClr val="C00000"/>
              </a:buClr>
              <a:buFont typeface="Wingdings" pitchFamily="2" charset="2"/>
              <a:buChar char="Ø"/>
            </a:pPr>
            <a:r>
              <a:rPr lang="tr-TR" altLang="tr-TR" dirty="0">
                <a:cs typeface="Arial" pitchFamily="34" charset="0"/>
              </a:rPr>
              <a:t>  Hisse senetleri kar payları, </a:t>
            </a:r>
          </a:p>
          <a:p>
            <a:pPr algn="just" eaLnBrk="1" hangingPunct="1">
              <a:buClr>
                <a:srgbClr val="C00000"/>
              </a:buClr>
              <a:buFont typeface="Wingdings" pitchFamily="2" charset="2"/>
              <a:buChar char="Ø"/>
            </a:pPr>
            <a:endParaRPr lang="tr-TR" altLang="tr-TR" dirty="0">
              <a:cs typeface="Arial" pitchFamily="34" charset="0"/>
            </a:endParaRPr>
          </a:p>
          <a:p>
            <a:pPr algn="just" eaLnBrk="1" hangingPunct="1">
              <a:buClr>
                <a:srgbClr val="C00000"/>
              </a:buClr>
              <a:buFont typeface="Wingdings" pitchFamily="2" charset="2"/>
              <a:buChar char="Ø"/>
            </a:pPr>
            <a:r>
              <a:rPr lang="tr-TR" altLang="tr-TR" dirty="0">
                <a:cs typeface="Arial" pitchFamily="34" charset="0"/>
              </a:rPr>
              <a:t> Tam mükellef kurumlara ait olup, İstanbul Menkul Kıymetler Borsasında işlem gören ve bir yıldan fazla süreyle elde tutulan hisse senetlerinin elden çıkarılmasından elde edilen gelirler,</a:t>
            </a:r>
          </a:p>
          <a:p>
            <a:pPr algn="just" eaLnBrk="1" hangingPunct="1">
              <a:buClr>
                <a:srgbClr val="C00000"/>
              </a:buClr>
              <a:buFont typeface="Wingdings" pitchFamily="2" charset="2"/>
              <a:buChar char="Ø"/>
            </a:pPr>
            <a:endParaRPr lang="tr-TR" altLang="tr-TR" dirty="0">
              <a:cs typeface="Arial" pitchFamily="34" charset="0"/>
            </a:endParaRPr>
          </a:p>
          <a:p>
            <a:pPr algn="just" eaLnBrk="1" hangingPunct="1">
              <a:buClr>
                <a:srgbClr val="C00000"/>
              </a:buClr>
              <a:buFont typeface="Wingdings" pitchFamily="2" charset="2"/>
              <a:buChar char="Ø"/>
            </a:pPr>
            <a:r>
              <a:rPr lang="tr-TR" altLang="tr-TR" dirty="0">
                <a:cs typeface="Arial" pitchFamily="34" charset="0"/>
              </a:rPr>
              <a:t>  Sürekli olarak portföyünün en az % 51’i İstanbul Menkul Kıymetler Borsasında işlem gören hisse senetlerinden oluşan yatırım fonlarının bir yıldan fazla süreyle elde tutulan katılma belgelerinin elden çıkarılmasından elde edilen gelirler.</a:t>
            </a:r>
          </a:p>
          <a:p>
            <a:pPr algn="just" eaLnBrk="1" hangingPunct="1"/>
            <a:endParaRPr lang="tr-TR" altLang="tr-TR" dirty="0">
              <a:cs typeface="Arial" pitchFamily="34" charset="0"/>
            </a:endParaRPr>
          </a:p>
          <a:p>
            <a:pPr algn="just" eaLnBrk="1" hangingPunct="1"/>
            <a:r>
              <a:rPr lang="tr-TR" altLang="tr-TR" dirty="0" err="1">
                <a:cs typeface="Arial" pitchFamily="34" charset="0"/>
              </a:rPr>
              <a:t>tevkifat</a:t>
            </a:r>
            <a:r>
              <a:rPr lang="tr-TR" altLang="tr-TR" dirty="0">
                <a:cs typeface="Arial" pitchFamily="34" charset="0"/>
              </a:rPr>
              <a:t> kapsamında olmayacaktır.</a:t>
            </a:r>
            <a:endParaRPr lang="tr-TR" altLang="tr-TR" sz="1600" dirty="0">
              <a:cs typeface="Arial" pitchFamily="34" charset="0"/>
            </a:endParaRPr>
          </a:p>
        </p:txBody>
      </p:sp>
    </p:spTree>
    <p:extLst>
      <p:ext uri="{BB962C8B-B14F-4D97-AF65-F5344CB8AC3E}">
        <p14:creationId xmlns:p14="http://schemas.microsoft.com/office/powerpoint/2010/main" val="265630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28676" name="Rectangle 31"/>
          <p:cNvSpPr>
            <a:spLocks noChangeArrowheads="1"/>
          </p:cNvSpPr>
          <p:nvPr/>
        </p:nvSpPr>
        <p:spPr bwMode="auto">
          <a:xfrm>
            <a:off x="685800" y="765175"/>
            <a:ext cx="7630616"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tr-TR" altLang="tr-TR" sz="2000" dirty="0">
                <a:solidFill>
                  <a:srgbClr val="CC3300"/>
                </a:solidFill>
                <a:cs typeface="Arial" pitchFamily="34" charset="0"/>
              </a:rPr>
              <a:t>GEÇİCİ 67 </a:t>
            </a:r>
            <a:r>
              <a:rPr lang="tr-TR" altLang="tr-TR" sz="2000" dirty="0" err="1">
                <a:solidFill>
                  <a:srgbClr val="CC3300"/>
                </a:solidFill>
                <a:cs typeface="Arial" pitchFamily="34" charset="0"/>
              </a:rPr>
              <a:t>NCİ</a:t>
            </a:r>
            <a:r>
              <a:rPr lang="tr-TR" altLang="tr-TR" sz="2000" dirty="0">
                <a:solidFill>
                  <a:srgbClr val="CC3300"/>
                </a:solidFill>
                <a:cs typeface="Arial" pitchFamily="34" charset="0"/>
              </a:rPr>
              <a:t> MADDE KAPSAMINDAKİ KAZANÇLARIN TİCARİ FAALİYET KAPSAMINDA ELDE EDİLMESİ</a:t>
            </a:r>
          </a:p>
          <a:p>
            <a:pPr algn="ctr" eaLnBrk="1" hangingPunct="1"/>
            <a:endParaRPr lang="tr-TR" altLang="tr-TR" sz="2000" dirty="0">
              <a:solidFill>
                <a:srgbClr val="CC3300"/>
              </a:solidFill>
              <a:cs typeface="Arial" pitchFamily="34" charset="0"/>
            </a:endParaRPr>
          </a:p>
          <a:p>
            <a:pPr algn="just" eaLnBrk="1" hangingPunct="1"/>
            <a:r>
              <a:rPr lang="tr-TR" altLang="tr-TR" sz="2000" dirty="0">
                <a:cs typeface="Arial" pitchFamily="34" charset="0"/>
              </a:rPr>
              <a:t>Bu gelirler ticari kazanç hükümlerine göre vergilendirileceğinden ticari kazançlarla ilgili olarak verilen beyannameye dahil edilecektir. </a:t>
            </a:r>
          </a:p>
          <a:p>
            <a:pPr algn="just" eaLnBrk="1" hangingPunct="1"/>
            <a:endParaRPr lang="tr-TR" altLang="tr-TR" sz="2000" dirty="0">
              <a:cs typeface="Arial" pitchFamily="34" charset="0"/>
            </a:endParaRPr>
          </a:p>
          <a:p>
            <a:pPr algn="just" eaLnBrk="1" hangingPunct="1"/>
            <a:r>
              <a:rPr lang="tr-TR" altLang="tr-TR" sz="2000" dirty="0">
                <a:cs typeface="Arial" pitchFamily="34" charset="0"/>
              </a:rPr>
              <a:t>Beyan edilen gelir üzerinden hesaplanan gelir vergisinden Geçici 67 </a:t>
            </a:r>
            <a:r>
              <a:rPr lang="tr-TR" altLang="tr-TR" sz="2000" dirty="0" err="1">
                <a:cs typeface="Arial" pitchFamily="34" charset="0"/>
              </a:rPr>
              <a:t>nci</a:t>
            </a:r>
            <a:r>
              <a:rPr lang="tr-TR" altLang="tr-TR" sz="2000" dirty="0">
                <a:cs typeface="Arial" pitchFamily="34" charset="0"/>
              </a:rPr>
              <a:t> madde hükmü çerçevesinde tevkif edilen vergiler mahsup edilecektir. Mahsup sonrası kalan bir tutarın bulunması halinde bu tutar genel hükümler çerçevesinde </a:t>
            </a:r>
            <a:r>
              <a:rPr lang="tr-TR" altLang="tr-TR" sz="2000" dirty="0" err="1">
                <a:cs typeface="Arial" pitchFamily="34" charset="0"/>
              </a:rPr>
              <a:t>red</a:t>
            </a:r>
            <a:r>
              <a:rPr lang="tr-TR" altLang="tr-TR" sz="2000" dirty="0">
                <a:cs typeface="Arial" pitchFamily="34" charset="0"/>
              </a:rPr>
              <a:t> ve iade edilecektir.</a:t>
            </a:r>
          </a:p>
          <a:p>
            <a:pPr algn="just" eaLnBrk="1" hangingPunct="1"/>
            <a:endParaRPr lang="tr-TR" altLang="tr-TR" sz="2000" dirty="0">
              <a:cs typeface="Arial" pitchFamily="34" charset="0"/>
            </a:endParaRPr>
          </a:p>
        </p:txBody>
      </p:sp>
    </p:spTree>
    <p:extLst>
      <p:ext uri="{BB962C8B-B14F-4D97-AF65-F5344CB8AC3E}">
        <p14:creationId xmlns:p14="http://schemas.microsoft.com/office/powerpoint/2010/main" val="2260730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Slayt Numarası Yer Tutucusu">
            <a:extLst>
              <a:ext uri="{FF2B5EF4-FFF2-40B4-BE49-F238E27FC236}">
                <a16:creationId xmlns:a16="http://schemas.microsoft.com/office/drawing/2014/main" id="{30A424A9-0066-4CAB-B446-5140C44D41C8}"/>
              </a:ext>
            </a:extLst>
          </p:cNvPr>
          <p:cNvSpPr>
            <a:spLocks noGrp="1"/>
          </p:cNvSpPr>
          <p:nvPr>
            <p:ph type="sldNum" sz="quarter" idx="12"/>
          </p:nvPr>
        </p:nvSpPr>
        <p:spPr bwMode="auto">
          <a:xfrm>
            <a:off x="8629650" y="6534150"/>
            <a:ext cx="514350"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1850644-DC20-45A7-87A6-716B2B7617B3}" type="slidenum">
              <a:rPr lang="tr-TR" altLang="tr-TR" sz="1200" smtClean="0">
                <a:solidFill>
                  <a:srgbClr val="898989"/>
                </a:solidFill>
              </a:rPr>
              <a:pPr/>
              <a:t>43</a:t>
            </a:fld>
            <a:endParaRPr lang="tr-TR" altLang="tr-TR" sz="1200">
              <a:solidFill>
                <a:srgbClr val="898989"/>
              </a:solidFill>
            </a:endParaRPr>
          </a:p>
        </p:txBody>
      </p:sp>
      <p:sp>
        <p:nvSpPr>
          <p:cNvPr id="70659" name="Text Box 30">
            <a:extLst>
              <a:ext uri="{FF2B5EF4-FFF2-40B4-BE49-F238E27FC236}">
                <a16:creationId xmlns:a16="http://schemas.microsoft.com/office/drawing/2014/main" id="{1C4FD6D3-A548-4689-8B66-9A0BD4EDC0FE}"/>
              </a:ext>
            </a:extLst>
          </p:cNvPr>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34820" name="Rectangle 31">
            <a:extLst>
              <a:ext uri="{FF2B5EF4-FFF2-40B4-BE49-F238E27FC236}">
                <a16:creationId xmlns:a16="http://schemas.microsoft.com/office/drawing/2014/main" id="{8600BF84-2FD5-4AC1-AEFA-C483587C383E}"/>
              </a:ext>
            </a:extLst>
          </p:cNvPr>
          <p:cNvSpPr>
            <a:spLocks noChangeArrowheads="1"/>
          </p:cNvSpPr>
          <p:nvPr/>
        </p:nvSpPr>
        <p:spPr bwMode="auto">
          <a:xfrm>
            <a:off x="0" y="476250"/>
            <a:ext cx="9144000" cy="514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ct val="0"/>
              </a:spcBef>
              <a:spcAft>
                <a:spcPts val="1200"/>
              </a:spcAft>
              <a:buFontTx/>
              <a:buNone/>
              <a:defRPr/>
            </a:pPr>
            <a:r>
              <a:rPr lang="tr-TR" altLang="tr-TR" sz="1800" b="1" u="sng" dirty="0">
                <a:solidFill>
                  <a:srgbClr val="FF0000"/>
                </a:solidFill>
                <a:latin typeface="Arial" panose="020B0604020202020204" pitchFamily="34" charset="0"/>
                <a:cs typeface="Arial" panose="020B0604020202020204" pitchFamily="34" charset="0"/>
              </a:rPr>
              <a:t>KAR PAYLARININ VERGİLENDİRİLMESİ (GVK MD. 22/3) </a:t>
            </a:r>
          </a:p>
          <a:p>
            <a:pPr algn="just" eaLnBrk="1" hangingPunct="1">
              <a:lnSpc>
                <a:spcPts val="2400"/>
              </a:lnSpc>
              <a:spcBef>
                <a:spcPct val="0"/>
              </a:spcBef>
              <a:spcAft>
                <a:spcPts val="1200"/>
              </a:spcAft>
              <a:buFontTx/>
              <a:buNone/>
              <a:defRPr/>
            </a:pPr>
            <a:r>
              <a:rPr lang="tr-TR" altLang="tr-TR" sz="1600" dirty="0">
                <a:latin typeface="Arial" panose="020B0604020202020204" pitchFamily="34" charset="0"/>
              </a:rPr>
              <a:t>Gelir Vergisi Kanunu’nun 22’nci maddesinin 3 numaralı fıkrasında; “Tam mükellef kurumlardan elde edilen, 75 inci maddenin ikinci fıkrasının (1), (2) ve (3) numaralı bentlerinde yazılı </a:t>
            </a:r>
            <a:r>
              <a:rPr lang="tr-TR" altLang="tr-TR" sz="1600" dirty="0">
                <a:solidFill>
                  <a:srgbClr val="FF0000"/>
                </a:solidFill>
                <a:latin typeface="Arial" panose="020B0604020202020204" pitchFamily="34" charset="0"/>
              </a:rPr>
              <a:t>kâr paylarının yarısı gelir vergisinden müstesnadır. </a:t>
            </a:r>
            <a:r>
              <a:rPr lang="tr-TR" altLang="tr-TR" sz="1600" dirty="0">
                <a:latin typeface="Arial" panose="020B0604020202020204" pitchFamily="34" charset="0"/>
              </a:rPr>
              <a:t>İstisna edilen tutar üzerinden 94 üncü madde uyarınca </a:t>
            </a:r>
            <a:r>
              <a:rPr lang="tr-TR" altLang="tr-TR" sz="1600" dirty="0" err="1">
                <a:latin typeface="Arial" panose="020B0604020202020204" pitchFamily="34" charset="0"/>
              </a:rPr>
              <a:t>tevkifat</a:t>
            </a:r>
            <a:r>
              <a:rPr lang="tr-TR" altLang="tr-TR" sz="1600" dirty="0">
                <a:latin typeface="Arial" panose="020B0604020202020204" pitchFamily="34" charset="0"/>
              </a:rPr>
              <a:t> yapılır ve </a:t>
            </a:r>
            <a:r>
              <a:rPr lang="tr-TR" altLang="tr-TR" sz="1600" dirty="0">
                <a:solidFill>
                  <a:srgbClr val="FF0000"/>
                </a:solidFill>
                <a:latin typeface="Arial" panose="020B0604020202020204" pitchFamily="34" charset="0"/>
              </a:rPr>
              <a:t>tevkif edilen verginin tamamı</a:t>
            </a:r>
            <a:r>
              <a:rPr lang="tr-TR" altLang="tr-TR" sz="1600" dirty="0">
                <a:latin typeface="Arial" panose="020B0604020202020204" pitchFamily="34" charset="0"/>
              </a:rPr>
              <a:t>, kâr payının yıllık beyanname ile beyan edilmesi durumunda yıllık beyanname üzerinden hesaplanan vergiden mahsup edilir.” hükmü bulunmaktadır. </a:t>
            </a:r>
          </a:p>
          <a:p>
            <a:pPr algn="just" eaLnBrk="1" hangingPunct="1">
              <a:lnSpc>
                <a:spcPts val="2400"/>
              </a:lnSpc>
              <a:spcBef>
                <a:spcPct val="0"/>
              </a:spcBef>
              <a:spcAft>
                <a:spcPts val="1200"/>
              </a:spcAft>
              <a:buFontTx/>
              <a:buNone/>
              <a:defRPr/>
            </a:pPr>
            <a:r>
              <a:rPr lang="tr-TR" altLang="tr-TR" sz="1600" dirty="0">
                <a:latin typeface="Arial" panose="020B0604020202020204" pitchFamily="34" charset="0"/>
              </a:rPr>
              <a:t>Bu hüküm çerçevesinde; </a:t>
            </a:r>
          </a:p>
          <a:p>
            <a:pPr marL="285750" indent="-285750" algn="just" eaLnBrk="1" hangingPunct="1">
              <a:lnSpc>
                <a:spcPts val="2400"/>
              </a:lnSpc>
              <a:spcBef>
                <a:spcPct val="0"/>
              </a:spcBef>
              <a:spcAft>
                <a:spcPts val="1200"/>
              </a:spcAft>
              <a:buClr>
                <a:srgbClr val="FF0000"/>
              </a:buClr>
              <a:buFont typeface="Wingdings" panose="05000000000000000000" pitchFamily="2" charset="2"/>
              <a:buChar char="Ø"/>
              <a:defRPr/>
            </a:pPr>
            <a:r>
              <a:rPr lang="tr-TR" altLang="tr-TR" sz="1600" dirty="0">
                <a:latin typeface="Arial" panose="020B0604020202020204" pitchFamily="34" charset="0"/>
              </a:rPr>
              <a:t> Karların dağıtımından elde edilen kar paylarının yarısı gelir vergisinden istisna olup, kalan yarısı, 2021 yılı için beyan sınırı olan 53.000 TL’yi aşarsa beyan edilecek, bir başka deyişle brüt 106.000 TL’ye kadar olan tutarlar beyan dışı olacak,</a:t>
            </a:r>
          </a:p>
          <a:p>
            <a:pPr marL="285750" indent="-285750" algn="just" eaLnBrk="1" hangingPunct="1">
              <a:lnSpc>
                <a:spcPts val="2400"/>
              </a:lnSpc>
              <a:spcBef>
                <a:spcPct val="0"/>
              </a:spcBef>
              <a:spcAft>
                <a:spcPts val="1200"/>
              </a:spcAft>
              <a:buClr>
                <a:srgbClr val="FF0000"/>
              </a:buClr>
              <a:buFont typeface="Wingdings" panose="05000000000000000000" pitchFamily="2" charset="2"/>
              <a:buChar char="Ø"/>
              <a:defRPr/>
            </a:pPr>
            <a:r>
              <a:rPr lang="tr-TR" altLang="tr-TR" sz="1600" dirty="0">
                <a:latin typeface="Arial" panose="020B0604020202020204" pitchFamily="34" charset="0"/>
              </a:rPr>
              <a:t> Beyannamede hesaplanan şahsi gelir vergisinden kar dağıtan kurum bünyesinde </a:t>
            </a:r>
            <a:r>
              <a:rPr lang="tr-TR" altLang="tr-TR" sz="1600" dirty="0">
                <a:solidFill>
                  <a:srgbClr val="FF0000"/>
                </a:solidFill>
                <a:latin typeface="Arial" panose="020B0604020202020204" pitchFamily="34" charset="0"/>
              </a:rPr>
              <a:t>%10 veya %15 </a:t>
            </a:r>
            <a:r>
              <a:rPr lang="tr-TR" altLang="tr-TR" sz="1600" dirty="0">
                <a:latin typeface="Arial" panose="020B0604020202020204" pitchFamily="34" charset="0"/>
              </a:rPr>
              <a:t>oranında yapılan </a:t>
            </a:r>
            <a:r>
              <a:rPr lang="tr-TR" altLang="tr-TR" sz="1600" u="sng" dirty="0">
                <a:solidFill>
                  <a:srgbClr val="FF0000"/>
                </a:solidFill>
                <a:latin typeface="Arial" panose="020B0604020202020204" pitchFamily="34" charset="0"/>
              </a:rPr>
              <a:t>stopajın tamamı</a:t>
            </a:r>
            <a:r>
              <a:rPr lang="tr-TR" altLang="tr-TR" sz="1600" dirty="0">
                <a:solidFill>
                  <a:srgbClr val="FF0000"/>
                </a:solidFill>
                <a:latin typeface="Arial" panose="020B0604020202020204" pitchFamily="34" charset="0"/>
              </a:rPr>
              <a:t> </a:t>
            </a:r>
            <a:r>
              <a:rPr lang="tr-TR" altLang="tr-TR" sz="1600" dirty="0">
                <a:latin typeface="Arial" panose="020B0604020202020204" pitchFamily="34" charset="0"/>
              </a:rPr>
              <a:t>mahsup edilecek, </a:t>
            </a:r>
          </a:p>
          <a:p>
            <a:pPr marL="285750" indent="-285750" algn="just" eaLnBrk="1" hangingPunct="1">
              <a:lnSpc>
                <a:spcPts val="2400"/>
              </a:lnSpc>
              <a:spcBef>
                <a:spcPct val="0"/>
              </a:spcBef>
              <a:spcAft>
                <a:spcPts val="1200"/>
              </a:spcAft>
              <a:buClr>
                <a:srgbClr val="FF0000"/>
              </a:buClr>
              <a:buFont typeface="Wingdings" panose="05000000000000000000" pitchFamily="2" charset="2"/>
              <a:buChar char="Ø"/>
              <a:defRPr/>
            </a:pPr>
            <a:r>
              <a:rPr lang="tr-TR" altLang="tr-TR" sz="1600" dirty="0">
                <a:latin typeface="Arial" panose="020B0604020202020204" pitchFamily="34" charset="0"/>
              </a:rPr>
              <a:t> Mahsuptan sonra kalan tutar olursa bu tutar, kar payını beyan eden mükellefe </a:t>
            </a:r>
            <a:r>
              <a:rPr lang="tr-TR" altLang="tr-TR" sz="1600" dirty="0" err="1">
                <a:latin typeface="Arial" panose="020B0604020202020204" pitchFamily="34" charset="0"/>
              </a:rPr>
              <a:t>red</a:t>
            </a:r>
            <a:r>
              <a:rPr lang="tr-TR" altLang="tr-TR" sz="1600" dirty="0">
                <a:latin typeface="Arial" panose="020B0604020202020204" pitchFamily="34" charset="0"/>
              </a:rPr>
              <a:t> ve iade olunacaktır.</a:t>
            </a:r>
          </a:p>
        </p:txBody>
      </p:sp>
    </p:spTree>
  </p:cSld>
  <p:clrMapOvr>
    <a:masterClrMapping/>
  </p:clrMapOvr>
  <p:transition>
    <p:cover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81BA0F0-DAC8-47A2-BA30-FDDF53A53CDB}"/>
              </a:ext>
            </a:extLst>
          </p:cNvPr>
          <p:cNvSpPr txBox="1"/>
          <p:nvPr/>
        </p:nvSpPr>
        <p:spPr>
          <a:xfrm>
            <a:off x="323528" y="620688"/>
            <a:ext cx="8424936" cy="3754874"/>
          </a:xfrm>
          <a:prstGeom prst="rect">
            <a:avLst/>
          </a:prstGeom>
          <a:noFill/>
        </p:spPr>
        <p:txBody>
          <a:bodyPr wrap="square" rtlCol="0">
            <a:spAutoFit/>
          </a:bodyPr>
          <a:lstStyle/>
          <a:p>
            <a:r>
              <a:rPr lang="tr-TR" sz="2800" b="1" dirty="0">
                <a:solidFill>
                  <a:srgbClr val="FF0000"/>
                </a:solidFill>
              </a:rPr>
              <a:t>Örnek:</a:t>
            </a:r>
          </a:p>
          <a:p>
            <a:endParaRPr lang="tr-TR" dirty="0"/>
          </a:p>
          <a:p>
            <a:r>
              <a:rPr lang="tr-TR" sz="2400" dirty="0"/>
              <a:t>Brüt 1.000.000 TL kar payı elde edilmesi durumunda (stopaj oranı %10):</a:t>
            </a:r>
          </a:p>
          <a:p>
            <a:endParaRPr lang="tr-TR" sz="2400" dirty="0"/>
          </a:p>
          <a:p>
            <a:r>
              <a:rPr lang="tr-TR" sz="2400" dirty="0"/>
              <a:t>İstisna gelir	 			: 500.000 TL</a:t>
            </a:r>
          </a:p>
          <a:p>
            <a:r>
              <a:rPr lang="tr-TR" sz="2400" dirty="0"/>
              <a:t>Vergiye tabi gelir			: 500.000 TL</a:t>
            </a:r>
          </a:p>
          <a:p>
            <a:r>
              <a:rPr lang="tr-TR" sz="2400" dirty="0"/>
              <a:t>Hesaplanan gelir vergisi		: 159.690 TL</a:t>
            </a:r>
          </a:p>
          <a:p>
            <a:r>
              <a:rPr lang="tr-TR" sz="2400" dirty="0"/>
              <a:t>Mahsup edilecek stopaj		: 100.000 TL</a:t>
            </a:r>
          </a:p>
          <a:p>
            <a:r>
              <a:rPr lang="tr-TR" sz="2400" dirty="0"/>
              <a:t>Ödenmesi gereken gelir vergisi	:   59.690 TL</a:t>
            </a:r>
            <a:endParaRPr lang="tr-TR" dirty="0"/>
          </a:p>
        </p:txBody>
      </p:sp>
    </p:spTree>
    <p:extLst>
      <p:ext uri="{BB962C8B-B14F-4D97-AF65-F5344CB8AC3E}">
        <p14:creationId xmlns:p14="http://schemas.microsoft.com/office/powerpoint/2010/main" val="3310691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4" name="Group 6"/>
          <p:cNvGrpSpPr>
            <a:grpSpLocks/>
          </p:cNvGrpSpPr>
          <p:nvPr/>
        </p:nvGrpSpPr>
        <p:grpSpPr bwMode="auto">
          <a:xfrm>
            <a:off x="1219200" y="1295400"/>
            <a:ext cx="7086600" cy="4276725"/>
            <a:chOff x="-3" y="-3"/>
            <a:chExt cx="2995" cy="2694"/>
          </a:xfrm>
        </p:grpSpPr>
        <p:grpSp>
          <p:nvGrpSpPr>
            <p:cNvPr id="151583" name="Group 7"/>
            <p:cNvGrpSpPr>
              <a:grpSpLocks/>
            </p:cNvGrpSpPr>
            <p:nvPr/>
          </p:nvGrpSpPr>
          <p:grpSpPr bwMode="auto">
            <a:xfrm>
              <a:off x="0" y="0"/>
              <a:ext cx="2989" cy="2688"/>
              <a:chOff x="0" y="0"/>
              <a:chExt cx="2989" cy="2688"/>
            </a:xfrm>
          </p:grpSpPr>
          <p:grpSp>
            <p:nvGrpSpPr>
              <p:cNvPr id="151585" name="Group 8"/>
              <p:cNvGrpSpPr>
                <a:grpSpLocks/>
              </p:cNvGrpSpPr>
              <p:nvPr/>
            </p:nvGrpSpPr>
            <p:grpSpPr bwMode="auto">
              <a:xfrm>
                <a:off x="0" y="0"/>
                <a:ext cx="2989" cy="384"/>
                <a:chOff x="0" y="0"/>
                <a:chExt cx="2989" cy="384"/>
              </a:xfrm>
            </p:grpSpPr>
            <p:sp>
              <p:nvSpPr>
                <p:cNvPr id="151604"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151605"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86" name="Group 11"/>
              <p:cNvGrpSpPr>
                <a:grpSpLocks/>
              </p:cNvGrpSpPr>
              <p:nvPr/>
            </p:nvGrpSpPr>
            <p:grpSpPr bwMode="auto">
              <a:xfrm>
                <a:off x="0" y="384"/>
                <a:ext cx="2989" cy="384"/>
                <a:chOff x="0" y="384"/>
                <a:chExt cx="2989" cy="384"/>
              </a:xfrm>
            </p:grpSpPr>
            <p:sp>
              <p:nvSpPr>
                <p:cNvPr id="151602"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151603"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87" name="Group 14"/>
              <p:cNvGrpSpPr>
                <a:grpSpLocks/>
              </p:cNvGrpSpPr>
              <p:nvPr/>
            </p:nvGrpSpPr>
            <p:grpSpPr bwMode="auto">
              <a:xfrm>
                <a:off x="0" y="768"/>
                <a:ext cx="2989" cy="384"/>
                <a:chOff x="0" y="768"/>
                <a:chExt cx="2989" cy="384"/>
              </a:xfrm>
            </p:grpSpPr>
            <p:sp>
              <p:nvSpPr>
                <p:cNvPr id="151600"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151601"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88" name="Group 17"/>
              <p:cNvGrpSpPr>
                <a:grpSpLocks/>
              </p:cNvGrpSpPr>
              <p:nvPr/>
            </p:nvGrpSpPr>
            <p:grpSpPr bwMode="auto">
              <a:xfrm>
                <a:off x="0" y="1152"/>
                <a:ext cx="2989" cy="384"/>
                <a:chOff x="0" y="1152"/>
                <a:chExt cx="2989" cy="384"/>
              </a:xfrm>
            </p:grpSpPr>
            <p:sp>
              <p:nvSpPr>
                <p:cNvPr id="151598"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151599"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89" name="Group 20"/>
              <p:cNvGrpSpPr>
                <a:grpSpLocks/>
              </p:cNvGrpSpPr>
              <p:nvPr/>
            </p:nvGrpSpPr>
            <p:grpSpPr bwMode="auto">
              <a:xfrm>
                <a:off x="0" y="1536"/>
                <a:ext cx="2989" cy="384"/>
                <a:chOff x="0" y="1536"/>
                <a:chExt cx="2989" cy="384"/>
              </a:xfrm>
            </p:grpSpPr>
            <p:sp>
              <p:nvSpPr>
                <p:cNvPr id="151596"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151597"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90" name="Group 23"/>
              <p:cNvGrpSpPr>
                <a:grpSpLocks/>
              </p:cNvGrpSpPr>
              <p:nvPr/>
            </p:nvGrpSpPr>
            <p:grpSpPr bwMode="auto">
              <a:xfrm>
                <a:off x="0" y="1920"/>
                <a:ext cx="2989" cy="384"/>
                <a:chOff x="0" y="1920"/>
                <a:chExt cx="2989" cy="384"/>
              </a:xfrm>
            </p:grpSpPr>
            <p:sp>
              <p:nvSpPr>
                <p:cNvPr id="151594"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151595"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91" name="Group 26"/>
              <p:cNvGrpSpPr>
                <a:grpSpLocks/>
              </p:cNvGrpSpPr>
              <p:nvPr/>
            </p:nvGrpSpPr>
            <p:grpSpPr bwMode="auto">
              <a:xfrm>
                <a:off x="0" y="2304"/>
                <a:ext cx="2989" cy="384"/>
                <a:chOff x="0" y="2304"/>
                <a:chExt cx="2989" cy="384"/>
              </a:xfrm>
            </p:grpSpPr>
            <p:sp>
              <p:nvSpPr>
                <p:cNvPr id="151592"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151593"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151584"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151555"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grpSp>
        <p:nvGrpSpPr>
          <p:cNvPr id="151556" name="Group 31"/>
          <p:cNvGrpSpPr>
            <a:grpSpLocks/>
          </p:cNvGrpSpPr>
          <p:nvPr/>
        </p:nvGrpSpPr>
        <p:grpSpPr bwMode="auto">
          <a:xfrm>
            <a:off x="1187450" y="1268413"/>
            <a:ext cx="7086600" cy="4276725"/>
            <a:chOff x="-3" y="-3"/>
            <a:chExt cx="2995" cy="2694"/>
          </a:xfrm>
        </p:grpSpPr>
        <p:grpSp>
          <p:nvGrpSpPr>
            <p:cNvPr id="151560" name="Group 32"/>
            <p:cNvGrpSpPr>
              <a:grpSpLocks/>
            </p:cNvGrpSpPr>
            <p:nvPr/>
          </p:nvGrpSpPr>
          <p:grpSpPr bwMode="auto">
            <a:xfrm>
              <a:off x="0" y="0"/>
              <a:ext cx="2989" cy="2688"/>
              <a:chOff x="0" y="0"/>
              <a:chExt cx="2989" cy="2688"/>
            </a:xfrm>
          </p:grpSpPr>
          <p:grpSp>
            <p:nvGrpSpPr>
              <p:cNvPr id="151562" name="Group 33"/>
              <p:cNvGrpSpPr>
                <a:grpSpLocks/>
              </p:cNvGrpSpPr>
              <p:nvPr/>
            </p:nvGrpSpPr>
            <p:grpSpPr bwMode="auto">
              <a:xfrm>
                <a:off x="0" y="0"/>
                <a:ext cx="2989" cy="384"/>
                <a:chOff x="0" y="0"/>
                <a:chExt cx="2989" cy="384"/>
              </a:xfrm>
            </p:grpSpPr>
            <p:sp>
              <p:nvSpPr>
                <p:cNvPr id="151581" name="Rectangle 34"/>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151582" name="Rectangle 35"/>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63" name="Group 36"/>
              <p:cNvGrpSpPr>
                <a:grpSpLocks/>
              </p:cNvGrpSpPr>
              <p:nvPr/>
            </p:nvGrpSpPr>
            <p:grpSpPr bwMode="auto">
              <a:xfrm>
                <a:off x="0" y="384"/>
                <a:ext cx="2989" cy="384"/>
                <a:chOff x="0" y="384"/>
                <a:chExt cx="2989" cy="384"/>
              </a:xfrm>
            </p:grpSpPr>
            <p:sp>
              <p:nvSpPr>
                <p:cNvPr id="151579" name="Rectangle 37"/>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151580" name="Rectangle 38"/>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64" name="Group 39"/>
              <p:cNvGrpSpPr>
                <a:grpSpLocks/>
              </p:cNvGrpSpPr>
              <p:nvPr/>
            </p:nvGrpSpPr>
            <p:grpSpPr bwMode="auto">
              <a:xfrm>
                <a:off x="0" y="768"/>
                <a:ext cx="2989" cy="384"/>
                <a:chOff x="0" y="768"/>
                <a:chExt cx="2989" cy="384"/>
              </a:xfrm>
            </p:grpSpPr>
            <p:sp>
              <p:nvSpPr>
                <p:cNvPr id="151577" name="Rectangle 40"/>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151578" name="Rectangle 41"/>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65" name="Group 42"/>
              <p:cNvGrpSpPr>
                <a:grpSpLocks/>
              </p:cNvGrpSpPr>
              <p:nvPr/>
            </p:nvGrpSpPr>
            <p:grpSpPr bwMode="auto">
              <a:xfrm>
                <a:off x="0" y="1152"/>
                <a:ext cx="2989" cy="384"/>
                <a:chOff x="0" y="1152"/>
                <a:chExt cx="2989" cy="384"/>
              </a:xfrm>
            </p:grpSpPr>
            <p:sp>
              <p:nvSpPr>
                <p:cNvPr id="151575" name="Rectangle 43"/>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151576" name="Rectangle 44"/>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66" name="Group 45"/>
              <p:cNvGrpSpPr>
                <a:grpSpLocks/>
              </p:cNvGrpSpPr>
              <p:nvPr/>
            </p:nvGrpSpPr>
            <p:grpSpPr bwMode="auto">
              <a:xfrm>
                <a:off x="0" y="1536"/>
                <a:ext cx="2989" cy="384"/>
                <a:chOff x="0" y="1536"/>
                <a:chExt cx="2989" cy="384"/>
              </a:xfrm>
            </p:grpSpPr>
            <p:sp>
              <p:nvSpPr>
                <p:cNvPr id="151573" name="Rectangle 46"/>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151574" name="Rectangle 47"/>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67" name="Group 48"/>
              <p:cNvGrpSpPr>
                <a:grpSpLocks/>
              </p:cNvGrpSpPr>
              <p:nvPr/>
            </p:nvGrpSpPr>
            <p:grpSpPr bwMode="auto">
              <a:xfrm>
                <a:off x="0" y="1920"/>
                <a:ext cx="2989" cy="384"/>
                <a:chOff x="0" y="1920"/>
                <a:chExt cx="2989" cy="384"/>
              </a:xfrm>
            </p:grpSpPr>
            <p:sp>
              <p:nvSpPr>
                <p:cNvPr id="151571" name="Rectangle 49"/>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151572" name="Rectangle 50"/>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51568" name="Group 51"/>
              <p:cNvGrpSpPr>
                <a:grpSpLocks/>
              </p:cNvGrpSpPr>
              <p:nvPr/>
            </p:nvGrpSpPr>
            <p:grpSpPr bwMode="auto">
              <a:xfrm>
                <a:off x="0" y="2304"/>
                <a:ext cx="2989" cy="384"/>
                <a:chOff x="0" y="2304"/>
                <a:chExt cx="2989" cy="384"/>
              </a:xfrm>
            </p:grpSpPr>
            <p:sp>
              <p:nvSpPr>
                <p:cNvPr id="151569" name="Rectangle 52"/>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151570" name="Rectangle 53"/>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151561" name="Rectangle 54"/>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151557" name="Rectangle 55"/>
          <p:cNvSpPr>
            <a:spLocks noChangeArrowheads="1"/>
          </p:cNvSpPr>
          <p:nvPr/>
        </p:nvSpPr>
        <p:spPr bwMode="auto">
          <a:xfrm>
            <a:off x="107950" y="765175"/>
            <a:ext cx="89281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r>
              <a:rPr lang="tr-TR" altLang="tr-TR">
                <a:solidFill>
                  <a:srgbClr val="CC3300"/>
                </a:solidFill>
                <a:cs typeface="Arial" pitchFamily="34" charset="0"/>
              </a:rPr>
              <a:t>MEVDUAT FAİZLERİ </a:t>
            </a:r>
          </a:p>
          <a:p>
            <a:pPr algn="just" eaLnBrk="1" hangingPunct="1"/>
            <a:endParaRPr lang="tr-TR" altLang="tr-TR">
              <a:solidFill>
                <a:srgbClr val="CC3300"/>
              </a:solidFill>
              <a:cs typeface="Arial" pitchFamily="34" charset="0"/>
            </a:endParaRPr>
          </a:p>
          <a:p>
            <a:pPr algn="just" eaLnBrk="1" hangingPunct="1"/>
            <a:r>
              <a:rPr lang="tr-TR" altLang="tr-TR">
                <a:solidFill>
                  <a:srgbClr val="000000"/>
                </a:solidFill>
                <a:cs typeface="Arial" pitchFamily="34" charset="0"/>
              </a:rPr>
              <a:t>01/01/2006 tarihinden itibaren Yabancı Para / Türk Lirası Mevduat hesaplarından elde edilen faiz gelirleri, söz konusu mevduat hesabı hangi tarihte açılmış olursa olsun, tevkifata tabi olup, bu gelirler için yıllık beyanname verilmeyecektir. Tevkifat uygulamasında gelir sahibinin gerçek/tüzel kişi ya da tam/dar mükellef olmasının veya elde edilen gelirin vergiden istisna olup olmamasının önemi bulunmamaktadır. </a:t>
            </a:r>
          </a:p>
          <a:p>
            <a:pPr algn="just" eaLnBrk="1" hangingPunct="1"/>
            <a:endParaRPr lang="tr-TR" altLang="tr-TR">
              <a:solidFill>
                <a:srgbClr val="000000"/>
              </a:solidFill>
              <a:cs typeface="Arial" pitchFamily="34" charset="0"/>
            </a:endParaRPr>
          </a:p>
          <a:p>
            <a:pPr algn="just" eaLnBrk="1" hangingPunct="1"/>
            <a:endParaRPr lang="tr-TR" altLang="tr-TR">
              <a:solidFill>
                <a:srgbClr val="000000"/>
              </a:solidFill>
              <a:cs typeface="Arial" pitchFamily="34" charset="0"/>
            </a:endParaRPr>
          </a:p>
          <a:p>
            <a:pPr algn="just" eaLnBrk="1" hangingPunct="1"/>
            <a:endParaRPr lang="tr-TR" altLang="tr-TR">
              <a:solidFill>
                <a:srgbClr val="000000"/>
              </a:solidFill>
              <a:cs typeface="Arial" pitchFamily="34" charset="0"/>
            </a:endParaRPr>
          </a:p>
          <a:p>
            <a:pPr algn="just" eaLnBrk="1" hangingPunct="1"/>
            <a:endParaRPr lang="tr-TR" altLang="tr-TR">
              <a:solidFill>
                <a:srgbClr val="CC3300"/>
              </a:solidFill>
              <a:cs typeface="Arial" pitchFamily="34" charset="0"/>
            </a:endParaRPr>
          </a:p>
          <a:p>
            <a:pPr algn="just" eaLnBrk="1" hangingPunct="1"/>
            <a:r>
              <a:rPr lang="tr-TR" altLang="tr-TR">
                <a:solidFill>
                  <a:srgbClr val="CC3300"/>
                </a:solidFill>
                <a:cs typeface="Arial" pitchFamily="34" charset="0"/>
              </a:rPr>
              <a:t>REPO GELİRLERİ </a:t>
            </a:r>
          </a:p>
          <a:p>
            <a:pPr algn="just" eaLnBrk="1" hangingPunct="1"/>
            <a:endParaRPr lang="tr-TR" altLang="tr-TR">
              <a:solidFill>
                <a:srgbClr val="CC3300"/>
              </a:solidFill>
              <a:cs typeface="Arial" pitchFamily="34" charset="0"/>
            </a:endParaRPr>
          </a:p>
          <a:p>
            <a:pPr algn="just" eaLnBrk="1" hangingPunct="1"/>
            <a:r>
              <a:rPr lang="tr-TR" altLang="tr-TR">
                <a:solidFill>
                  <a:srgbClr val="000000"/>
                </a:solidFill>
                <a:cs typeface="Arial" pitchFamily="34" charset="0"/>
              </a:rPr>
              <a:t>01/01/2006 tarihinden itibaren vadesi dolan repo işlemlerinden elde edilenler de dahil olmak üzere, 01/01/2006 tarihinden itibaren yapılan repo işlemlerinden elde edilen gelirler tevkifata tabi olup, bu gelirler için yıllık beyanname verilmeyecektir. Tevkifat uygulamasında gelir sahibinin gerçek/tüzel kişi ya da tam/dar mükellef olmasının veya elde edilen gelirin vergiden istisna olup olmamasının önemi bulunmamaktadır.</a:t>
            </a:r>
            <a:endParaRPr lang="tr-TR" altLang="tr-TR" sz="1600">
              <a:solidFill>
                <a:srgbClr val="000000"/>
              </a:solidFill>
              <a:cs typeface="Arial" pitchFamily="34" charset="0"/>
            </a:endParaRPr>
          </a:p>
        </p:txBody>
      </p:sp>
    </p:spTree>
    <p:extLst>
      <p:ext uri="{BB962C8B-B14F-4D97-AF65-F5344CB8AC3E}">
        <p14:creationId xmlns:p14="http://schemas.microsoft.com/office/powerpoint/2010/main" val="223135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FA6502C-F929-48E6-BAC2-1EA9B7D0FBFA}"/>
              </a:ext>
            </a:extLst>
          </p:cNvPr>
          <p:cNvSpPr txBox="1"/>
          <p:nvPr/>
        </p:nvSpPr>
        <p:spPr>
          <a:xfrm>
            <a:off x="611560" y="620688"/>
            <a:ext cx="7920880" cy="5478423"/>
          </a:xfrm>
          <a:prstGeom prst="rect">
            <a:avLst/>
          </a:prstGeom>
          <a:noFill/>
        </p:spPr>
        <p:txBody>
          <a:bodyPr wrap="square" rtlCol="0">
            <a:spAutoFit/>
          </a:bodyPr>
          <a:lstStyle/>
          <a:p>
            <a:r>
              <a:rPr lang="tr-TR" sz="2800" b="1" dirty="0">
                <a:solidFill>
                  <a:srgbClr val="C00000"/>
                </a:solidFill>
              </a:rPr>
              <a:t>HİSSE / HİSSE SENETLERİNİN Elden Çıkarılmasından Sağlanan Kazançlar </a:t>
            </a:r>
          </a:p>
          <a:p>
            <a:endParaRPr lang="tr-TR" sz="2800" b="1" dirty="0">
              <a:solidFill>
                <a:srgbClr val="C00000"/>
              </a:solidFill>
            </a:endParaRPr>
          </a:p>
          <a:p>
            <a:r>
              <a:rPr lang="tr-TR" sz="1600" b="1" dirty="0"/>
              <a:t>İvazsız olarak iktisap edilenler ile tam mükellef kurumlara ait olan ve iki yıldan fazla süreyle elde tutulan hisse senetleri hariç</a:t>
            </a:r>
            <a:r>
              <a:rPr lang="tr-TR" sz="1600" dirty="0"/>
              <a:t>, menkul kıymetlerin veya diğer sermaye piyasası araçlarının elden çıkarılmasından sağlanan kazançlar değer artış kazancı kapsamında gelir vergisine tabidir.</a:t>
            </a:r>
          </a:p>
          <a:p>
            <a:endParaRPr lang="tr-TR" sz="1600" dirty="0"/>
          </a:p>
          <a:p>
            <a:r>
              <a:rPr lang="tr-TR" sz="1600" dirty="0"/>
              <a:t>Gelir Vergisi Kanunu’nun Geçici 67’nci maddesinin (1) numaralı fıkrasının altıncı paragrafında belirtildiği üzere; tam mükellef kurumlara ait olup, Borsa İstanbul (</a:t>
            </a:r>
            <a:r>
              <a:rPr lang="tr-TR" sz="1600" dirty="0" err="1"/>
              <a:t>BIST</a:t>
            </a:r>
            <a:r>
              <a:rPr lang="tr-TR" sz="1600" dirty="0"/>
              <a:t>)’ da işlem gören ve bir yıldan fazla süreyle elde tutulan hisse senetlerinin elden çıkarılmasından elde edilen gelirler için Gelir Vergisi Kanunu’nun değer artışı kazançlarının vergilendirilmesine ilişkin Mükerrer 80’inci madde hükümleri uygulanmayacak olup, dolayısıyla bu gelirler için değer artışı kazancı kapsamında yıllık beyanname de verilmeyecektir. </a:t>
            </a:r>
          </a:p>
          <a:p>
            <a:endParaRPr lang="tr-TR" sz="1600" b="1" dirty="0">
              <a:solidFill>
                <a:srgbClr val="C00000"/>
              </a:solidFill>
            </a:endParaRPr>
          </a:p>
          <a:p>
            <a:r>
              <a:rPr lang="tr-TR" sz="1600" dirty="0"/>
              <a:t>Limited, paylı komandit, adi komandit, </a:t>
            </a:r>
            <a:r>
              <a:rPr lang="tr-TR" sz="1600" dirty="0" err="1"/>
              <a:t>kollektif</a:t>
            </a:r>
            <a:r>
              <a:rPr lang="tr-TR" sz="1600" dirty="0"/>
              <a:t> ve adi şirketlerde ortakların ortaklık paylarını satmaları karşılığında elde edilen kazançlar ile kooperatif üyelerinin sahip oldukları ortaklık paylarının elden çıkarılması karşılığında sağlanan kazançlar değer artışı kazancı olarak vergilendirilmektedir.</a:t>
            </a:r>
            <a:endParaRPr lang="tr-TR" sz="1600" b="1" dirty="0">
              <a:solidFill>
                <a:srgbClr val="C00000"/>
              </a:solidFill>
            </a:endParaRPr>
          </a:p>
        </p:txBody>
      </p:sp>
    </p:spTree>
    <p:extLst>
      <p:ext uri="{BB962C8B-B14F-4D97-AF65-F5344CB8AC3E}">
        <p14:creationId xmlns:p14="http://schemas.microsoft.com/office/powerpoint/2010/main" val="729405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Buket"/>
          <p:cNvSpPr>
            <a:spLocks noGrp="1" noChangeArrowheads="1"/>
          </p:cNvSpPr>
          <p:nvPr>
            <p:ph/>
          </p:nvPr>
        </p:nvSpPr>
        <p:spPr>
          <a:xfrm>
            <a:off x="0" y="692150"/>
            <a:ext cx="9144000" cy="3889375"/>
          </a:xfrm>
        </p:spPr>
        <p:txBody>
          <a:bodyPr/>
          <a:lstStyle/>
          <a:p>
            <a:pPr eaLnBrk="1" hangingPunct="1">
              <a:buFont typeface="Wingdings" pitchFamily="2" charset="2"/>
              <a:buNone/>
              <a:defRPr/>
            </a:pPr>
            <a:r>
              <a:rPr lang="tr-TR" sz="1600" dirty="0">
                <a:solidFill>
                  <a:srgbClr val="000000"/>
                </a:solidFill>
                <a:cs typeface="Times New Roman" pitchFamily="18" charset="0"/>
              </a:rPr>
              <a:t> </a:t>
            </a:r>
          </a:p>
          <a:p>
            <a:pPr algn="ctr" eaLnBrk="1" hangingPunct="1">
              <a:buFont typeface="Wingdings" pitchFamily="2" charset="2"/>
              <a:buNone/>
              <a:defRPr/>
            </a:pPr>
            <a:endParaRPr lang="tr-TR" sz="2400" dirty="0">
              <a:solidFill>
                <a:srgbClr val="000000"/>
              </a:solidFill>
            </a:endParaRPr>
          </a:p>
          <a:p>
            <a:pPr algn="ctr" eaLnBrk="1" hangingPunct="1">
              <a:buFont typeface="Wingdings" pitchFamily="2" charset="2"/>
              <a:buNone/>
              <a:defRPr/>
            </a:pPr>
            <a:r>
              <a:rPr lang="tr-TR" sz="4400" b="1" dirty="0">
                <a:solidFill>
                  <a:srgbClr val="CC0000"/>
                </a:solidFill>
                <a:effectLst>
                  <a:outerShdw blurRad="38100" dist="38100" dir="2700000" algn="tl">
                    <a:srgbClr val="000000">
                      <a:alpha val="43137"/>
                    </a:srgbClr>
                  </a:outerShdw>
                </a:effectLst>
                <a:cs typeface="Times New Roman" pitchFamily="18" charset="0"/>
              </a:rPr>
              <a:t>GAYRİMENKUL </a:t>
            </a:r>
          </a:p>
          <a:p>
            <a:pPr algn="ctr" eaLnBrk="1" hangingPunct="1">
              <a:buFont typeface="Wingdings" pitchFamily="2" charset="2"/>
              <a:buNone/>
              <a:defRPr/>
            </a:pPr>
            <a:r>
              <a:rPr lang="tr-TR" sz="4400" b="1" dirty="0">
                <a:solidFill>
                  <a:srgbClr val="CC0000"/>
                </a:solidFill>
                <a:effectLst>
                  <a:outerShdw blurRad="38100" dist="38100" dir="2700000" algn="tl">
                    <a:srgbClr val="000000">
                      <a:alpha val="43137"/>
                    </a:srgbClr>
                  </a:outerShdw>
                </a:effectLst>
                <a:cs typeface="Times New Roman" pitchFamily="18" charset="0"/>
              </a:rPr>
              <a:t>SERMAYE İRATLARI</a:t>
            </a:r>
            <a:endParaRPr lang="tr-TR" sz="4400" b="1" dirty="0">
              <a:solidFill>
                <a:schemeClr val="accent2"/>
              </a:solidFill>
              <a:effectLst>
                <a:outerShdw blurRad="38100" dist="38100" dir="2700000" algn="tl">
                  <a:srgbClr val="000000">
                    <a:alpha val="43137"/>
                  </a:srgbClr>
                </a:outerShdw>
              </a:effectLst>
            </a:endParaRPr>
          </a:p>
          <a:p>
            <a:pPr eaLnBrk="1" hangingPunct="1">
              <a:buFont typeface="Wingdings" pitchFamily="2" charset="2"/>
              <a:buNone/>
              <a:defRPr/>
            </a:pPr>
            <a:r>
              <a:rPr lang="tr-TR" sz="2400" dirty="0">
                <a:solidFill>
                  <a:srgbClr val="000000"/>
                </a:solidFill>
                <a:cs typeface="Times New Roman" pitchFamily="18" charset="0"/>
              </a:rPr>
              <a:t> </a:t>
            </a:r>
          </a:p>
          <a:p>
            <a:pPr eaLnBrk="1" hangingPunct="1">
              <a:buFont typeface="Wingdings" pitchFamily="2" charset="2"/>
              <a:buNone/>
              <a:defRPr/>
            </a:pPr>
            <a:endParaRPr lang="tr-TR" sz="2400" b="1" dirty="0">
              <a:solidFill>
                <a:srgbClr val="996600"/>
              </a:solidFill>
              <a:cs typeface="Times New Roman" pitchFamily="18" charset="0"/>
            </a:endParaRPr>
          </a:p>
          <a:p>
            <a:pPr eaLnBrk="1" hangingPunct="1">
              <a:buFont typeface="Wingdings" pitchFamily="2" charset="2"/>
              <a:buNone/>
              <a:defRPr/>
            </a:pPr>
            <a:endParaRPr lang="tr-TR" sz="2400" b="1" dirty="0">
              <a:solidFill>
                <a:srgbClr val="996600"/>
              </a:solidFill>
              <a:cs typeface="Times New Roman" pitchFamily="18" charset="0"/>
            </a:endParaRPr>
          </a:p>
          <a:p>
            <a:pPr algn="ctr" eaLnBrk="1" hangingPunct="1">
              <a:buFont typeface="Wingdings" pitchFamily="2" charset="2"/>
              <a:buNone/>
              <a:defRPr/>
            </a:pPr>
            <a:endParaRPr lang="tr-TR" sz="2800" b="1" dirty="0">
              <a:solidFill>
                <a:srgbClr val="996600"/>
              </a:solidFill>
              <a:cs typeface="Times New Roman" pitchFamily="18" charset="0"/>
            </a:endParaRPr>
          </a:p>
          <a:p>
            <a:pPr algn="ctr" eaLnBrk="1" hangingPunct="1">
              <a:buFont typeface="Wingdings" pitchFamily="2" charset="2"/>
              <a:buNone/>
              <a:defRPr/>
            </a:pPr>
            <a:endParaRPr lang="tr-TR" sz="1600" b="1" dirty="0">
              <a:solidFill>
                <a:srgbClr val="800000"/>
              </a:solidFill>
            </a:endParaRPr>
          </a:p>
        </p:txBody>
      </p:sp>
      <p:pic>
        <p:nvPicPr>
          <p:cNvPr id="6146" name="Picture 2" descr="ev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97271"/>
            <a:ext cx="4896544" cy="336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107434"/>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5" name="Group 7"/>
          <p:cNvGrpSpPr>
            <a:grpSpLocks/>
          </p:cNvGrpSpPr>
          <p:nvPr/>
        </p:nvGrpSpPr>
        <p:grpSpPr bwMode="auto">
          <a:xfrm>
            <a:off x="0" y="685800"/>
            <a:ext cx="9144000" cy="4276725"/>
            <a:chOff x="-3" y="-3"/>
            <a:chExt cx="2995" cy="2694"/>
          </a:xfrm>
        </p:grpSpPr>
        <p:grpSp>
          <p:nvGrpSpPr>
            <p:cNvPr id="38919" name="Group 8"/>
            <p:cNvGrpSpPr>
              <a:grpSpLocks/>
            </p:cNvGrpSpPr>
            <p:nvPr/>
          </p:nvGrpSpPr>
          <p:grpSpPr bwMode="auto">
            <a:xfrm>
              <a:off x="0" y="0"/>
              <a:ext cx="2989" cy="2688"/>
              <a:chOff x="0" y="0"/>
              <a:chExt cx="2989" cy="2688"/>
            </a:xfrm>
          </p:grpSpPr>
          <p:grpSp>
            <p:nvGrpSpPr>
              <p:cNvPr id="38921" name="Group 9"/>
              <p:cNvGrpSpPr>
                <a:grpSpLocks/>
              </p:cNvGrpSpPr>
              <p:nvPr/>
            </p:nvGrpSpPr>
            <p:grpSpPr bwMode="auto">
              <a:xfrm>
                <a:off x="0" y="0"/>
                <a:ext cx="2989" cy="384"/>
                <a:chOff x="0" y="0"/>
                <a:chExt cx="2989" cy="384"/>
              </a:xfrm>
            </p:grpSpPr>
            <p:sp>
              <p:nvSpPr>
                <p:cNvPr id="38940"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38941"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38922" name="Group 12"/>
              <p:cNvGrpSpPr>
                <a:grpSpLocks/>
              </p:cNvGrpSpPr>
              <p:nvPr/>
            </p:nvGrpSpPr>
            <p:grpSpPr bwMode="auto">
              <a:xfrm>
                <a:off x="0" y="384"/>
                <a:ext cx="2989" cy="384"/>
                <a:chOff x="0" y="384"/>
                <a:chExt cx="2989" cy="384"/>
              </a:xfrm>
            </p:grpSpPr>
            <p:sp>
              <p:nvSpPr>
                <p:cNvPr id="38938"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r>
                    <a:rPr lang="tr-TR" altLang="tr-TR" sz="1600">
                      <a:solidFill>
                        <a:srgbClr val="663300"/>
                      </a:solidFill>
                    </a:rPr>
                    <a:t>	</a:t>
                  </a:r>
                  <a:endParaRPr lang="tr-TR" altLang="tr-TR" sz="1600">
                    <a:solidFill>
                      <a:srgbClr val="800000"/>
                    </a:solidFill>
                  </a:endParaRPr>
                </a:p>
              </p:txBody>
            </p:sp>
            <p:sp>
              <p:nvSpPr>
                <p:cNvPr id="38939"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38923" name="Group 15"/>
              <p:cNvGrpSpPr>
                <a:grpSpLocks/>
              </p:cNvGrpSpPr>
              <p:nvPr/>
            </p:nvGrpSpPr>
            <p:grpSpPr bwMode="auto">
              <a:xfrm>
                <a:off x="0" y="768"/>
                <a:ext cx="2989" cy="384"/>
                <a:chOff x="0" y="768"/>
                <a:chExt cx="2989" cy="384"/>
              </a:xfrm>
            </p:grpSpPr>
            <p:sp>
              <p:nvSpPr>
                <p:cNvPr id="38936"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38937"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38924" name="Group 18"/>
              <p:cNvGrpSpPr>
                <a:grpSpLocks/>
              </p:cNvGrpSpPr>
              <p:nvPr/>
            </p:nvGrpSpPr>
            <p:grpSpPr bwMode="auto">
              <a:xfrm>
                <a:off x="0" y="1152"/>
                <a:ext cx="2989" cy="384"/>
                <a:chOff x="0" y="1152"/>
                <a:chExt cx="2989" cy="384"/>
              </a:xfrm>
            </p:grpSpPr>
            <p:sp>
              <p:nvSpPr>
                <p:cNvPr id="38934"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38935"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38925" name="Group 21"/>
              <p:cNvGrpSpPr>
                <a:grpSpLocks/>
              </p:cNvGrpSpPr>
              <p:nvPr/>
            </p:nvGrpSpPr>
            <p:grpSpPr bwMode="auto">
              <a:xfrm>
                <a:off x="0" y="1536"/>
                <a:ext cx="2989" cy="384"/>
                <a:chOff x="0" y="1536"/>
                <a:chExt cx="2989" cy="384"/>
              </a:xfrm>
            </p:grpSpPr>
            <p:sp>
              <p:nvSpPr>
                <p:cNvPr id="38932"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38933"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38926" name="Group 24"/>
              <p:cNvGrpSpPr>
                <a:grpSpLocks/>
              </p:cNvGrpSpPr>
              <p:nvPr/>
            </p:nvGrpSpPr>
            <p:grpSpPr bwMode="auto">
              <a:xfrm>
                <a:off x="0" y="1920"/>
                <a:ext cx="2989" cy="384"/>
                <a:chOff x="0" y="1920"/>
                <a:chExt cx="2989" cy="384"/>
              </a:xfrm>
            </p:grpSpPr>
            <p:sp>
              <p:nvSpPr>
                <p:cNvPr id="38930"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38931"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38927" name="Group 27"/>
              <p:cNvGrpSpPr>
                <a:grpSpLocks/>
              </p:cNvGrpSpPr>
              <p:nvPr/>
            </p:nvGrpSpPr>
            <p:grpSpPr bwMode="auto">
              <a:xfrm>
                <a:off x="0" y="2304"/>
                <a:ext cx="2989" cy="384"/>
                <a:chOff x="0" y="2304"/>
                <a:chExt cx="2989" cy="384"/>
              </a:xfrm>
            </p:grpSpPr>
            <p:sp>
              <p:nvSpPr>
                <p:cNvPr id="38928"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38929"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38920"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38916"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38917" name="Rectangle 32"/>
          <p:cNvSpPr>
            <a:spLocks noChangeArrowheads="1"/>
          </p:cNvSpPr>
          <p:nvPr/>
        </p:nvSpPr>
        <p:spPr bwMode="auto">
          <a:xfrm>
            <a:off x="152400" y="334963"/>
            <a:ext cx="888365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2600">
              <a:defRPr b="1">
                <a:solidFill>
                  <a:schemeClr val="tx1"/>
                </a:solidFill>
                <a:latin typeface="Arial" pitchFamily="34" charset="0"/>
              </a:defRPr>
            </a:lvl1pPr>
            <a:lvl2pPr marL="742950" indent="-285750" defTabSz="482600">
              <a:defRPr b="1">
                <a:solidFill>
                  <a:schemeClr val="tx1"/>
                </a:solidFill>
                <a:latin typeface="Arial" pitchFamily="34" charset="0"/>
              </a:defRPr>
            </a:lvl2pPr>
            <a:lvl3pPr marL="1143000" indent="-228600" defTabSz="482600">
              <a:defRPr b="1">
                <a:solidFill>
                  <a:schemeClr val="tx1"/>
                </a:solidFill>
                <a:latin typeface="Arial" pitchFamily="34" charset="0"/>
              </a:defRPr>
            </a:lvl3pPr>
            <a:lvl4pPr marL="1600200" indent="-228600" defTabSz="482600">
              <a:defRPr b="1">
                <a:solidFill>
                  <a:schemeClr val="tx1"/>
                </a:solidFill>
                <a:latin typeface="Arial" pitchFamily="34" charset="0"/>
              </a:defRPr>
            </a:lvl4pPr>
            <a:lvl5pPr marL="2057400" indent="-228600" defTabSz="482600">
              <a:defRPr b="1">
                <a:solidFill>
                  <a:schemeClr val="tx1"/>
                </a:solidFill>
                <a:latin typeface="Arial" pitchFamily="34" charset="0"/>
              </a:defRPr>
            </a:lvl5pPr>
            <a:lvl6pPr marL="2514600" indent="-228600" defTabSz="482600" eaLnBrk="0" fontAlgn="base" hangingPunct="0">
              <a:spcBef>
                <a:spcPct val="0"/>
              </a:spcBef>
              <a:spcAft>
                <a:spcPct val="0"/>
              </a:spcAft>
              <a:defRPr b="1">
                <a:solidFill>
                  <a:schemeClr val="tx1"/>
                </a:solidFill>
                <a:latin typeface="Arial" pitchFamily="34" charset="0"/>
              </a:defRPr>
            </a:lvl6pPr>
            <a:lvl7pPr marL="2971800" indent="-228600" defTabSz="482600" eaLnBrk="0" fontAlgn="base" hangingPunct="0">
              <a:spcBef>
                <a:spcPct val="0"/>
              </a:spcBef>
              <a:spcAft>
                <a:spcPct val="0"/>
              </a:spcAft>
              <a:defRPr b="1">
                <a:solidFill>
                  <a:schemeClr val="tx1"/>
                </a:solidFill>
                <a:latin typeface="Arial" pitchFamily="34" charset="0"/>
              </a:defRPr>
            </a:lvl7pPr>
            <a:lvl8pPr marL="3429000" indent="-228600" defTabSz="482600" eaLnBrk="0" fontAlgn="base" hangingPunct="0">
              <a:spcBef>
                <a:spcPct val="0"/>
              </a:spcBef>
              <a:spcAft>
                <a:spcPct val="0"/>
              </a:spcAft>
              <a:defRPr b="1">
                <a:solidFill>
                  <a:schemeClr val="tx1"/>
                </a:solidFill>
                <a:latin typeface="Arial" pitchFamily="34" charset="0"/>
              </a:defRPr>
            </a:lvl8pPr>
            <a:lvl9pPr marL="3886200" indent="-228600" defTabSz="482600" eaLnBrk="0" fontAlgn="base" hangingPunct="0">
              <a:spcBef>
                <a:spcPct val="0"/>
              </a:spcBef>
              <a:spcAft>
                <a:spcPct val="0"/>
              </a:spcAft>
              <a:defRPr b="1">
                <a:solidFill>
                  <a:schemeClr val="tx1"/>
                </a:solidFill>
                <a:latin typeface="Arial" pitchFamily="34" charset="0"/>
              </a:defRPr>
            </a:lvl9pPr>
          </a:lstStyle>
          <a:p>
            <a:pPr algn="ctr" eaLnBrk="1" hangingPunct="1"/>
            <a:r>
              <a:rPr lang="tr-TR" altLang="tr-TR" sz="2400" dirty="0">
                <a:solidFill>
                  <a:srgbClr val="CC3300"/>
                </a:solidFill>
                <a:cs typeface="Times New Roman" pitchFamily="18" charset="0"/>
              </a:rPr>
              <a:t>GAYRİMENKUL SERMAYE İRA</a:t>
            </a:r>
            <a:r>
              <a:rPr lang="tr-TR" altLang="tr-TR" sz="2400" dirty="0">
                <a:solidFill>
                  <a:srgbClr val="CC3300"/>
                </a:solidFill>
              </a:rPr>
              <a:t>TLARI</a:t>
            </a:r>
          </a:p>
          <a:p>
            <a:pPr algn="just" eaLnBrk="1" hangingPunct="1"/>
            <a:endParaRPr lang="tr-TR" altLang="tr-TR" sz="1600" dirty="0">
              <a:solidFill>
                <a:srgbClr val="000000"/>
              </a:solidFill>
            </a:endParaRPr>
          </a:p>
          <a:p>
            <a:pPr algn="just" eaLnBrk="1" hangingPunct="1"/>
            <a:r>
              <a:rPr lang="tr-TR" altLang="tr-TR" dirty="0">
                <a:solidFill>
                  <a:srgbClr val="000000"/>
                </a:solidFill>
                <a:cs typeface="Times New Roman" pitchFamily="18" charset="0"/>
              </a:rPr>
              <a:t>	Gelir Vergisi Kanunu’nun 70. maddesinde yazılı mal ve hakların sahipleri, mutasarr</a:t>
            </a:r>
            <a:r>
              <a:rPr lang="tr-TR" altLang="tr-TR" dirty="0">
                <a:solidFill>
                  <a:srgbClr val="000000"/>
                </a:solidFill>
              </a:rPr>
              <a:t>ıfları</a:t>
            </a:r>
            <a:r>
              <a:rPr lang="tr-TR" altLang="tr-TR" dirty="0">
                <a:solidFill>
                  <a:srgbClr val="000000"/>
                </a:solidFill>
                <a:cs typeface="Times New Roman" pitchFamily="18" charset="0"/>
              </a:rPr>
              <a:t>, zilyetleri, irtifak ve intifa hakk</a:t>
            </a:r>
            <a:r>
              <a:rPr lang="tr-TR" altLang="tr-TR" dirty="0">
                <a:solidFill>
                  <a:srgbClr val="000000"/>
                </a:solidFill>
              </a:rPr>
              <a:t>ı</a:t>
            </a:r>
            <a:r>
              <a:rPr lang="tr-TR" altLang="tr-TR" dirty="0">
                <a:solidFill>
                  <a:srgbClr val="000000"/>
                </a:solidFill>
                <a:cs typeface="Times New Roman" pitchFamily="18" charset="0"/>
              </a:rPr>
              <a:t> sahipleri veya kirac</a:t>
            </a:r>
            <a:r>
              <a:rPr lang="tr-TR" altLang="tr-TR" dirty="0">
                <a:solidFill>
                  <a:srgbClr val="000000"/>
                </a:solidFill>
              </a:rPr>
              <a:t>ı</a:t>
            </a:r>
            <a:r>
              <a:rPr lang="tr-TR" altLang="tr-TR" dirty="0">
                <a:solidFill>
                  <a:srgbClr val="000000"/>
                </a:solidFill>
                <a:cs typeface="Times New Roman" pitchFamily="18" charset="0"/>
              </a:rPr>
              <a:t>lar</a:t>
            </a:r>
            <a:r>
              <a:rPr lang="tr-TR" altLang="tr-TR" dirty="0">
                <a:solidFill>
                  <a:srgbClr val="000000"/>
                </a:solidFill>
              </a:rPr>
              <a:t>ı</a:t>
            </a:r>
            <a:r>
              <a:rPr lang="tr-TR" altLang="tr-TR" dirty="0">
                <a:solidFill>
                  <a:srgbClr val="000000"/>
                </a:solidFill>
                <a:cs typeface="Times New Roman" pitchFamily="18" charset="0"/>
              </a:rPr>
              <a:t> taraf</a:t>
            </a:r>
            <a:r>
              <a:rPr lang="tr-TR" altLang="tr-TR" dirty="0">
                <a:solidFill>
                  <a:srgbClr val="000000"/>
                </a:solidFill>
              </a:rPr>
              <a:t>ı</a:t>
            </a:r>
            <a:r>
              <a:rPr lang="tr-TR" altLang="tr-TR" dirty="0">
                <a:solidFill>
                  <a:srgbClr val="000000"/>
                </a:solidFill>
                <a:cs typeface="Times New Roman" pitchFamily="18" charset="0"/>
              </a:rPr>
              <a:t>ndan kiraya verilmesinden elde edilen iratlara </a:t>
            </a:r>
            <a:r>
              <a:rPr lang="tr-TR" altLang="tr-TR" dirty="0">
                <a:solidFill>
                  <a:srgbClr val="CC3300"/>
                </a:solidFill>
                <a:cs typeface="Times New Roman" pitchFamily="18" charset="0"/>
              </a:rPr>
              <a:t>gayrimenkul sermaye irad</a:t>
            </a:r>
            <a:r>
              <a:rPr lang="tr-TR" altLang="tr-TR" dirty="0">
                <a:solidFill>
                  <a:srgbClr val="CC3300"/>
                </a:solidFill>
              </a:rPr>
              <a:t>ı</a:t>
            </a:r>
            <a:r>
              <a:rPr lang="tr-TR" altLang="tr-TR" dirty="0">
                <a:solidFill>
                  <a:srgbClr val="000000"/>
                </a:solidFill>
                <a:cs typeface="Times New Roman" pitchFamily="18" charset="0"/>
              </a:rPr>
              <a:t> ad</a:t>
            </a:r>
            <a:r>
              <a:rPr lang="tr-TR" altLang="tr-TR" dirty="0">
                <a:solidFill>
                  <a:srgbClr val="000000"/>
                </a:solidFill>
              </a:rPr>
              <a:t>ı</a:t>
            </a:r>
            <a:r>
              <a:rPr lang="tr-TR" altLang="tr-TR" dirty="0">
                <a:solidFill>
                  <a:srgbClr val="000000"/>
                </a:solidFill>
                <a:cs typeface="Times New Roman" pitchFamily="18" charset="0"/>
              </a:rPr>
              <a:t> verilmektedir.</a:t>
            </a:r>
            <a:endParaRPr lang="tr-TR" altLang="tr-TR" dirty="0">
              <a:solidFill>
                <a:srgbClr val="000000"/>
              </a:solidFill>
            </a:endParaRPr>
          </a:p>
          <a:p>
            <a:pPr algn="just" eaLnBrk="1" hangingPunct="1"/>
            <a:endParaRPr lang="tr-TR" altLang="tr-TR" dirty="0">
              <a:solidFill>
                <a:srgbClr val="000000"/>
              </a:solidFill>
            </a:endParaRPr>
          </a:p>
          <a:p>
            <a:pPr algn="just" eaLnBrk="1" hangingPunct="1"/>
            <a:r>
              <a:rPr lang="tr-TR" altLang="tr-TR" dirty="0">
                <a:solidFill>
                  <a:srgbClr val="000000"/>
                </a:solidFill>
              </a:rPr>
              <a:t>	G</a:t>
            </a:r>
            <a:r>
              <a:rPr lang="tr-TR" altLang="tr-TR" dirty="0">
                <a:solidFill>
                  <a:srgbClr val="000000"/>
                </a:solidFill>
                <a:cs typeface="Times New Roman" pitchFamily="18" charset="0"/>
              </a:rPr>
              <a:t>ayrimenkul sermaye iradı getiren mal ve haklar ticari bir i</a:t>
            </a:r>
            <a:r>
              <a:rPr lang="tr-TR" altLang="tr-TR" dirty="0">
                <a:solidFill>
                  <a:srgbClr val="000000"/>
                </a:solidFill>
              </a:rPr>
              <a:t>ş</a:t>
            </a:r>
            <a:r>
              <a:rPr lang="tr-TR" altLang="tr-TR" dirty="0">
                <a:solidFill>
                  <a:srgbClr val="000000"/>
                </a:solidFill>
                <a:cs typeface="Times New Roman" pitchFamily="18" charset="0"/>
              </a:rPr>
              <a:t>letmeye dahil bulundu</a:t>
            </a:r>
            <a:r>
              <a:rPr lang="tr-TR" altLang="tr-TR" dirty="0">
                <a:solidFill>
                  <a:srgbClr val="000000"/>
                </a:solidFill>
              </a:rPr>
              <a:t>ğ</a:t>
            </a:r>
            <a:r>
              <a:rPr lang="tr-TR" altLang="tr-TR" dirty="0">
                <a:solidFill>
                  <a:srgbClr val="000000"/>
                </a:solidFill>
                <a:cs typeface="Times New Roman" pitchFamily="18" charset="0"/>
              </a:rPr>
              <a:t>u taktirde bunlar</a:t>
            </a:r>
            <a:r>
              <a:rPr lang="tr-TR" altLang="tr-TR" dirty="0">
                <a:solidFill>
                  <a:srgbClr val="000000"/>
                </a:solidFill>
              </a:rPr>
              <a:t>ı</a:t>
            </a:r>
            <a:r>
              <a:rPr lang="tr-TR" altLang="tr-TR" dirty="0">
                <a:solidFill>
                  <a:srgbClr val="000000"/>
                </a:solidFill>
                <a:cs typeface="Times New Roman" pitchFamily="18" charset="0"/>
              </a:rPr>
              <a:t>n iratlar</a:t>
            </a:r>
            <a:r>
              <a:rPr lang="tr-TR" altLang="tr-TR" dirty="0">
                <a:solidFill>
                  <a:srgbClr val="000000"/>
                </a:solidFill>
              </a:rPr>
              <a:t>ı</a:t>
            </a:r>
            <a:r>
              <a:rPr lang="tr-TR" altLang="tr-TR" dirty="0">
                <a:solidFill>
                  <a:srgbClr val="000000"/>
                </a:solidFill>
                <a:cs typeface="Times New Roman" pitchFamily="18" charset="0"/>
              </a:rPr>
              <a:t> ticari kazanc</a:t>
            </a:r>
            <a:r>
              <a:rPr lang="tr-TR" altLang="tr-TR" dirty="0">
                <a:solidFill>
                  <a:srgbClr val="000000"/>
                </a:solidFill>
              </a:rPr>
              <a:t>ı</a:t>
            </a:r>
            <a:r>
              <a:rPr lang="tr-TR" altLang="tr-TR" dirty="0">
                <a:solidFill>
                  <a:srgbClr val="000000"/>
                </a:solidFill>
                <a:cs typeface="Times New Roman" pitchFamily="18" charset="0"/>
              </a:rPr>
              <a:t>n tespitine yönelik hükümlere göre hesaplan</a:t>
            </a:r>
            <a:r>
              <a:rPr lang="tr-TR" altLang="tr-TR" dirty="0">
                <a:solidFill>
                  <a:srgbClr val="000000"/>
                </a:solidFill>
              </a:rPr>
              <a:t>ı</a:t>
            </a:r>
            <a:r>
              <a:rPr lang="tr-TR" altLang="tr-TR" dirty="0">
                <a:solidFill>
                  <a:srgbClr val="000000"/>
                </a:solidFill>
                <a:cs typeface="Times New Roman" pitchFamily="18" charset="0"/>
              </a:rPr>
              <a:t>r. </a:t>
            </a:r>
            <a:endParaRPr lang="tr-TR" altLang="tr-TR" dirty="0">
              <a:solidFill>
                <a:srgbClr val="000000"/>
              </a:solidFill>
            </a:endParaRPr>
          </a:p>
          <a:p>
            <a:pPr algn="just" eaLnBrk="1" hangingPunct="1"/>
            <a:endParaRPr lang="tr-TR" altLang="tr-TR" dirty="0">
              <a:solidFill>
                <a:srgbClr val="000000"/>
              </a:solidFill>
            </a:endParaRPr>
          </a:p>
          <a:p>
            <a:pPr algn="just" eaLnBrk="1" hangingPunct="1"/>
            <a:r>
              <a:rPr lang="tr-TR" altLang="tr-TR" dirty="0">
                <a:solidFill>
                  <a:srgbClr val="000000"/>
                </a:solidFill>
              </a:rPr>
              <a:t>	</a:t>
            </a:r>
            <a:r>
              <a:rPr lang="tr-TR" altLang="tr-TR" dirty="0">
                <a:solidFill>
                  <a:srgbClr val="000000"/>
                </a:solidFill>
                <a:cs typeface="Times New Roman" pitchFamily="18" charset="0"/>
              </a:rPr>
              <a:t>“Gayrimenkul sermaye iratlar</a:t>
            </a:r>
            <a:r>
              <a:rPr lang="tr-TR" altLang="tr-TR" dirty="0">
                <a:solidFill>
                  <a:srgbClr val="000000"/>
                </a:solidFill>
              </a:rPr>
              <a:t>ı</a:t>
            </a:r>
            <a:r>
              <a:rPr lang="tr-TR" altLang="tr-TR" dirty="0">
                <a:solidFill>
                  <a:srgbClr val="000000"/>
                </a:solidFill>
                <a:cs typeface="Times New Roman" pitchFamily="18" charset="0"/>
              </a:rPr>
              <a:t>nda, gayrisafi hâs</a:t>
            </a:r>
            <a:r>
              <a:rPr lang="tr-TR" altLang="tr-TR" dirty="0">
                <a:solidFill>
                  <a:srgbClr val="000000"/>
                </a:solidFill>
              </a:rPr>
              <a:t>ı</a:t>
            </a:r>
            <a:r>
              <a:rPr lang="tr-TR" altLang="tr-TR" dirty="0">
                <a:solidFill>
                  <a:srgbClr val="000000"/>
                </a:solidFill>
                <a:cs typeface="Times New Roman" pitchFamily="18" charset="0"/>
              </a:rPr>
              <a:t>lat, 70'inci maddede yaz</a:t>
            </a:r>
            <a:r>
              <a:rPr lang="tr-TR" altLang="tr-TR" dirty="0">
                <a:solidFill>
                  <a:srgbClr val="000000"/>
                </a:solidFill>
              </a:rPr>
              <a:t>ılı</a:t>
            </a:r>
            <a:r>
              <a:rPr lang="tr-TR" altLang="tr-TR" dirty="0">
                <a:solidFill>
                  <a:srgbClr val="000000"/>
                </a:solidFill>
                <a:cs typeface="Times New Roman" pitchFamily="18" charset="0"/>
              </a:rPr>
              <a:t> mal ve haklar</a:t>
            </a:r>
            <a:r>
              <a:rPr lang="tr-TR" altLang="tr-TR" dirty="0">
                <a:solidFill>
                  <a:srgbClr val="000000"/>
                </a:solidFill>
              </a:rPr>
              <a:t>ı</a:t>
            </a:r>
            <a:r>
              <a:rPr lang="tr-TR" altLang="tr-TR" dirty="0">
                <a:solidFill>
                  <a:srgbClr val="000000"/>
                </a:solidFill>
                <a:cs typeface="Times New Roman" pitchFamily="18" charset="0"/>
              </a:rPr>
              <a:t>n kiraya verilmesinden bir takvim y</a:t>
            </a:r>
            <a:r>
              <a:rPr lang="tr-TR" altLang="tr-TR" dirty="0">
                <a:solidFill>
                  <a:srgbClr val="000000"/>
                </a:solidFill>
              </a:rPr>
              <a:t>ılı</a:t>
            </a:r>
            <a:r>
              <a:rPr lang="tr-TR" altLang="tr-TR" dirty="0">
                <a:solidFill>
                  <a:srgbClr val="000000"/>
                </a:solidFill>
                <a:cs typeface="Times New Roman" pitchFamily="18" charset="0"/>
              </a:rPr>
              <a:t> içinde </a:t>
            </a:r>
            <a:r>
              <a:rPr lang="tr-TR" altLang="tr-TR" dirty="0">
                <a:solidFill>
                  <a:srgbClr val="CC3300"/>
                </a:solidFill>
                <a:cs typeface="Times New Roman" pitchFamily="18" charset="0"/>
              </a:rPr>
              <a:t>o y</a:t>
            </a:r>
            <a:r>
              <a:rPr lang="tr-TR" altLang="tr-TR" dirty="0">
                <a:solidFill>
                  <a:srgbClr val="CC3300"/>
                </a:solidFill>
              </a:rPr>
              <a:t>ı</a:t>
            </a:r>
            <a:r>
              <a:rPr lang="tr-TR" altLang="tr-TR" dirty="0">
                <a:solidFill>
                  <a:srgbClr val="CC3300"/>
                </a:solidFill>
                <a:cs typeface="Times New Roman" pitchFamily="18" charset="0"/>
              </a:rPr>
              <a:t>la veya geçmi</a:t>
            </a:r>
            <a:r>
              <a:rPr lang="tr-TR" altLang="tr-TR" dirty="0">
                <a:solidFill>
                  <a:srgbClr val="CC3300"/>
                </a:solidFill>
              </a:rPr>
              <a:t>ş</a:t>
            </a:r>
            <a:r>
              <a:rPr lang="tr-TR" altLang="tr-TR" dirty="0">
                <a:solidFill>
                  <a:srgbClr val="CC3300"/>
                </a:solidFill>
                <a:cs typeface="Times New Roman" pitchFamily="18" charset="0"/>
              </a:rPr>
              <a:t> y</a:t>
            </a:r>
            <a:r>
              <a:rPr lang="tr-TR" altLang="tr-TR" dirty="0">
                <a:solidFill>
                  <a:srgbClr val="CC3300"/>
                </a:solidFill>
              </a:rPr>
              <a:t>ı</a:t>
            </a:r>
            <a:r>
              <a:rPr lang="tr-TR" altLang="tr-TR" dirty="0">
                <a:solidFill>
                  <a:srgbClr val="CC3300"/>
                </a:solidFill>
                <a:cs typeface="Times New Roman" pitchFamily="18" charset="0"/>
              </a:rPr>
              <a:t>llara</a:t>
            </a:r>
            <a:r>
              <a:rPr lang="tr-TR" altLang="tr-TR" dirty="0">
                <a:solidFill>
                  <a:srgbClr val="000000"/>
                </a:solidFill>
                <a:cs typeface="Times New Roman" pitchFamily="18" charset="0"/>
              </a:rPr>
              <a:t> ait olarak nakden veya aynen </a:t>
            </a:r>
            <a:r>
              <a:rPr lang="tr-TR" altLang="tr-TR" dirty="0">
                <a:solidFill>
                  <a:srgbClr val="CC3300"/>
                </a:solidFill>
                <a:cs typeface="Times New Roman" pitchFamily="18" charset="0"/>
              </a:rPr>
              <a:t>tahsil  edilen</a:t>
            </a:r>
            <a:r>
              <a:rPr lang="tr-TR" altLang="tr-TR" dirty="0">
                <a:solidFill>
                  <a:srgbClr val="000000"/>
                </a:solidFill>
                <a:cs typeface="Times New Roman" pitchFamily="18" charset="0"/>
              </a:rPr>
              <a:t> kira bedellerinin tutar</a:t>
            </a:r>
            <a:r>
              <a:rPr lang="tr-TR" altLang="tr-TR" dirty="0">
                <a:solidFill>
                  <a:srgbClr val="000000"/>
                </a:solidFill>
              </a:rPr>
              <a:t>ı</a:t>
            </a:r>
            <a:r>
              <a:rPr lang="tr-TR" altLang="tr-TR" dirty="0">
                <a:solidFill>
                  <a:srgbClr val="000000"/>
                </a:solidFill>
                <a:cs typeface="Times New Roman" pitchFamily="18" charset="0"/>
              </a:rPr>
              <a:t>d</a:t>
            </a:r>
            <a:r>
              <a:rPr lang="tr-TR" altLang="tr-TR" dirty="0">
                <a:solidFill>
                  <a:srgbClr val="000000"/>
                </a:solidFill>
              </a:rPr>
              <a:t>ı</a:t>
            </a:r>
            <a:r>
              <a:rPr lang="tr-TR" altLang="tr-TR" dirty="0">
                <a:solidFill>
                  <a:srgbClr val="000000"/>
                </a:solidFill>
                <a:cs typeface="Times New Roman" pitchFamily="18" charset="0"/>
              </a:rPr>
              <a:t>r. Ay</a:t>
            </a:r>
            <a:r>
              <a:rPr lang="tr-TR" altLang="tr-TR" dirty="0">
                <a:solidFill>
                  <a:srgbClr val="000000"/>
                </a:solidFill>
              </a:rPr>
              <a:t>ı</a:t>
            </a:r>
            <a:r>
              <a:rPr lang="tr-TR" altLang="tr-TR" dirty="0">
                <a:solidFill>
                  <a:srgbClr val="000000"/>
                </a:solidFill>
                <a:cs typeface="Times New Roman" pitchFamily="18" charset="0"/>
              </a:rPr>
              <a:t>n olarak tahsil edilen kiralar, Vergi Usul Kanunu hükümlerine göre emsal bedeli ile paraya çevrilir</a:t>
            </a:r>
            <a:r>
              <a:rPr lang="tr-TR" altLang="tr-TR" dirty="0">
                <a:solidFill>
                  <a:srgbClr val="000000"/>
                </a:solidFill>
              </a:rPr>
              <a:t>.</a:t>
            </a:r>
          </a:p>
          <a:p>
            <a:pPr algn="just" eaLnBrk="1" hangingPunct="1"/>
            <a:endParaRPr lang="tr-TR" altLang="tr-TR" dirty="0">
              <a:solidFill>
                <a:srgbClr val="000000"/>
              </a:solidFill>
            </a:endParaRPr>
          </a:p>
          <a:p>
            <a:pPr algn="just" eaLnBrk="1" hangingPunct="1"/>
            <a:r>
              <a:rPr lang="tr-TR" altLang="tr-TR" dirty="0">
                <a:solidFill>
                  <a:srgbClr val="000000"/>
                </a:solidFill>
              </a:rPr>
              <a:t>	</a:t>
            </a:r>
            <a:r>
              <a:rPr lang="tr-TR" altLang="tr-TR" dirty="0">
                <a:solidFill>
                  <a:srgbClr val="000000"/>
                </a:solidFill>
                <a:cs typeface="Times New Roman" pitchFamily="18" charset="0"/>
              </a:rPr>
              <a:t>Kiraya verilen mal ve hakların kira bedelleri</a:t>
            </a:r>
            <a:r>
              <a:rPr lang="tr-TR" altLang="tr-TR" dirty="0">
                <a:solidFill>
                  <a:srgbClr val="000000"/>
                </a:solidFill>
              </a:rPr>
              <a:t>,</a:t>
            </a:r>
            <a:r>
              <a:rPr lang="tr-TR" altLang="tr-TR" dirty="0">
                <a:solidFill>
                  <a:srgbClr val="000000"/>
                </a:solidFill>
                <a:cs typeface="Times New Roman" pitchFamily="18" charset="0"/>
              </a:rPr>
              <a:t> </a:t>
            </a:r>
            <a:r>
              <a:rPr lang="tr-TR" altLang="tr-TR" dirty="0">
                <a:solidFill>
                  <a:srgbClr val="CC3300"/>
                </a:solidFill>
                <a:cs typeface="Times New Roman" pitchFamily="18" charset="0"/>
              </a:rPr>
              <a:t>emsal kira bedelinden</a:t>
            </a:r>
            <a:r>
              <a:rPr lang="tr-TR" altLang="tr-TR" dirty="0">
                <a:solidFill>
                  <a:srgbClr val="000000"/>
                </a:solidFill>
                <a:cs typeface="Times New Roman" pitchFamily="18" charset="0"/>
              </a:rPr>
              <a:t> dü</a:t>
            </a:r>
            <a:r>
              <a:rPr lang="tr-TR" altLang="tr-TR" dirty="0">
                <a:solidFill>
                  <a:srgbClr val="000000"/>
                </a:solidFill>
              </a:rPr>
              <a:t>ş</a:t>
            </a:r>
            <a:r>
              <a:rPr lang="tr-TR" altLang="tr-TR" dirty="0">
                <a:solidFill>
                  <a:srgbClr val="000000"/>
                </a:solidFill>
                <a:cs typeface="Times New Roman" pitchFamily="18" charset="0"/>
              </a:rPr>
              <a:t>ük olamaz. Bedelsiz olarak ba</a:t>
            </a:r>
            <a:r>
              <a:rPr lang="tr-TR" altLang="tr-TR" dirty="0">
                <a:solidFill>
                  <a:srgbClr val="000000"/>
                </a:solidFill>
              </a:rPr>
              <a:t>şkalarının</a:t>
            </a:r>
            <a:r>
              <a:rPr lang="tr-TR" altLang="tr-TR" dirty="0">
                <a:solidFill>
                  <a:srgbClr val="000000"/>
                </a:solidFill>
                <a:cs typeface="Times New Roman" pitchFamily="18" charset="0"/>
              </a:rPr>
              <a:t> intifas</a:t>
            </a:r>
            <a:r>
              <a:rPr lang="tr-TR" altLang="tr-TR" dirty="0">
                <a:solidFill>
                  <a:srgbClr val="000000"/>
                </a:solidFill>
              </a:rPr>
              <a:t>ı</a:t>
            </a:r>
            <a:r>
              <a:rPr lang="tr-TR" altLang="tr-TR" dirty="0">
                <a:solidFill>
                  <a:srgbClr val="000000"/>
                </a:solidFill>
                <a:cs typeface="Times New Roman" pitchFamily="18" charset="0"/>
              </a:rPr>
              <a:t>na b</a:t>
            </a:r>
            <a:r>
              <a:rPr lang="tr-TR" altLang="tr-TR" dirty="0">
                <a:solidFill>
                  <a:srgbClr val="000000"/>
                </a:solidFill>
              </a:rPr>
              <a:t>ı</a:t>
            </a:r>
            <a:r>
              <a:rPr lang="tr-TR" altLang="tr-TR" dirty="0">
                <a:solidFill>
                  <a:srgbClr val="000000"/>
                </a:solidFill>
                <a:cs typeface="Times New Roman" pitchFamily="18" charset="0"/>
              </a:rPr>
              <a:t>rak</a:t>
            </a:r>
            <a:r>
              <a:rPr lang="tr-TR" altLang="tr-TR" dirty="0">
                <a:solidFill>
                  <a:srgbClr val="000000"/>
                </a:solidFill>
              </a:rPr>
              <a:t>ı</a:t>
            </a:r>
            <a:r>
              <a:rPr lang="tr-TR" altLang="tr-TR" dirty="0">
                <a:solidFill>
                  <a:srgbClr val="000000"/>
                </a:solidFill>
                <a:cs typeface="Times New Roman" pitchFamily="18" charset="0"/>
              </a:rPr>
              <a:t>lan mal ve haklar</a:t>
            </a:r>
            <a:r>
              <a:rPr lang="tr-TR" altLang="tr-TR" dirty="0">
                <a:solidFill>
                  <a:srgbClr val="000000"/>
                </a:solidFill>
              </a:rPr>
              <a:t>ı</a:t>
            </a:r>
            <a:r>
              <a:rPr lang="tr-TR" altLang="tr-TR" dirty="0">
                <a:solidFill>
                  <a:srgbClr val="000000"/>
                </a:solidFill>
                <a:cs typeface="Times New Roman" pitchFamily="18" charset="0"/>
              </a:rPr>
              <a:t>n emsal kira bedeli, bu mal ve haklar</a:t>
            </a:r>
            <a:r>
              <a:rPr lang="tr-TR" altLang="tr-TR" dirty="0">
                <a:solidFill>
                  <a:srgbClr val="000000"/>
                </a:solidFill>
              </a:rPr>
              <a:t>ı</a:t>
            </a:r>
            <a:r>
              <a:rPr lang="tr-TR" altLang="tr-TR" dirty="0">
                <a:solidFill>
                  <a:srgbClr val="000000"/>
                </a:solidFill>
                <a:cs typeface="Times New Roman" pitchFamily="18" charset="0"/>
              </a:rPr>
              <a:t>n kiras</a:t>
            </a:r>
            <a:r>
              <a:rPr lang="tr-TR" altLang="tr-TR" dirty="0">
                <a:solidFill>
                  <a:srgbClr val="000000"/>
                </a:solidFill>
              </a:rPr>
              <a:t>ı</a:t>
            </a:r>
            <a:r>
              <a:rPr lang="tr-TR" altLang="tr-TR" dirty="0">
                <a:solidFill>
                  <a:srgbClr val="000000"/>
                </a:solidFill>
                <a:cs typeface="Times New Roman" pitchFamily="18" charset="0"/>
              </a:rPr>
              <a:t> say</a:t>
            </a:r>
            <a:r>
              <a:rPr lang="tr-TR" altLang="tr-TR" dirty="0">
                <a:solidFill>
                  <a:srgbClr val="000000"/>
                </a:solidFill>
              </a:rPr>
              <a:t>ılır</a:t>
            </a:r>
            <a:r>
              <a:rPr lang="tr-TR" altLang="tr-TR" dirty="0">
                <a:solidFill>
                  <a:srgbClr val="000000"/>
                </a:solidFill>
                <a:cs typeface="Times New Roman" pitchFamily="18" charset="0"/>
              </a:rPr>
              <a:t>. Bina ve arazide emsal kira bedeli, </a:t>
            </a:r>
            <a:r>
              <a:rPr lang="tr-TR" altLang="tr-TR" dirty="0">
                <a:solidFill>
                  <a:srgbClr val="000000"/>
                </a:solidFill>
              </a:rPr>
              <a:t>emlak vergisine esas alınan </a:t>
            </a:r>
            <a:r>
              <a:rPr lang="tr-TR" altLang="tr-TR" dirty="0">
                <a:solidFill>
                  <a:srgbClr val="000000"/>
                </a:solidFill>
                <a:cs typeface="Times New Roman" pitchFamily="18" charset="0"/>
              </a:rPr>
              <a:t> de</a:t>
            </a:r>
            <a:r>
              <a:rPr lang="tr-TR" altLang="tr-TR" dirty="0">
                <a:solidFill>
                  <a:srgbClr val="000000"/>
                </a:solidFill>
              </a:rPr>
              <a:t>ğ</a:t>
            </a:r>
            <a:r>
              <a:rPr lang="tr-TR" altLang="tr-TR" dirty="0">
                <a:solidFill>
                  <a:srgbClr val="000000"/>
                </a:solidFill>
                <a:cs typeface="Times New Roman" pitchFamily="18" charset="0"/>
              </a:rPr>
              <a:t>erin </a:t>
            </a:r>
            <a:r>
              <a:rPr lang="tr-TR" altLang="tr-TR" dirty="0">
                <a:solidFill>
                  <a:srgbClr val="800000"/>
                </a:solidFill>
                <a:cs typeface="Times New Roman" pitchFamily="18" charset="0"/>
              </a:rPr>
              <a:t>%5'</a:t>
            </a:r>
            <a:r>
              <a:rPr lang="tr-TR" altLang="tr-TR" dirty="0">
                <a:solidFill>
                  <a:srgbClr val="000000"/>
                </a:solidFill>
                <a:cs typeface="Times New Roman" pitchFamily="18" charset="0"/>
              </a:rPr>
              <a:t> </a:t>
            </a:r>
            <a:r>
              <a:rPr lang="tr-TR" altLang="tr-TR" dirty="0" err="1">
                <a:solidFill>
                  <a:srgbClr val="000000"/>
                </a:solidFill>
                <a:cs typeface="Times New Roman" pitchFamily="18" charset="0"/>
              </a:rPr>
              <a:t>idir</a:t>
            </a:r>
            <a:r>
              <a:rPr lang="tr-TR" altLang="tr-TR" dirty="0">
                <a:solidFill>
                  <a:srgbClr val="000000"/>
                </a:solidFill>
                <a:cs typeface="Times New Roman" pitchFamily="18" charset="0"/>
              </a:rPr>
              <a:t>. </a:t>
            </a:r>
          </a:p>
        </p:txBody>
      </p:sp>
      <p:sp>
        <p:nvSpPr>
          <p:cNvPr id="38918" name="Rectangle 33"/>
          <p:cNvSpPr>
            <a:spLocks noChangeArrowheads="1"/>
          </p:cNvSpPr>
          <p:nvPr/>
        </p:nvSpPr>
        <p:spPr bwMode="auto">
          <a:xfrm>
            <a:off x="0" y="3657600"/>
            <a:ext cx="91440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defRPr b="1">
                <a:solidFill>
                  <a:schemeClr val="tx1"/>
                </a:solidFill>
                <a:latin typeface="Arial" pitchFamily="34" charset="0"/>
              </a:defRPr>
            </a:lvl1pPr>
            <a:lvl2pPr marL="742950" indent="-285750" defTabSz="565150">
              <a:defRPr b="1">
                <a:solidFill>
                  <a:schemeClr val="tx1"/>
                </a:solidFill>
                <a:latin typeface="Arial" pitchFamily="34" charset="0"/>
              </a:defRPr>
            </a:lvl2pPr>
            <a:lvl3pPr marL="1143000" indent="-228600" defTabSz="565150">
              <a:defRPr b="1">
                <a:solidFill>
                  <a:schemeClr val="tx1"/>
                </a:solidFill>
                <a:latin typeface="Arial" pitchFamily="34" charset="0"/>
              </a:defRPr>
            </a:lvl3pPr>
            <a:lvl4pPr marL="1600200" indent="-228600" defTabSz="565150">
              <a:defRPr b="1">
                <a:solidFill>
                  <a:schemeClr val="tx1"/>
                </a:solidFill>
                <a:latin typeface="Arial" pitchFamily="34" charset="0"/>
              </a:defRPr>
            </a:lvl4pPr>
            <a:lvl5pPr marL="2057400" indent="-228600" defTabSz="565150">
              <a:defRPr b="1">
                <a:solidFill>
                  <a:schemeClr val="tx1"/>
                </a:solidFill>
                <a:latin typeface="Arial" pitchFamily="34" charset="0"/>
              </a:defRPr>
            </a:lvl5pPr>
            <a:lvl6pPr marL="2514600" indent="-228600" defTabSz="565150" eaLnBrk="0" fontAlgn="base" hangingPunct="0">
              <a:spcBef>
                <a:spcPct val="0"/>
              </a:spcBef>
              <a:spcAft>
                <a:spcPct val="0"/>
              </a:spcAft>
              <a:defRPr b="1">
                <a:solidFill>
                  <a:schemeClr val="tx1"/>
                </a:solidFill>
                <a:latin typeface="Arial" pitchFamily="34" charset="0"/>
              </a:defRPr>
            </a:lvl6pPr>
            <a:lvl7pPr marL="2971800" indent="-228600" defTabSz="565150" eaLnBrk="0" fontAlgn="base" hangingPunct="0">
              <a:spcBef>
                <a:spcPct val="0"/>
              </a:spcBef>
              <a:spcAft>
                <a:spcPct val="0"/>
              </a:spcAft>
              <a:defRPr b="1">
                <a:solidFill>
                  <a:schemeClr val="tx1"/>
                </a:solidFill>
                <a:latin typeface="Arial" pitchFamily="34" charset="0"/>
              </a:defRPr>
            </a:lvl7pPr>
            <a:lvl8pPr marL="3429000" indent="-228600" defTabSz="565150" eaLnBrk="0" fontAlgn="base" hangingPunct="0">
              <a:spcBef>
                <a:spcPct val="0"/>
              </a:spcBef>
              <a:spcAft>
                <a:spcPct val="0"/>
              </a:spcAft>
              <a:defRPr b="1">
                <a:solidFill>
                  <a:schemeClr val="tx1"/>
                </a:solidFill>
                <a:latin typeface="Arial" pitchFamily="34" charset="0"/>
              </a:defRPr>
            </a:lvl8pPr>
            <a:lvl9pPr marL="3886200" indent="-228600" defTabSz="565150" eaLnBrk="0" fontAlgn="base" hangingPunct="0">
              <a:spcBef>
                <a:spcPct val="0"/>
              </a:spcBef>
              <a:spcAft>
                <a:spcPct val="0"/>
              </a:spcAft>
              <a:defRPr b="1">
                <a:solidFill>
                  <a:schemeClr val="tx1"/>
                </a:solidFill>
                <a:latin typeface="Arial" pitchFamily="34" charset="0"/>
              </a:defRPr>
            </a:lvl9pPr>
          </a:lstStyle>
          <a:p>
            <a:pPr algn="just" eaLnBrk="1" hangingPunct="1">
              <a:lnSpc>
                <a:spcPct val="90000"/>
              </a:lnSpc>
              <a:spcBef>
                <a:spcPct val="50000"/>
              </a:spcBef>
            </a:pPr>
            <a:r>
              <a:rPr lang="tr-TR" altLang="tr-TR" sz="1400">
                <a:solidFill>
                  <a:srgbClr val="800000"/>
                </a:solidFill>
              </a:rPr>
              <a:t>	</a:t>
            </a:r>
          </a:p>
          <a:p>
            <a:pPr algn="just" eaLnBrk="1" hangingPunct="1">
              <a:lnSpc>
                <a:spcPct val="90000"/>
              </a:lnSpc>
              <a:spcBef>
                <a:spcPct val="50000"/>
              </a:spcBef>
            </a:pPr>
            <a:endParaRPr lang="tr-TR" altLang="tr-TR" sz="1400">
              <a:solidFill>
                <a:srgbClr val="800000"/>
              </a:solidFill>
            </a:endParaRPr>
          </a:p>
          <a:p>
            <a:pPr algn="just" eaLnBrk="1" hangingPunct="1">
              <a:lnSpc>
                <a:spcPct val="90000"/>
              </a:lnSpc>
              <a:spcBef>
                <a:spcPct val="50000"/>
              </a:spcBef>
            </a:pPr>
            <a:endParaRPr lang="tr-TR" altLang="tr-TR" sz="1600">
              <a:solidFill>
                <a:srgbClr val="000000"/>
              </a:solidFill>
            </a:endParaRPr>
          </a:p>
        </p:txBody>
      </p:sp>
    </p:spTree>
    <p:extLst>
      <p:ext uri="{BB962C8B-B14F-4D97-AF65-F5344CB8AC3E}">
        <p14:creationId xmlns:p14="http://schemas.microsoft.com/office/powerpoint/2010/main" val="2682742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39940" name="Rectangle 57"/>
          <p:cNvSpPr>
            <a:spLocks noChangeArrowheads="1"/>
          </p:cNvSpPr>
          <p:nvPr/>
        </p:nvSpPr>
        <p:spPr bwMode="auto">
          <a:xfrm>
            <a:off x="11261" y="231607"/>
            <a:ext cx="8991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tabLst>
                <a:tab pos="925513" algn="l"/>
              </a:tabLst>
              <a:defRPr b="1">
                <a:solidFill>
                  <a:schemeClr val="tx1"/>
                </a:solidFill>
                <a:latin typeface="Arial" pitchFamily="34" charset="0"/>
              </a:defRPr>
            </a:lvl1pPr>
            <a:lvl2pPr marL="742950" indent="-285750">
              <a:tabLst>
                <a:tab pos="925513" algn="l"/>
              </a:tabLst>
              <a:defRPr b="1">
                <a:solidFill>
                  <a:schemeClr val="tx1"/>
                </a:solidFill>
                <a:latin typeface="Arial" pitchFamily="34" charset="0"/>
              </a:defRPr>
            </a:lvl2pPr>
            <a:lvl3pPr marL="1143000" indent="-228600">
              <a:tabLst>
                <a:tab pos="925513" algn="l"/>
              </a:tabLst>
              <a:defRPr b="1">
                <a:solidFill>
                  <a:schemeClr val="tx1"/>
                </a:solidFill>
                <a:latin typeface="Arial" pitchFamily="34" charset="0"/>
              </a:defRPr>
            </a:lvl3pPr>
            <a:lvl4pPr marL="1600200" indent="-228600">
              <a:tabLst>
                <a:tab pos="925513" algn="l"/>
              </a:tabLst>
              <a:defRPr b="1">
                <a:solidFill>
                  <a:schemeClr val="tx1"/>
                </a:solidFill>
                <a:latin typeface="Arial" pitchFamily="34" charset="0"/>
              </a:defRPr>
            </a:lvl4pPr>
            <a:lvl5pPr marL="2057400" indent="-228600">
              <a:tabLst>
                <a:tab pos="925513" algn="l"/>
              </a:tabLst>
              <a:defRPr b="1">
                <a:solidFill>
                  <a:schemeClr val="tx1"/>
                </a:solidFill>
                <a:latin typeface="Arial" pitchFamily="34" charset="0"/>
              </a:defRPr>
            </a:lvl5pPr>
            <a:lvl6pPr marL="2514600" indent="-228600" eaLnBrk="0" fontAlgn="base" hangingPunct="0">
              <a:spcBef>
                <a:spcPct val="0"/>
              </a:spcBef>
              <a:spcAft>
                <a:spcPct val="0"/>
              </a:spcAft>
              <a:tabLst>
                <a:tab pos="925513" algn="l"/>
              </a:tabLst>
              <a:defRPr b="1">
                <a:solidFill>
                  <a:schemeClr val="tx1"/>
                </a:solidFill>
                <a:latin typeface="Arial" pitchFamily="34" charset="0"/>
              </a:defRPr>
            </a:lvl6pPr>
            <a:lvl7pPr marL="2971800" indent="-228600" eaLnBrk="0" fontAlgn="base" hangingPunct="0">
              <a:spcBef>
                <a:spcPct val="0"/>
              </a:spcBef>
              <a:spcAft>
                <a:spcPct val="0"/>
              </a:spcAft>
              <a:tabLst>
                <a:tab pos="925513" algn="l"/>
              </a:tabLst>
              <a:defRPr b="1">
                <a:solidFill>
                  <a:schemeClr val="tx1"/>
                </a:solidFill>
                <a:latin typeface="Arial" pitchFamily="34" charset="0"/>
              </a:defRPr>
            </a:lvl7pPr>
            <a:lvl8pPr marL="3429000" indent="-228600" eaLnBrk="0" fontAlgn="base" hangingPunct="0">
              <a:spcBef>
                <a:spcPct val="0"/>
              </a:spcBef>
              <a:spcAft>
                <a:spcPct val="0"/>
              </a:spcAft>
              <a:tabLst>
                <a:tab pos="925513" algn="l"/>
              </a:tabLst>
              <a:defRPr b="1">
                <a:solidFill>
                  <a:schemeClr val="tx1"/>
                </a:solidFill>
                <a:latin typeface="Arial" pitchFamily="34" charset="0"/>
              </a:defRPr>
            </a:lvl8pPr>
            <a:lvl9pPr marL="3886200" indent="-228600" eaLnBrk="0" fontAlgn="base" hangingPunct="0">
              <a:spcBef>
                <a:spcPct val="0"/>
              </a:spcBef>
              <a:spcAft>
                <a:spcPct val="0"/>
              </a:spcAft>
              <a:tabLst>
                <a:tab pos="925513" algn="l"/>
              </a:tabLst>
              <a:defRPr b="1">
                <a:solidFill>
                  <a:schemeClr val="tx1"/>
                </a:solidFill>
                <a:latin typeface="Arial" pitchFamily="34" charset="0"/>
              </a:defRPr>
            </a:lvl9pPr>
          </a:lstStyle>
          <a:p>
            <a:pPr algn="ctr" eaLnBrk="1" hangingPunct="1"/>
            <a:r>
              <a:rPr lang="tr-TR" altLang="tr-TR" dirty="0">
                <a:solidFill>
                  <a:srgbClr val="CC3300"/>
                </a:solidFill>
                <a:cs typeface="Arial" pitchFamily="34" charset="0"/>
              </a:rPr>
              <a:t>GERÇEK GİDER YÖNTEMİNİN SEÇİLMESİ DURUMUNDA </a:t>
            </a:r>
          </a:p>
          <a:p>
            <a:pPr algn="ctr" eaLnBrk="1" hangingPunct="1"/>
            <a:r>
              <a:rPr lang="tr-TR" altLang="tr-TR" dirty="0">
                <a:solidFill>
                  <a:srgbClr val="CC3300"/>
                </a:solidFill>
                <a:cs typeface="Arial" pitchFamily="34" charset="0"/>
              </a:rPr>
              <a:t>İNDİRİLECEK GİDERLER NELERDİR ?</a:t>
            </a:r>
          </a:p>
          <a:p>
            <a:pPr algn="just" eaLnBrk="1" hangingPunct="1"/>
            <a:endParaRPr lang="tr-TR" altLang="tr-TR" dirty="0">
              <a:solidFill>
                <a:srgbClr val="CC3300"/>
              </a:solidFill>
              <a:cs typeface="Arial" pitchFamily="34" charset="0"/>
            </a:endParaRPr>
          </a:p>
          <a:p>
            <a:pPr algn="just" eaLnBrk="1" hangingPunct="1">
              <a:buClr>
                <a:srgbClr val="800000"/>
              </a:buClr>
            </a:pPr>
            <a:r>
              <a:rPr lang="tr-TR" altLang="tr-TR" dirty="0">
                <a:cs typeface="Arial" pitchFamily="34" charset="0"/>
              </a:rPr>
              <a:t>	</a:t>
            </a:r>
            <a:r>
              <a:rPr lang="tr-TR" altLang="tr-TR" b="0" dirty="0">
                <a:cs typeface="Arial" pitchFamily="34" charset="0"/>
              </a:rPr>
              <a:t>Gerçek gider yönteminin seçilmesi durumunda;</a:t>
            </a:r>
          </a:p>
          <a:p>
            <a:pPr algn="just" eaLnBrk="1" hangingPunct="1">
              <a:buClr>
                <a:srgbClr val="800000"/>
              </a:buClr>
              <a:buFontTx/>
              <a:buChar char="•"/>
            </a:pPr>
            <a:endParaRPr lang="tr-TR" altLang="tr-TR" b="0" dirty="0">
              <a:cs typeface="Arial" pitchFamily="34" charset="0"/>
            </a:endParaRPr>
          </a:p>
          <a:p>
            <a:pPr algn="just" eaLnBrk="1" hangingPunct="1">
              <a:spcAft>
                <a:spcPts val="600"/>
              </a:spcAft>
              <a:buClr>
                <a:srgbClr val="800000"/>
              </a:buClr>
              <a:buFontTx/>
              <a:buAutoNum type="arabicPeriod"/>
            </a:pPr>
            <a:r>
              <a:rPr lang="tr-TR" altLang="tr-TR" b="0" dirty="0">
                <a:cs typeface="Arial" pitchFamily="34" charset="0"/>
              </a:rPr>
              <a:t>Kiraya veren tarafından, kiraya verilen gayrimenkul için ödenen; aydınlatma, ısıtma, su ve asansör giderleri,</a:t>
            </a:r>
          </a:p>
          <a:p>
            <a:pPr algn="just" eaLnBrk="1" hangingPunct="1">
              <a:spcAft>
                <a:spcPts val="600"/>
              </a:spcAft>
              <a:buClr>
                <a:srgbClr val="800000"/>
              </a:buClr>
              <a:buFontTx/>
              <a:buAutoNum type="arabicPeriod"/>
            </a:pPr>
            <a:r>
              <a:rPr lang="tr-TR" altLang="tr-TR" b="0" dirty="0">
                <a:cs typeface="Arial" pitchFamily="34" charset="0"/>
              </a:rPr>
              <a:t>Kiraya verilen malların idaresi için yapılan ve gayrimenkulün önemi ile mütenasip olan idare giderleri ,</a:t>
            </a:r>
          </a:p>
          <a:p>
            <a:pPr algn="just" eaLnBrk="1" hangingPunct="1">
              <a:spcAft>
                <a:spcPts val="600"/>
              </a:spcAft>
              <a:buClr>
                <a:srgbClr val="800000"/>
              </a:buClr>
              <a:buFontTx/>
              <a:buAutoNum type="arabicPeriod"/>
            </a:pPr>
            <a:r>
              <a:rPr lang="tr-TR" altLang="tr-TR" b="0" dirty="0">
                <a:cs typeface="Arial" pitchFamily="34" charset="0"/>
              </a:rPr>
              <a:t>Kiraya verilen mal ve haklara ait sigorta giderleri,</a:t>
            </a:r>
          </a:p>
          <a:p>
            <a:pPr algn="just" eaLnBrk="1" hangingPunct="1">
              <a:spcAft>
                <a:spcPts val="600"/>
              </a:spcAft>
              <a:buClr>
                <a:srgbClr val="800000"/>
              </a:buClr>
              <a:buFontTx/>
              <a:buAutoNum type="arabicPeriod"/>
            </a:pPr>
            <a:r>
              <a:rPr lang="tr-TR" altLang="tr-TR" b="0" dirty="0">
                <a:cs typeface="Arial" pitchFamily="34" charset="0"/>
              </a:rPr>
              <a:t>Kiraya verilen mal ve haklar dolayısıyla yapılan ve bunlara sarf olunan borçların faizleri ile konut olarak kiraya verilen  bir adet gayrimenkulün iktisap yılından itibaren 5 yıl süre ile iktisap bedelinin % 5’i </a:t>
            </a:r>
            <a:r>
              <a:rPr lang="tr-TR" altLang="tr-TR" b="0" dirty="0">
                <a:solidFill>
                  <a:srgbClr val="FF0000"/>
                </a:solidFill>
                <a:cs typeface="Arial" pitchFamily="34" charset="0"/>
              </a:rPr>
              <a:t>(iktisap bedelinin % 5’i tutarındaki bu indirim, sadece ilgili gayrimenkule ait hasılata uygulanacak, indirilmeyen kısım gider fazlalığı sayılmayacaktır.)</a:t>
            </a:r>
          </a:p>
          <a:p>
            <a:pPr algn="just" eaLnBrk="1" hangingPunct="1">
              <a:spcAft>
                <a:spcPts val="600"/>
              </a:spcAft>
              <a:buClr>
                <a:srgbClr val="800000"/>
              </a:buClr>
              <a:buFontTx/>
              <a:buAutoNum type="arabicPeriod"/>
            </a:pPr>
            <a:r>
              <a:rPr lang="tr-TR" altLang="tr-TR" b="0" dirty="0">
                <a:cs typeface="Arial" pitchFamily="34" charset="0"/>
              </a:rPr>
              <a:t>Kiraya verilen mal ve haklar için ödenen, emlak vergisi, resim, harç ve şerefiyelerle kiraya veren tarafından belediyelere ödenen harcamalara katılma payları,</a:t>
            </a:r>
          </a:p>
          <a:p>
            <a:pPr algn="just" eaLnBrk="1" hangingPunct="1">
              <a:spcAft>
                <a:spcPts val="600"/>
              </a:spcAft>
              <a:buClr>
                <a:srgbClr val="800000"/>
              </a:buClr>
            </a:pPr>
            <a:r>
              <a:rPr lang="tr-TR" altLang="tr-TR" b="0" dirty="0">
                <a:solidFill>
                  <a:srgbClr val="800000"/>
                </a:solidFill>
                <a:cs typeface="Arial" pitchFamily="34" charset="0"/>
              </a:rPr>
              <a:t>6.</a:t>
            </a:r>
            <a:r>
              <a:rPr lang="tr-TR" altLang="tr-TR" b="0" dirty="0">
                <a:cs typeface="Arial" pitchFamily="34" charset="0"/>
              </a:rPr>
              <a:t>	Amortismanlar,</a:t>
            </a:r>
          </a:p>
          <a:p>
            <a:pPr algn="just" eaLnBrk="1" hangingPunct="1">
              <a:spcAft>
                <a:spcPts val="600"/>
              </a:spcAft>
              <a:buClr>
                <a:srgbClr val="800000"/>
              </a:buClr>
            </a:pPr>
            <a:r>
              <a:rPr lang="tr-TR" altLang="tr-TR" b="0" dirty="0">
                <a:solidFill>
                  <a:srgbClr val="800000"/>
                </a:solidFill>
                <a:cs typeface="Arial" pitchFamily="34" charset="0"/>
              </a:rPr>
              <a:t>7.</a:t>
            </a:r>
            <a:r>
              <a:rPr lang="tr-TR" altLang="tr-TR" b="0" dirty="0">
                <a:cs typeface="Arial" pitchFamily="34" charset="0"/>
              </a:rPr>
              <a:t>	Kiraya veren tarafından, kiraya verilen gayrimenkul için yapılan onarım giderleri ile bakım ve idame giderleri,</a:t>
            </a:r>
          </a:p>
        </p:txBody>
      </p:sp>
    </p:spTree>
    <p:extLst>
      <p:ext uri="{BB962C8B-B14F-4D97-AF65-F5344CB8AC3E}">
        <p14:creationId xmlns:p14="http://schemas.microsoft.com/office/powerpoint/2010/main" val="108792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7"/>
          <p:cNvGrpSpPr>
            <a:grpSpLocks/>
          </p:cNvGrpSpPr>
          <p:nvPr/>
        </p:nvGrpSpPr>
        <p:grpSpPr bwMode="auto">
          <a:xfrm>
            <a:off x="1219200" y="1295400"/>
            <a:ext cx="7086600" cy="4276725"/>
            <a:chOff x="-3" y="-3"/>
            <a:chExt cx="2995" cy="2694"/>
          </a:xfrm>
        </p:grpSpPr>
        <p:grpSp>
          <p:nvGrpSpPr>
            <p:cNvPr id="25605" name="Group 8"/>
            <p:cNvGrpSpPr>
              <a:grpSpLocks/>
            </p:cNvGrpSpPr>
            <p:nvPr/>
          </p:nvGrpSpPr>
          <p:grpSpPr bwMode="auto">
            <a:xfrm>
              <a:off x="0" y="0"/>
              <a:ext cx="2989" cy="2688"/>
              <a:chOff x="0" y="0"/>
              <a:chExt cx="2989" cy="2688"/>
            </a:xfrm>
          </p:grpSpPr>
          <p:grpSp>
            <p:nvGrpSpPr>
              <p:cNvPr id="25607" name="Group 9"/>
              <p:cNvGrpSpPr>
                <a:grpSpLocks/>
              </p:cNvGrpSpPr>
              <p:nvPr/>
            </p:nvGrpSpPr>
            <p:grpSpPr bwMode="auto">
              <a:xfrm>
                <a:off x="0" y="0"/>
                <a:ext cx="2989" cy="384"/>
                <a:chOff x="0" y="0"/>
                <a:chExt cx="2989" cy="384"/>
              </a:xfrm>
            </p:grpSpPr>
            <p:sp>
              <p:nvSpPr>
                <p:cNvPr id="25626"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dirty="0"/>
                </a:p>
              </p:txBody>
            </p:sp>
            <p:sp>
              <p:nvSpPr>
                <p:cNvPr id="25627"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5608" name="Group 12"/>
              <p:cNvGrpSpPr>
                <a:grpSpLocks/>
              </p:cNvGrpSpPr>
              <p:nvPr/>
            </p:nvGrpSpPr>
            <p:grpSpPr bwMode="auto">
              <a:xfrm>
                <a:off x="0" y="384"/>
                <a:ext cx="2989" cy="384"/>
                <a:chOff x="0" y="384"/>
                <a:chExt cx="2989" cy="384"/>
              </a:xfrm>
            </p:grpSpPr>
            <p:sp>
              <p:nvSpPr>
                <p:cNvPr id="25624"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dirty="0"/>
                </a:p>
              </p:txBody>
            </p:sp>
            <p:sp>
              <p:nvSpPr>
                <p:cNvPr id="25625"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5609" name="Group 15"/>
              <p:cNvGrpSpPr>
                <a:grpSpLocks/>
              </p:cNvGrpSpPr>
              <p:nvPr/>
            </p:nvGrpSpPr>
            <p:grpSpPr bwMode="auto">
              <a:xfrm>
                <a:off x="0" y="768"/>
                <a:ext cx="2989" cy="384"/>
                <a:chOff x="0" y="768"/>
                <a:chExt cx="2989" cy="384"/>
              </a:xfrm>
            </p:grpSpPr>
            <p:sp>
              <p:nvSpPr>
                <p:cNvPr id="25622"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dirty="0"/>
                </a:p>
              </p:txBody>
            </p:sp>
            <p:sp>
              <p:nvSpPr>
                <p:cNvPr id="25623"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5610" name="Group 18"/>
              <p:cNvGrpSpPr>
                <a:grpSpLocks/>
              </p:cNvGrpSpPr>
              <p:nvPr/>
            </p:nvGrpSpPr>
            <p:grpSpPr bwMode="auto">
              <a:xfrm>
                <a:off x="0" y="1152"/>
                <a:ext cx="2989" cy="384"/>
                <a:chOff x="0" y="1152"/>
                <a:chExt cx="2989" cy="384"/>
              </a:xfrm>
            </p:grpSpPr>
            <p:sp>
              <p:nvSpPr>
                <p:cNvPr id="25620"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dirty="0"/>
                </a:p>
              </p:txBody>
            </p:sp>
            <p:sp>
              <p:nvSpPr>
                <p:cNvPr id="25621"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5611" name="Group 21"/>
              <p:cNvGrpSpPr>
                <a:grpSpLocks/>
              </p:cNvGrpSpPr>
              <p:nvPr/>
            </p:nvGrpSpPr>
            <p:grpSpPr bwMode="auto">
              <a:xfrm>
                <a:off x="0" y="1536"/>
                <a:ext cx="2989" cy="384"/>
                <a:chOff x="0" y="1536"/>
                <a:chExt cx="2989" cy="384"/>
              </a:xfrm>
            </p:grpSpPr>
            <p:sp>
              <p:nvSpPr>
                <p:cNvPr id="25618"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dirty="0"/>
                    <a:t>	</a:t>
                  </a:r>
                  <a:endParaRPr lang="tr-TR" altLang="tr-TR" sz="1600" b="0" dirty="0"/>
                </a:p>
              </p:txBody>
            </p:sp>
            <p:sp>
              <p:nvSpPr>
                <p:cNvPr id="25619"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5612" name="Group 24"/>
              <p:cNvGrpSpPr>
                <a:grpSpLocks/>
              </p:cNvGrpSpPr>
              <p:nvPr/>
            </p:nvGrpSpPr>
            <p:grpSpPr bwMode="auto">
              <a:xfrm>
                <a:off x="0" y="1920"/>
                <a:ext cx="2989" cy="384"/>
                <a:chOff x="0" y="1920"/>
                <a:chExt cx="2989" cy="384"/>
              </a:xfrm>
            </p:grpSpPr>
            <p:sp>
              <p:nvSpPr>
                <p:cNvPr id="25616"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dirty="0"/>
                </a:p>
              </p:txBody>
            </p:sp>
            <p:sp>
              <p:nvSpPr>
                <p:cNvPr id="25617"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nvGrpSpPr>
              <p:cNvPr id="25613" name="Group 27"/>
              <p:cNvGrpSpPr>
                <a:grpSpLocks/>
              </p:cNvGrpSpPr>
              <p:nvPr/>
            </p:nvGrpSpPr>
            <p:grpSpPr bwMode="auto">
              <a:xfrm>
                <a:off x="0" y="2304"/>
                <a:ext cx="2989" cy="384"/>
                <a:chOff x="0" y="2304"/>
                <a:chExt cx="2989" cy="384"/>
              </a:xfrm>
            </p:grpSpPr>
            <p:sp>
              <p:nvSpPr>
                <p:cNvPr id="25614"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dirty="0">
                    <a:latin typeface="Times New Roman" pitchFamily="18" charset="0"/>
                    <a:cs typeface="Times New Roman" pitchFamily="18" charset="0"/>
                  </a:endParaRPr>
                </a:p>
                <a:p>
                  <a:pPr algn="just"/>
                  <a:endParaRPr lang="tr-TR" altLang="tr-TR" sz="1600" b="0" dirty="0"/>
                </a:p>
              </p:txBody>
            </p:sp>
            <p:sp>
              <p:nvSpPr>
                <p:cNvPr id="25615"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grpSp>
        <p:sp>
          <p:nvSpPr>
            <p:cNvPr id="25606"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dirty="0"/>
            </a:p>
          </p:txBody>
        </p:sp>
      </p:grpSp>
      <p:sp>
        <p:nvSpPr>
          <p:cNvPr id="25603" name="Rectangle 32"/>
          <p:cNvSpPr>
            <a:spLocks noChangeArrowheads="1"/>
          </p:cNvSpPr>
          <p:nvPr/>
        </p:nvSpPr>
        <p:spPr bwMode="auto">
          <a:xfrm>
            <a:off x="0" y="401638"/>
            <a:ext cx="91440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defRPr b="1">
                <a:solidFill>
                  <a:schemeClr val="tx1"/>
                </a:solidFill>
                <a:latin typeface="Arial" pitchFamily="34" charset="0"/>
              </a:defRPr>
            </a:lvl1pPr>
            <a:lvl2pPr marL="742950" indent="-285750" defTabSz="565150">
              <a:defRPr b="1">
                <a:solidFill>
                  <a:schemeClr val="tx1"/>
                </a:solidFill>
                <a:latin typeface="Arial" pitchFamily="34" charset="0"/>
              </a:defRPr>
            </a:lvl2pPr>
            <a:lvl3pPr marL="1143000" indent="-228600" defTabSz="565150">
              <a:defRPr b="1">
                <a:solidFill>
                  <a:schemeClr val="tx1"/>
                </a:solidFill>
                <a:latin typeface="Arial" pitchFamily="34" charset="0"/>
              </a:defRPr>
            </a:lvl3pPr>
            <a:lvl4pPr marL="1600200" indent="-228600" defTabSz="565150">
              <a:defRPr b="1">
                <a:solidFill>
                  <a:schemeClr val="tx1"/>
                </a:solidFill>
                <a:latin typeface="Arial" pitchFamily="34" charset="0"/>
              </a:defRPr>
            </a:lvl4pPr>
            <a:lvl5pPr marL="2057400" indent="-228600" defTabSz="565150">
              <a:defRPr b="1">
                <a:solidFill>
                  <a:schemeClr val="tx1"/>
                </a:solidFill>
                <a:latin typeface="Arial" pitchFamily="34" charset="0"/>
              </a:defRPr>
            </a:lvl5pPr>
            <a:lvl6pPr marL="2514600" indent="-228600" defTabSz="565150" eaLnBrk="0" fontAlgn="base" hangingPunct="0">
              <a:spcBef>
                <a:spcPct val="0"/>
              </a:spcBef>
              <a:spcAft>
                <a:spcPct val="0"/>
              </a:spcAft>
              <a:defRPr b="1">
                <a:solidFill>
                  <a:schemeClr val="tx1"/>
                </a:solidFill>
                <a:latin typeface="Arial" pitchFamily="34" charset="0"/>
              </a:defRPr>
            </a:lvl6pPr>
            <a:lvl7pPr marL="2971800" indent="-228600" defTabSz="565150" eaLnBrk="0" fontAlgn="base" hangingPunct="0">
              <a:spcBef>
                <a:spcPct val="0"/>
              </a:spcBef>
              <a:spcAft>
                <a:spcPct val="0"/>
              </a:spcAft>
              <a:defRPr b="1">
                <a:solidFill>
                  <a:schemeClr val="tx1"/>
                </a:solidFill>
                <a:latin typeface="Arial" pitchFamily="34" charset="0"/>
              </a:defRPr>
            </a:lvl7pPr>
            <a:lvl8pPr marL="3429000" indent="-228600" defTabSz="565150" eaLnBrk="0" fontAlgn="base" hangingPunct="0">
              <a:spcBef>
                <a:spcPct val="0"/>
              </a:spcBef>
              <a:spcAft>
                <a:spcPct val="0"/>
              </a:spcAft>
              <a:defRPr b="1">
                <a:solidFill>
                  <a:schemeClr val="tx1"/>
                </a:solidFill>
                <a:latin typeface="Arial" pitchFamily="34" charset="0"/>
              </a:defRPr>
            </a:lvl8pPr>
            <a:lvl9pPr marL="3886200" indent="-228600" defTabSz="56515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buSzPct val="85000"/>
            </a:pPr>
            <a:r>
              <a:rPr lang="tr-TR" altLang="tr-TR" dirty="0">
                <a:solidFill>
                  <a:srgbClr val="CC3300"/>
                </a:solidFill>
              </a:rPr>
              <a:t>GELİRİN TANIMI VE UNSURLARI</a:t>
            </a:r>
          </a:p>
          <a:p>
            <a:pPr algn="just" eaLnBrk="1" hangingPunct="1">
              <a:spcBef>
                <a:spcPct val="50000"/>
              </a:spcBef>
              <a:buSzPct val="85000"/>
            </a:pPr>
            <a:r>
              <a:rPr lang="tr-TR" altLang="tr-TR" sz="1600" dirty="0">
                <a:solidFill>
                  <a:srgbClr val="000000"/>
                </a:solidFill>
              </a:rPr>
              <a:t>	</a:t>
            </a:r>
            <a:r>
              <a:rPr lang="tr-TR" altLang="tr-TR" dirty="0">
                <a:solidFill>
                  <a:srgbClr val="000000"/>
                </a:solidFill>
                <a:cs typeface="Times New Roman" pitchFamily="18" charset="0"/>
              </a:rPr>
              <a:t>Gelir, Gelir Vergisi Kanunu’nun 1. maddesinde “bir gerçek ki</a:t>
            </a:r>
            <a:r>
              <a:rPr lang="tr-TR" altLang="tr-TR" dirty="0">
                <a:solidFill>
                  <a:srgbClr val="000000"/>
                </a:solidFill>
              </a:rPr>
              <a:t>ş</a:t>
            </a:r>
            <a:r>
              <a:rPr lang="tr-TR" altLang="tr-TR" dirty="0">
                <a:solidFill>
                  <a:srgbClr val="000000"/>
                </a:solidFill>
                <a:cs typeface="Times New Roman" pitchFamily="18" charset="0"/>
              </a:rPr>
              <a:t>inin bir takvim y</a:t>
            </a:r>
            <a:r>
              <a:rPr lang="tr-TR" altLang="tr-TR" dirty="0">
                <a:solidFill>
                  <a:srgbClr val="000000"/>
                </a:solidFill>
              </a:rPr>
              <a:t>ılı</a:t>
            </a:r>
            <a:r>
              <a:rPr lang="tr-TR" altLang="tr-TR" dirty="0">
                <a:solidFill>
                  <a:srgbClr val="000000"/>
                </a:solidFill>
                <a:cs typeface="Times New Roman" pitchFamily="18" charset="0"/>
              </a:rPr>
              <a:t> içinde elde ett</a:t>
            </a:r>
            <a:r>
              <a:rPr lang="tr-TR" altLang="tr-TR" dirty="0">
                <a:solidFill>
                  <a:srgbClr val="000000"/>
                </a:solidFill>
              </a:rPr>
              <a:t>iği </a:t>
            </a:r>
            <a:r>
              <a:rPr lang="tr-TR" altLang="tr-TR" dirty="0">
                <a:solidFill>
                  <a:srgbClr val="000000"/>
                </a:solidFill>
                <a:cs typeface="Times New Roman" pitchFamily="18" charset="0"/>
              </a:rPr>
              <a:t>kazanç ve iratlar</a:t>
            </a:r>
            <a:r>
              <a:rPr lang="tr-TR" altLang="tr-TR" dirty="0">
                <a:solidFill>
                  <a:srgbClr val="000000"/>
                </a:solidFill>
              </a:rPr>
              <a:t>ı</a:t>
            </a:r>
            <a:r>
              <a:rPr lang="tr-TR" altLang="tr-TR" dirty="0">
                <a:solidFill>
                  <a:srgbClr val="000000"/>
                </a:solidFill>
                <a:cs typeface="Times New Roman" pitchFamily="18" charset="0"/>
              </a:rPr>
              <a:t>n safi tutar</a:t>
            </a:r>
            <a:r>
              <a:rPr lang="tr-TR" altLang="tr-TR" dirty="0">
                <a:solidFill>
                  <a:srgbClr val="000000"/>
                </a:solidFill>
              </a:rPr>
              <a:t>ı</a:t>
            </a:r>
            <a:r>
              <a:rPr lang="tr-TR" altLang="tr-TR" dirty="0">
                <a:solidFill>
                  <a:srgbClr val="000000"/>
                </a:solidFill>
                <a:cs typeface="Times New Roman" pitchFamily="18" charset="0"/>
              </a:rPr>
              <a:t>d</a:t>
            </a:r>
            <a:r>
              <a:rPr lang="tr-TR" altLang="tr-TR" dirty="0">
                <a:solidFill>
                  <a:srgbClr val="000000"/>
                </a:solidFill>
              </a:rPr>
              <a:t>ı</a:t>
            </a:r>
            <a:r>
              <a:rPr lang="tr-TR" altLang="tr-TR" dirty="0">
                <a:solidFill>
                  <a:srgbClr val="000000"/>
                </a:solidFill>
                <a:cs typeface="Times New Roman" pitchFamily="18" charset="0"/>
              </a:rPr>
              <a:t>r.” </a:t>
            </a:r>
            <a:r>
              <a:rPr lang="tr-TR" altLang="tr-TR" dirty="0">
                <a:solidFill>
                  <a:srgbClr val="000000"/>
                </a:solidFill>
              </a:rPr>
              <a:t>ş</a:t>
            </a:r>
            <a:r>
              <a:rPr lang="tr-TR" altLang="tr-TR" dirty="0">
                <a:solidFill>
                  <a:srgbClr val="000000"/>
                </a:solidFill>
                <a:cs typeface="Times New Roman" pitchFamily="18" charset="0"/>
              </a:rPr>
              <a:t>eklinde tan</a:t>
            </a:r>
            <a:r>
              <a:rPr lang="tr-TR" altLang="tr-TR" dirty="0">
                <a:solidFill>
                  <a:srgbClr val="000000"/>
                </a:solidFill>
              </a:rPr>
              <a:t>ı</a:t>
            </a:r>
            <a:r>
              <a:rPr lang="tr-TR" altLang="tr-TR" dirty="0">
                <a:solidFill>
                  <a:srgbClr val="000000"/>
                </a:solidFill>
                <a:cs typeface="Times New Roman" pitchFamily="18" charset="0"/>
              </a:rPr>
              <a:t>mlanm</a:t>
            </a:r>
            <a:r>
              <a:rPr lang="tr-TR" altLang="tr-TR" dirty="0">
                <a:solidFill>
                  <a:srgbClr val="000000"/>
                </a:solidFill>
              </a:rPr>
              <a:t>ış</a:t>
            </a:r>
            <a:r>
              <a:rPr lang="tr-TR" altLang="tr-TR" dirty="0">
                <a:solidFill>
                  <a:srgbClr val="000000"/>
                </a:solidFill>
                <a:cs typeface="Times New Roman" pitchFamily="18" charset="0"/>
              </a:rPr>
              <a:t>tır. Gelir Vergisi Kanunumuz çerçevesinde elde edilen kazanç ve </a:t>
            </a:r>
            <a:r>
              <a:rPr lang="tr-TR" altLang="tr-TR" dirty="0">
                <a:solidFill>
                  <a:srgbClr val="000000"/>
                </a:solidFill>
              </a:rPr>
              <a:t>i</a:t>
            </a:r>
            <a:r>
              <a:rPr lang="tr-TR" altLang="tr-TR" dirty="0">
                <a:solidFill>
                  <a:srgbClr val="000000"/>
                </a:solidFill>
                <a:cs typeface="Times New Roman" pitchFamily="18" charset="0"/>
              </a:rPr>
              <a:t>ra</a:t>
            </a:r>
            <a:r>
              <a:rPr lang="tr-TR" altLang="tr-TR" dirty="0">
                <a:solidFill>
                  <a:srgbClr val="000000"/>
                </a:solidFill>
              </a:rPr>
              <a:t>dı</a:t>
            </a:r>
            <a:r>
              <a:rPr lang="tr-TR" altLang="tr-TR" dirty="0">
                <a:solidFill>
                  <a:srgbClr val="000000"/>
                </a:solidFill>
                <a:cs typeface="Times New Roman" pitchFamily="18" charset="0"/>
              </a:rPr>
              <a:t>n salt anlamda bu tan</a:t>
            </a:r>
            <a:r>
              <a:rPr lang="tr-TR" altLang="tr-TR" dirty="0">
                <a:solidFill>
                  <a:srgbClr val="000000"/>
                </a:solidFill>
              </a:rPr>
              <a:t>ı</a:t>
            </a:r>
            <a:r>
              <a:rPr lang="tr-TR" altLang="tr-TR" dirty="0">
                <a:solidFill>
                  <a:srgbClr val="000000"/>
                </a:solidFill>
                <a:cs typeface="Times New Roman" pitchFamily="18" charset="0"/>
              </a:rPr>
              <a:t>ma girmesi de yeterli olmamakta, bunun yan</a:t>
            </a:r>
            <a:r>
              <a:rPr lang="tr-TR" altLang="tr-TR" dirty="0">
                <a:solidFill>
                  <a:srgbClr val="000000"/>
                </a:solidFill>
              </a:rPr>
              <a:t>ı</a:t>
            </a:r>
            <a:r>
              <a:rPr lang="tr-TR" altLang="tr-TR" dirty="0">
                <a:solidFill>
                  <a:srgbClr val="000000"/>
                </a:solidFill>
                <a:cs typeface="Times New Roman" pitchFamily="18" charset="0"/>
              </a:rPr>
              <a:t> s</a:t>
            </a:r>
            <a:r>
              <a:rPr lang="tr-TR" altLang="tr-TR" dirty="0">
                <a:solidFill>
                  <a:srgbClr val="000000"/>
                </a:solidFill>
              </a:rPr>
              <a:t>ı</a:t>
            </a:r>
            <a:r>
              <a:rPr lang="tr-TR" altLang="tr-TR" dirty="0">
                <a:solidFill>
                  <a:srgbClr val="000000"/>
                </a:solidFill>
                <a:cs typeface="Times New Roman" pitchFamily="18" charset="0"/>
              </a:rPr>
              <a:t>ra Gelir Vergisi Kanunu 2. maddesinde yer alan ve a</a:t>
            </a:r>
            <a:r>
              <a:rPr lang="tr-TR" altLang="tr-TR" dirty="0">
                <a:solidFill>
                  <a:srgbClr val="000000"/>
                </a:solidFill>
              </a:rPr>
              <a:t>şağı</a:t>
            </a:r>
            <a:r>
              <a:rPr lang="tr-TR" altLang="tr-TR" dirty="0">
                <a:solidFill>
                  <a:srgbClr val="000000"/>
                </a:solidFill>
                <a:cs typeface="Times New Roman" pitchFamily="18" charset="0"/>
              </a:rPr>
              <a:t>da say</a:t>
            </a:r>
            <a:r>
              <a:rPr lang="tr-TR" altLang="tr-TR" dirty="0">
                <a:solidFill>
                  <a:srgbClr val="000000"/>
                </a:solidFill>
              </a:rPr>
              <a:t>ı</a:t>
            </a:r>
            <a:r>
              <a:rPr lang="tr-TR" altLang="tr-TR" dirty="0">
                <a:solidFill>
                  <a:srgbClr val="000000"/>
                </a:solidFill>
                <a:cs typeface="Times New Roman" pitchFamily="18" charset="0"/>
              </a:rPr>
              <a:t>lan yedi gelir unsurundan birinden elde edilmi</a:t>
            </a:r>
            <a:r>
              <a:rPr lang="tr-TR" altLang="tr-TR" dirty="0">
                <a:solidFill>
                  <a:srgbClr val="000000"/>
                </a:solidFill>
              </a:rPr>
              <a:t>ş</a:t>
            </a:r>
            <a:r>
              <a:rPr lang="tr-TR" altLang="tr-TR" dirty="0">
                <a:solidFill>
                  <a:srgbClr val="000000"/>
                </a:solidFill>
                <a:cs typeface="Times New Roman" pitchFamily="18" charset="0"/>
              </a:rPr>
              <a:t> olmas</a:t>
            </a:r>
            <a:r>
              <a:rPr lang="tr-TR" altLang="tr-TR" dirty="0">
                <a:solidFill>
                  <a:srgbClr val="000000"/>
                </a:solidFill>
              </a:rPr>
              <a:t>ı</a:t>
            </a:r>
            <a:r>
              <a:rPr lang="tr-TR" altLang="tr-TR" dirty="0">
                <a:solidFill>
                  <a:srgbClr val="000000"/>
                </a:solidFill>
                <a:cs typeface="Times New Roman" pitchFamily="18" charset="0"/>
              </a:rPr>
              <a:t> da gerekmektedir. </a:t>
            </a:r>
          </a:p>
          <a:p>
            <a:pPr algn="just" eaLnBrk="1" hangingPunct="1">
              <a:spcBef>
                <a:spcPct val="50000"/>
              </a:spcBef>
              <a:buSzPct val="85000"/>
            </a:pPr>
            <a:r>
              <a:rPr lang="tr-TR" altLang="tr-TR" dirty="0">
                <a:solidFill>
                  <a:srgbClr val="000000"/>
                </a:solidFill>
                <a:cs typeface="Times New Roman" pitchFamily="18" charset="0"/>
              </a:rPr>
              <a:t> </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1- Ticari Kazançlar;</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2-  Zirai Kazançlar;</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3-  Ücretler;	</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4-  Serbest Meslek Kazançları;</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5-  Gayrimenkul Sermaye İratları;</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6-  Menkul Sermaye İratları;</a:t>
            </a:r>
          </a:p>
          <a:p>
            <a:pPr algn="just" eaLnBrk="1" hangingPunct="1">
              <a:spcBef>
                <a:spcPct val="50000"/>
              </a:spcBef>
              <a:buSzPct val="85000"/>
            </a:pPr>
            <a:r>
              <a:rPr lang="tr-TR" altLang="tr-TR" dirty="0">
                <a:solidFill>
                  <a:srgbClr val="000000"/>
                </a:solidFill>
              </a:rPr>
              <a:t>	</a:t>
            </a:r>
            <a:r>
              <a:rPr lang="tr-TR" altLang="tr-TR" dirty="0">
                <a:solidFill>
                  <a:srgbClr val="000000"/>
                </a:solidFill>
                <a:cs typeface="Times New Roman" pitchFamily="18" charset="0"/>
              </a:rPr>
              <a:t>7-  Di</a:t>
            </a:r>
            <a:r>
              <a:rPr lang="tr-TR" altLang="tr-TR" dirty="0">
                <a:solidFill>
                  <a:srgbClr val="000000"/>
                </a:solidFill>
              </a:rPr>
              <a:t>ğ</a:t>
            </a:r>
            <a:r>
              <a:rPr lang="tr-TR" altLang="tr-TR" dirty="0">
                <a:solidFill>
                  <a:srgbClr val="000000"/>
                </a:solidFill>
                <a:cs typeface="Times New Roman" pitchFamily="18" charset="0"/>
              </a:rPr>
              <a:t>er kazanç ve İratlar; </a:t>
            </a:r>
            <a:endParaRPr lang="tr-TR" altLang="tr-TR" dirty="0">
              <a:solidFill>
                <a:srgbClr val="000000"/>
              </a:solidFill>
            </a:endParaRPr>
          </a:p>
        </p:txBody>
      </p:sp>
    </p:spTree>
    <p:extLst>
      <p:ext uri="{BB962C8B-B14F-4D97-AF65-F5344CB8AC3E}">
        <p14:creationId xmlns:p14="http://schemas.microsoft.com/office/powerpoint/2010/main" val="423903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roup 6"/>
          <p:cNvGrpSpPr>
            <a:grpSpLocks/>
          </p:cNvGrpSpPr>
          <p:nvPr/>
        </p:nvGrpSpPr>
        <p:grpSpPr bwMode="auto">
          <a:xfrm>
            <a:off x="1219200" y="1295400"/>
            <a:ext cx="7086600" cy="4276725"/>
            <a:chOff x="-3" y="-3"/>
            <a:chExt cx="2995" cy="2694"/>
          </a:xfrm>
        </p:grpSpPr>
        <p:grpSp>
          <p:nvGrpSpPr>
            <p:cNvPr id="40991" name="Group 7"/>
            <p:cNvGrpSpPr>
              <a:grpSpLocks/>
            </p:cNvGrpSpPr>
            <p:nvPr/>
          </p:nvGrpSpPr>
          <p:grpSpPr bwMode="auto">
            <a:xfrm>
              <a:off x="0" y="0"/>
              <a:ext cx="2989" cy="2688"/>
              <a:chOff x="0" y="0"/>
              <a:chExt cx="2989" cy="2688"/>
            </a:xfrm>
          </p:grpSpPr>
          <p:grpSp>
            <p:nvGrpSpPr>
              <p:cNvPr id="40993" name="Group 8"/>
              <p:cNvGrpSpPr>
                <a:grpSpLocks/>
              </p:cNvGrpSpPr>
              <p:nvPr/>
            </p:nvGrpSpPr>
            <p:grpSpPr bwMode="auto">
              <a:xfrm>
                <a:off x="0" y="0"/>
                <a:ext cx="2989" cy="384"/>
                <a:chOff x="0" y="0"/>
                <a:chExt cx="2989" cy="384"/>
              </a:xfrm>
            </p:grpSpPr>
            <p:sp>
              <p:nvSpPr>
                <p:cNvPr id="41012"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41013"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94" name="Group 11"/>
              <p:cNvGrpSpPr>
                <a:grpSpLocks/>
              </p:cNvGrpSpPr>
              <p:nvPr/>
            </p:nvGrpSpPr>
            <p:grpSpPr bwMode="auto">
              <a:xfrm>
                <a:off x="0" y="384"/>
                <a:ext cx="2989" cy="384"/>
                <a:chOff x="0" y="384"/>
                <a:chExt cx="2989" cy="384"/>
              </a:xfrm>
            </p:grpSpPr>
            <p:sp>
              <p:nvSpPr>
                <p:cNvPr id="41010"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41011"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95" name="Group 14"/>
              <p:cNvGrpSpPr>
                <a:grpSpLocks/>
              </p:cNvGrpSpPr>
              <p:nvPr/>
            </p:nvGrpSpPr>
            <p:grpSpPr bwMode="auto">
              <a:xfrm>
                <a:off x="0" y="768"/>
                <a:ext cx="2989" cy="384"/>
                <a:chOff x="0" y="768"/>
                <a:chExt cx="2989" cy="384"/>
              </a:xfrm>
            </p:grpSpPr>
            <p:sp>
              <p:nvSpPr>
                <p:cNvPr id="41008"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41009"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96" name="Group 17"/>
              <p:cNvGrpSpPr>
                <a:grpSpLocks/>
              </p:cNvGrpSpPr>
              <p:nvPr/>
            </p:nvGrpSpPr>
            <p:grpSpPr bwMode="auto">
              <a:xfrm>
                <a:off x="0" y="1152"/>
                <a:ext cx="2989" cy="384"/>
                <a:chOff x="0" y="1152"/>
                <a:chExt cx="2989" cy="384"/>
              </a:xfrm>
            </p:grpSpPr>
            <p:sp>
              <p:nvSpPr>
                <p:cNvPr id="41006"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41007"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97" name="Group 20"/>
              <p:cNvGrpSpPr>
                <a:grpSpLocks/>
              </p:cNvGrpSpPr>
              <p:nvPr/>
            </p:nvGrpSpPr>
            <p:grpSpPr bwMode="auto">
              <a:xfrm>
                <a:off x="0" y="1536"/>
                <a:ext cx="2989" cy="384"/>
                <a:chOff x="0" y="1536"/>
                <a:chExt cx="2989" cy="384"/>
              </a:xfrm>
            </p:grpSpPr>
            <p:sp>
              <p:nvSpPr>
                <p:cNvPr id="41004"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41005"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98" name="Group 23"/>
              <p:cNvGrpSpPr>
                <a:grpSpLocks/>
              </p:cNvGrpSpPr>
              <p:nvPr/>
            </p:nvGrpSpPr>
            <p:grpSpPr bwMode="auto">
              <a:xfrm>
                <a:off x="0" y="1920"/>
                <a:ext cx="2989" cy="384"/>
                <a:chOff x="0" y="1920"/>
                <a:chExt cx="2989" cy="384"/>
              </a:xfrm>
            </p:grpSpPr>
            <p:sp>
              <p:nvSpPr>
                <p:cNvPr id="41002"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41003"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99" name="Group 26"/>
              <p:cNvGrpSpPr>
                <a:grpSpLocks/>
              </p:cNvGrpSpPr>
              <p:nvPr/>
            </p:nvGrpSpPr>
            <p:grpSpPr bwMode="auto">
              <a:xfrm>
                <a:off x="0" y="2304"/>
                <a:ext cx="2989" cy="384"/>
                <a:chOff x="0" y="2304"/>
                <a:chExt cx="2989" cy="384"/>
              </a:xfrm>
            </p:grpSpPr>
            <p:sp>
              <p:nvSpPr>
                <p:cNvPr id="41000"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41001"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40992"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40964"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grpSp>
        <p:nvGrpSpPr>
          <p:cNvPr id="40965" name="Group 31"/>
          <p:cNvGrpSpPr>
            <a:grpSpLocks/>
          </p:cNvGrpSpPr>
          <p:nvPr/>
        </p:nvGrpSpPr>
        <p:grpSpPr bwMode="auto">
          <a:xfrm>
            <a:off x="1187450" y="1268413"/>
            <a:ext cx="7086600" cy="4276725"/>
            <a:chOff x="-3" y="-3"/>
            <a:chExt cx="2995" cy="2694"/>
          </a:xfrm>
        </p:grpSpPr>
        <p:grpSp>
          <p:nvGrpSpPr>
            <p:cNvPr id="40968" name="Group 32"/>
            <p:cNvGrpSpPr>
              <a:grpSpLocks/>
            </p:cNvGrpSpPr>
            <p:nvPr/>
          </p:nvGrpSpPr>
          <p:grpSpPr bwMode="auto">
            <a:xfrm>
              <a:off x="0" y="0"/>
              <a:ext cx="2989" cy="2688"/>
              <a:chOff x="0" y="0"/>
              <a:chExt cx="2989" cy="2688"/>
            </a:xfrm>
          </p:grpSpPr>
          <p:grpSp>
            <p:nvGrpSpPr>
              <p:cNvPr id="40970" name="Group 33"/>
              <p:cNvGrpSpPr>
                <a:grpSpLocks/>
              </p:cNvGrpSpPr>
              <p:nvPr/>
            </p:nvGrpSpPr>
            <p:grpSpPr bwMode="auto">
              <a:xfrm>
                <a:off x="0" y="0"/>
                <a:ext cx="2989" cy="384"/>
                <a:chOff x="0" y="0"/>
                <a:chExt cx="2989" cy="384"/>
              </a:xfrm>
            </p:grpSpPr>
            <p:sp>
              <p:nvSpPr>
                <p:cNvPr id="40989" name="Rectangle 34"/>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40990" name="Rectangle 35"/>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71" name="Group 36"/>
              <p:cNvGrpSpPr>
                <a:grpSpLocks/>
              </p:cNvGrpSpPr>
              <p:nvPr/>
            </p:nvGrpSpPr>
            <p:grpSpPr bwMode="auto">
              <a:xfrm>
                <a:off x="0" y="384"/>
                <a:ext cx="2989" cy="384"/>
                <a:chOff x="0" y="384"/>
                <a:chExt cx="2989" cy="384"/>
              </a:xfrm>
            </p:grpSpPr>
            <p:sp>
              <p:nvSpPr>
                <p:cNvPr id="40987" name="Rectangle 37"/>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40988" name="Rectangle 38"/>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72" name="Group 39"/>
              <p:cNvGrpSpPr>
                <a:grpSpLocks/>
              </p:cNvGrpSpPr>
              <p:nvPr/>
            </p:nvGrpSpPr>
            <p:grpSpPr bwMode="auto">
              <a:xfrm>
                <a:off x="0" y="768"/>
                <a:ext cx="2989" cy="384"/>
                <a:chOff x="0" y="768"/>
                <a:chExt cx="2989" cy="384"/>
              </a:xfrm>
            </p:grpSpPr>
            <p:sp>
              <p:nvSpPr>
                <p:cNvPr id="40985" name="Rectangle 40"/>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40986" name="Rectangle 41"/>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73" name="Group 42"/>
              <p:cNvGrpSpPr>
                <a:grpSpLocks/>
              </p:cNvGrpSpPr>
              <p:nvPr/>
            </p:nvGrpSpPr>
            <p:grpSpPr bwMode="auto">
              <a:xfrm>
                <a:off x="0" y="1152"/>
                <a:ext cx="2989" cy="384"/>
                <a:chOff x="0" y="1152"/>
                <a:chExt cx="2989" cy="384"/>
              </a:xfrm>
            </p:grpSpPr>
            <p:sp>
              <p:nvSpPr>
                <p:cNvPr id="40983" name="Rectangle 43"/>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40984" name="Rectangle 44"/>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74" name="Group 45"/>
              <p:cNvGrpSpPr>
                <a:grpSpLocks/>
              </p:cNvGrpSpPr>
              <p:nvPr/>
            </p:nvGrpSpPr>
            <p:grpSpPr bwMode="auto">
              <a:xfrm>
                <a:off x="0" y="1536"/>
                <a:ext cx="2989" cy="384"/>
                <a:chOff x="0" y="1536"/>
                <a:chExt cx="2989" cy="384"/>
              </a:xfrm>
            </p:grpSpPr>
            <p:sp>
              <p:nvSpPr>
                <p:cNvPr id="40981" name="Rectangle 46"/>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40982" name="Rectangle 47"/>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75" name="Group 48"/>
              <p:cNvGrpSpPr>
                <a:grpSpLocks/>
              </p:cNvGrpSpPr>
              <p:nvPr/>
            </p:nvGrpSpPr>
            <p:grpSpPr bwMode="auto">
              <a:xfrm>
                <a:off x="0" y="1920"/>
                <a:ext cx="2989" cy="384"/>
                <a:chOff x="0" y="1920"/>
                <a:chExt cx="2989" cy="384"/>
              </a:xfrm>
            </p:grpSpPr>
            <p:sp>
              <p:nvSpPr>
                <p:cNvPr id="40979" name="Rectangle 49"/>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40980" name="Rectangle 50"/>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0976" name="Group 51"/>
              <p:cNvGrpSpPr>
                <a:grpSpLocks/>
              </p:cNvGrpSpPr>
              <p:nvPr/>
            </p:nvGrpSpPr>
            <p:grpSpPr bwMode="auto">
              <a:xfrm>
                <a:off x="0" y="2304"/>
                <a:ext cx="2989" cy="384"/>
                <a:chOff x="0" y="2304"/>
                <a:chExt cx="2989" cy="384"/>
              </a:xfrm>
            </p:grpSpPr>
            <p:sp>
              <p:nvSpPr>
                <p:cNvPr id="40977" name="Rectangle 52"/>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40978" name="Rectangle 53"/>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40969" name="Rectangle 54"/>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54278" name="Rectangle 58"/>
          <p:cNvSpPr>
            <a:spLocks noChangeArrowheads="1"/>
          </p:cNvSpPr>
          <p:nvPr/>
        </p:nvSpPr>
        <p:spPr bwMode="auto">
          <a:xfrm>
            <a:off x="0" y="836613"/>
            <a:ext cx="903605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rgbClr val="800000"/>
              </a:buClr>
              <a:buFontTx/>
              <a:buNone/>
              <a:defRPr/>
            </a:pPr>
            <a:r>
              <a:rPr lang="tr-TR" sz="1800" dirty="0">
                <a:solidFill>
                  <a:srgbClr val="800000"/>
                </a:solidFill>
                <a:latin typeface="Arial" panose="020B0604020202020204" pitchFamily="34" charset="0"/>
                <a:cs typeface="Arial" panose="020B0604020202020204" pitchFamily="34" charset="0"/>
              </a:rPr>
              <a:t>8.</a:t>
            </a:r>
            <a:r>
              <a:rPr lang="tr-TR" sz="1800" dirty="0">
                <a:latin typeface="Arial" panose="020B0604020202020204" pitchFamily="34" charset="0"/>
                <a:cs typeface="Arial" panose="020B0604020202020204" pitchFamily="34" charset="0"/>
              </a:rPr>
              <a:t> Kira ile tuttukları mal ve hakları kiraya verenlerin ödedikleri kiralar ve diğer gerçek giderler,</a:t>
            </a:r>
          </a:p>
          <a:p>
            <a:pPr algn="just" eaLnBrk="1" hangingPunct="1">
              <a:spcBef>
                <a:spcPct val="0"/>
              </a:spcBef>
              <a:buClr>
                <a:srgbClr val="800000"/>
              </a:buClr>
              <a:buFontTx/>
              <a:buNone/>
              <a:defRPr/>
            </a:pPr>
            <a:endParaRPr lang="tr-TR" sz="1800" dirty="0">
              <a:solidFill>
                <a:srgbClr val="800000"/>
              </a:solidFill>
              <a:latin typeface="Arial" panose="020B0604020202020204" pitchFamily="34" charset="0"/>
              <a:cs typeface="Arial" panose="020B0604020202020204" pitchFamily="34" charset="0"/>
            </a:endParaRPr>
          </a:p>
          <a:p>
            <a:pPr algn="just" eaLnBrk="1" hangingPunct="1">
              <a:spcBef>
                <a:spcPct val="0"/>
              </a:spcBef>
              <a:buClr>
                <a:srgbClr val="800000"/>
              </a:buClr>
              <a:buFontTx/>
              <a:buNone/>
              <a:defRPr/>
            </a:pPr>
            <a:r>
              <a:rPr lang="tr-TR" sz="1800" dirty="0">
                <a:solidFill>
                  <a:srgbClr val="800000"/>
                </a:solidFill>
                <a:latin typeface="Arial" panose="020B0604020202020204" pitchFamily="34" charset="0"/>
                <a:cs typeface="Arial" panose="020B0604020202020204" pitchFamily="34" charset="0"/>
              </a:rPr>
              <a:t>9.</a:t>
            </a:r>
            <a:r>
              <a:rPr lang="tr-TR" sz="1800" dirty="0">
                <a:latin typeface="Arial" panose="020B0604020202020204" pitchFamily="34" charset="0"/>
                <a:cs typeface="Arial" panose="020B0604020202020204" pitchFamily="34" charset="0"/>
              </a:rPr>
              <a:t> Sahibi bulundukları konutları kiraya verenlerin kirayla oturdukları konut veya lojmanların kira bedeli  [Dar mükelleflerin (yurt dışında işçi olarak çalışan Türk vatandaşlarımız da dar mükellef kapsamındadır) yabancı ülkelerde ödedikleri kira bedelleri hariç],</a:t>
            </a:r>
          </a:p>
          <a:p>
            <a:pPr algn="just" eaLnBrk="1" hangingPunct="1">
              <a:spcBef>
                <a:spcPct val="0"/>
              </a:spcBef>
              <a:buClr>
                <a:srgbClr val="800000"/>
              </a:buClr>
              <a:buFontTx/>
              <a:buNone/>
              <a:defRPr/>
            </a:pPr>
            <a:endParaRPr lang="tr-TR" sz="1800" dirty="0">
              <a:latin typeface="Arial" panose="020B0604020202020204" pitchFamily="34" charset="0"/>
              <a:cs typeface="Arial" panose="020B0604020202020204" pitchFamily="34" charset="0"/>
            </a:endParaRPr>
          </a:p>
          <a:p>
            <a:pPr algn="just" eaLnBrk="1" hangingPunct="1">
              <a:spcBef>
                <a:spcPct val="0"/>
              </a:spcBef>
              <a:buClr>
                <a:srgbClr val="800000"/>
              </a:buClr>
              <a:buFontTx/>
              <a:buNone/>
              <a:defRPr/>
            </a:pPr>
            <a:r>
              <a:rPr lang="tr-TR" sz="1800" dirty="0">
                <a:solidFill>
                  <a:srgbClr val="800000"/>
                </a:solidFill>
                <a:latin typeface="Arial" panose="020B0604020202020204" pitchFamily="34" charset="0"/>
                <a:cs typeface="Arial" panose="020B0604020202020204" pitchFamily="34" charset="0"/>
              </a:rPr>
              <a:t>10.</a:t>
            </a:r>
            <a:r>
              <a:rPr lang="tr-TR" sz="1800" dirty="0">
                <a:latin typeface="Arial" panose="020B0604020202020204" pitchFamily="34" charset="0"/>
                <a:cs typeface="Arial" panose="020B0604020202020204" pitchFamily="34" charset="0"/>
              </a:rPr>
              <a:t> Kiraya verilen mal ve haklarla ilgili olarak sözleşmeye, kanuna veya ilama istinaden ödenen zarar, ziyan ve tazminatlar, brüt kira tutarından indirilir.</a:t>
            </a:r>
          </a:p>
          <a:p>
            <a:pPr algn="just" eaLnBrk="1" hangingPunct="1">
              <a:spcBef>
                <a:spcPct val="0"/>
              </a:spcBef>
              <a:buClr>
                <a:srgbClr val="800000"/>
              </a:buClr>
              <a:buFontTx/>
              <a:buNone/>
              <a:defRPr/>
            </a:pPr>
            <a:endParaRPr lang="tr-TR" sz="1800" dirty="0">
              <a:latin typeface="Arial" panose="020B0604020202020204" pitchFamily="34" charset="0"/>
              <a:cs typeface="Arial" panose="020B0604020202020204" pitchFamily="34" charset="0"/>
            </a:endParaRPr>
          </a:p>
          <a:p>
            <a:pPr algn="just" eaLnBrk="1" hangingPunct="1">
              <a:spcBef>
                <a:spcPct val="0"/>
              </a:spcBef>
              <a:buClr>
                <a:srgbClr val="800000"/>
              </a:buClr>
              <a:buFontTx/>
              <a:buNone/>
              <a:defRPr/>
            </a:pPr>
            <a:r>
              <a:rPr lang="tr-TR" sz="1800" dirty="0">
                <a:latin typeface="Arial" panose="020B0604020202020204" pitchFamily="34" charset="0"/>
                <a:cs typeface="Arial" panose="020B0604020202020204" pitchFamily="34" charset="0"/>
              </a:rPr>
              <a:t>    </a:t>
            </a:r>
            <a:r>
              <a:rPr lang="tr-TR" sz="1800" dirty="0">
                <a:solidFill>
                  <a:srgbClr val="CC3300"/>
                </a:solidFill>
                <a:latin typeface="Arial" panose="020B0604020202020204" pitchFamily="34" charset="0"/>
                <a:cs typeface="Arial" panose="020B0604020202020204" pitchFamily="34" charset="0"/>
              </a:rPr>
              <a:t>Ancak, bu giderlerin vergiden istisna edilen tutara isabet eden kısmı indirilemez.</a:t>
            </a:r>
            <a:r>
              <a:rPr lang="tr-TR" sz="1800" dirty="0">
                <a:latin typeface="Arial" panose="020B0604020202020204" pitchFamily="34" charset="0"/>
                <a:cs typeface="Arial" panose="020B0604020202020204" pitchFamily="34" charset="0"/>
              </a:rPr>
              <a:t> Vergiye tabi hasılata isabet eden yani indirilebilecek gider kısmı aşağıdaki formül kullanılarak bulunacaktır.</a:t>
            </a:r>
          </a:p>
          <a:p>
            <a:pPr algn="just" eaLnBrk="1" hangingPunct="1">
              <a:spcBef>
                <a:spcPct val="0"/>
              </a:spcBef>
              <a:buClr>
                <a:srgbClr val="800000"/>
              </a:buClr>
              <a:buFontTx/>
              <a:buNone/>
              <a:defRPr/>
            </a:pPr>
            <a:endParaRPr lang="tr-TR" sz="1800" u="sng" dirty="0">
              <a:solidFill>
                <a:srgbClr val="CC3300"/>
              </a:solidFill>
              <a:latin typeface="Arial" panose="020B0604020202020204" pitchFamily="34" charset="0"/>
              <a:cs typeface="Arial" panose="020B0604020202020204" pitchFamily="34" charset="0"/>
            </a:endParaRPr>
          </a:p>
          <a:p>
            <a:pPr algn="just" eaLnBrk="1" hangingPunct="1">
              <a:spcBef>
                <a:spcPct val="0"/>
              </a:spcBef>
              <a:buClr>
                <a:srgbClr val="800000"/>
              </a:buClr>
              <a:buFontTx/>
              <a:buNone/>
              <a:defRPr/>
            </a:pPr>
            <a:endParaRPr lang="tr-TR" sz="1800" u="sng" dirty="0">
              <a:solidFill>
                <a:srgbClr val="CC3300"/>
              </a:solidFill>
              <a:latin typeface="Arial" panose="020B0604020202020204" pitchFamily="34" charset="0"/>
              <a:cs typeface="Arial" panose="020B0604020202020204" pitchFamily="34" charset="0"/>
            </a:endParaRPr>
          </a:p>
          <a:p>
            <a:pPr algn="just" eaLnBrk="1" hangingPunct="1">
              <a:spcBef>
                <a:spcPct val="0"/>
              </a:spcBef>
              <a:buClr>
                <a:srgbClr val="800000"/>
              </a:buClr>
              <a:buFontTx/>
              <a:buNone/>
              <a:defRPr/>
            </a:pPr>
            <a:endParaRPr lang="tr-TR" sz="1800" u="sng" dirty="0">
              <a:solidFill>
                <a:srgbClr val="CC3300"/>
              </a:solidFill>
              <a:latin typeface="Arial" panose="020B0604020202020204" pitchFamily="34" charset="0"/>
              <a:cs typeface="Arial" panose="020B0604020202020204" pitchFamily="34" charset="0"/>
            </a:endParaRPr>
          </a:p>
          <a:p>
            <a:pPr marL="179388" algn="just" eaLnBrk="1" hangingPunct="1">
              <a:spcBef>
                <a:spcPct val="0"/>
              </a:spcBef>
              <a:buClr>
                <a:srgbClr val="800000"/>
              </a:buClr>
              <a:buFontTx/>
              <a:buNone/>
              <a:tabLst>
                <a:tab pos="263525" algn="l"/>
              </a:tabLst>
              <a:defRPr/>
            </a:pPr>
            <a:r>
              <a:rPr lang="tr-TR" sz="1800" u="sng" dirty="0">
                <a:solidFill>
                  <a:srgbClr val="CC3300"/>
                </a:solidFill>
                <a:latin typeface="Arial" panose="020B0604020202020204" pitchFamily="34" charset="0"/>
                <a:cs typeface="Arial" panose="020B0604020202020204" pitchFamily="34" charset="0"/>
              </a:rPr>
              <a:t>Vergiye Tabi Hasılat x Toplam Gider</a:t>
            </a:r>
            <a:endParaRPr lang="tr-TR" sz="1800" dirty="0">
              <a:solidFill>
                <a:srgbClr val="CC3300"/>
              </a:solidFill>
              <a:latin typeface="Arial" panose="020B0604020202020204" pitchFamily="34" charset="0"/>
              <a:cs typeface="Arial" panose="020B0604020202020204" pitchFamily="34" charset="0"/>
            </a:endParaRPr>
          </a:p>
          <a:p>
            <a:pPr marL="179388" algn="just" eaLnBrk="1" hangingPunct="1">
              <a:spcBef>
                <a:spcPct val="0"/>
              </a:spcBef>
              <a:buClr>
                <a:srgbClr val="800000"/>
              </a:buClr>
              <a:buFontTx/>
              <a:buNone/>
              <a:tabLst>
                <a:tab pos="263525" algn="l"/>
              </a:tabLst>
              <a:defRPr/>
            </a:pPr>
            <a:r>
              <a:rPr lang="tr-TR" sz="1800" dirty="0">
                <a:solidFill>
                  <a:srgbClr val="CC3300"/>
                </a:solidFill>
                <a:latin typeface="Arial" panose="020B0604020202020204" pitchFamily="34" charset="0"/>
                <a:cs typeface="Arial" panose="020B0604020202020204" pitchFamily="34" charset="0"/>
              </a:rPr>
              <a:t>Toplam Hasılat</a:t>
            </a:r>
          </a:p>
        </p:txBody>
      </p:sp>
      <p:pic>
        <p:nvPicPr>
          <p:cNvPr id="409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548188"/>
            <a:ext cx="28892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74528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7" name="Group 7"/>
          <p:cNvGrpSpPr>
            <a:grpSpLocks/>
          </p:cNvGrpSpPr>
          <p:nvPr/>
        </p:nvGrpSpPr>
        <p:grpSpPr bwMode="auto">
          <a:xfrm>
            <a:off x="1219200" y="1295400"/>
            <a:ext cx="7086600" cy="4276725"/>
            <a:chOff x="-3" y="-3"/>
            <a:chExt cx="2995" cy="2694"/>
          </a:xfrm>
        </p:grpSpPr>
        <p:grpSp>
          <p:nvGrpSpPr>
            <p:cNvPr id="41990" name="Group 8"/>
            <p:cNvGrpSpPr>
              <a:grpSpLocks/>
            </p:cNvGrpSpPr>
            <p:nvPr/>
          </p:nvGrpSpPr>
          <p:grpSpPr bwMode="auto">
            <a:xfrm>
              <a:off x="0" y="0"/>
              <a:ext cx="2989" cy="2688"/>
              <a:chOff x="0" y="0"/>
              <a:chExt cx="2989" cy="2688"/>
            </a:xfrm>
          </p:grpSpPr>
          <p:grpSp>
            <p:nvGrpSpPr>
              <p:cNvPr id="41992" name="Group 9"/>
              <p:cNvGrpSpPr>
                <a:grpSpLocks/>
              </p:cNvGrpSpPr>
              <p:nvPr/>
            </p:nvGrpSpPr>
            <p:grpSpPr bwMode="auto">
              <a:xfrm>
                <a:off x="0" y="0"/>
                <a:ext cx="2989" cy="384"/>
                <a:chOff x="0" y="0"/>
                <a:chExt cx="2989" cy="384"/>
              </a:xfrm>
            </p:grpSpPr>
            <p:sp>
              <p:nvSpPr>
                <p:cNvPr id="42011"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42012"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1993" name="Group 12"/>
              <p:cNvGrpSpPr>
                <a:grpSpLocks/>
              </p:cNvGrpSpPr>
              <p:nvPr/>
            </p:nvGrpSpPr>
            <p:grpSpPr bwMode="auto">
              <a:xfrm>
                <a:off x="0" y="384"/>
                <a:ext cx="2989" cy="384"/>
                <a:chOff x="0" y="384"/>
                <a:chExt cx="2989" cy="384"/>
              </a:xfrm>
            </p:grpSpPr>
            <p:sp>
              <p:nvSpPr>
                <p:cNvPr id="42009"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42010"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1994" name="Group 15"/>
              <p:cNvGrpSpPr>
                <a:grpSpLocks/>
              </p:cNvGrpSpPr>
              <p:nvPr/>
            </p:nvGrpSpPr>
            <p:grpSpPr bwMode="auto">
              <a:xfrm>
                <a:off x="0" y="768"/>
                <a:ext cx="2989" cy="384"/>
                <a:chOff x="0" y="768"/>
                <a:chExt cx="2989" cy="384"/>
              </a:xfrm>
            </p:grpSpPr>
            <p:sp>
              <p:nvSpPr>
                <p:cNvPr id="42007"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42008"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1995" name="Group 18"/>
              <p:cNvGrpSpPr>
                <a:grpSpLocks/>
              </p:cNvGrpSpPr>
              <p:nvPr/>
            </p:nvGrpSpPr>
            <p:grpSpPr bwMode="auto">
              <a:xfrm>
                <a:off x="0" y="1152"/>
                <a:ext cx="2989" cy="384"/>
                <a:chOff x="0" y="1152"/>
                <a:chExt cx="2989" cy="384"/>
              </a:xfrm>
            </p:grpSpPr>
            <p:sp>
              <p:nvSpPr>
                <p:cNvPr id="42005"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42006"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1996" name="Group 21"/>
              <p:cNvGrpSpPr>
                <a:grpSpLocks/>
              </p:cNvGrpSpPr>
              <p:nvPr/>
            </p:nvGrpSpPr>
            <p:grpSpPr bwMode="auto">
              <a:xfrm>
                <a:off x="0" y="1536"/>
                <a:ext cx="2989" cy="384"/>
                <a:chOff x="0" y="1536"/>
                <a:chExt cx="2989" cy="384"/>
              </a:xfrm>
            </p:grpSpPr>
            <p:sp>
              <p:nvSpPr>
                <p:cNvPr id="42003"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42004"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1997" name="Group 24"/>
              <p:cNvGrpSpPr>
                <a:grpSpLocks/>
              </p:cNvGrpSpPr>
              <p:nvPr/>
            </p:nvGrpSpPr>
            <p:grpSpPr bwMode="auto">
              <a:xfrm>
                <a:off x="0" y="1920"/>
                <a:ext cx="2989" cy="384"/>
                <a:chOff x="0" y="1920"/>
                <a:chExt cx="2989" cy="384"/>
              </a:xfrm>
            </p:grpSpPr>
            <p:sp>
              <p:nvSpPr>
                <p:cNvPr id="42001"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42002"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1998" name="Group 27"/>
              <p:cNvGrpSpPr>
                <a:grpSpLocks/>
              </p:cNvGrpSpPr>
              <p:nvPr/>
            </p:nvGrpSpPr>
            <p:grpSpPr bwMode="auto">
              <a:xfrm>
                <a:off x="0" y="2304"/>
                <a:ext cx="2989" cy="384"/>
                <a:chOff x="0" y="2304"/>
                <a:chExt cx="2989" cy="384"/>
              </a:xfrm>
            </p:grpSpPr>
            <p:sp>
              <p:nvSpPr>
                <p:cNvPr id="41999"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42000"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41991"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41988" name="Text Box 31"/>
          <p:cNvSpPr txBox="1">
            <a:spLocks noChangeArrowheads="1"/>
          </p:cNvSpPr>
          <p:nvPr/>
        </p:nvSpPr>
        <p:spPr bwMode="auto">
          <a:xfrm>
            <a:off x="685800" y="182563"/>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2000" b="0">
              <a:latin typeface="Arial Black" pitchFamily="34" charset="0"/>
            </a:endParaRPr>
          </a:p>
        </p:txBody>
      </p:sp>
      <p:sp>
        <p:nvSpPr>
          <p:cNvPr id="56325" name="Rectangle 34"/>
          <p:cNvSpPr>
            <a:spLocks noChangeArrowheads="1"/>
          </p:cNvSpPr>
          <p:nvPr/>
        </p:nvSpPr>
        <p:spPr bwMode="auto">
          <a:xfrm>
            <a:off x="107950" y="378184"/>
            <a:ext cx="8856663" cy="34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65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651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651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651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651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651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50000"/>
              </a:spcBef>
              <a:buFont typeface="Wingdings" panose="05000000000000000000" pitchFamily="2" charset="2"/>
              <a:buNone/>
              <a:defRPr/>
            </a:pPr>
            <a:r>
              <a:rPr lang="tr-TR" sz="3600" b="1" dirty="0">
                <a:solidFill>
                  <a:srgbClr val="CC3300"/>
                </a:solidFill>
                <a:latin typeface="Arial" panose="020B0604020202020204" pitchFamily="34" charset="0"/>
              </a:rPr>
              <a:t>GÖTÜRÜ GİDER USULÜ</a:t>
            </a:r>
            <a:br>
              <a:rPr lang="tr-TR" dirty="0">
                <a:solidFill>
                  <a:srgbClr val="800000"/>
                </a:solidFill>
                <a:latin typeface="Arial" panose="020B0604020202020204" pitchFamily="34" charset="0"/>
              </a:rPr>
            </a:br>
            <a:endParaRPr lang="tr-TR" sz="1800" dirty="0">
              <a:solidFill>
                <a:srgbClr val="000000"/>
              </a:solidFill>
              <a:latin typeface="Arial" panose="020B0604020202020204" pitchFamily="34" charset="0"/>
            </a:endParaRPr>
          </a:p>
          <a:p>
            <a:pPr marL="285750" indent="-285750" algn="just">
              <a:lnSpc>
                <a:spcPts val="2200"/>
              </a:lnSpc>
              <a:spcBef>
                <a:spcPts val="600"/>
              </a:spcBef>
              <a:spcAft>
                <a:spcPts val="600"/>
              </a:spcAft>
              <a:buClr>
                <a:srgbClr val="FF0000"/>
              </a:buClr>
              <a:buFont typeface="Wingdings" panose="05000000000000000000" pitchFamily="2" charset="2"/>
              <a:buChar char="Ø"/>
              <a:defRPr/>
            </a:pPr>
            <a:r>
              <a:rPr lang="tr-TR" sz="2400" dirty="0">
                <a:solidFill>
                  <a:srgbClr val="000000"/>
                </a:solidFill>
                <a:latin typeface="Arial" panose="020B0604020202020204" pitchFamily="34" charset="0"/>
              </a:rPr>
              <a:t> </a:t>
            </a:r>
            <a:r>
              <a:rPr lang="tr-TR" sz="2400" dirty="0">
                <a:solidFill>
                  <a:srgbClr val="000000"/>
                </a:solidFill>
                <a:cs typeface="Arial" panose="020B0604020202020204" pitchFamily="34" charset="0"/>
              </a:rPr>
              <a:t>Mükellefler isterlerse gerçek gider usulünde indirilebilecekleri giderlere karşılık olmak üzere kira hasılatlarının </a:t>
            </a:r>
            <a:r>
              <a:rPr lang="tr-TR" sz="2400" dirty="0">
                <a:solidFill>
                  <a:srgbClr val="FF0000"/>
                </a:solidFill>
                <a:cs typeface="Arial" panose="020B0604020202020204" pitchFamily="34" charset="0"/>
              </a:rPr>
              <a:t>%15</a:t>
            </a:r>
            <a:r>
              <a:rPr lang="tr-TR" sz="2400" dirty="0">
                <a:solidFill>
                  <a:srgbClr val="000000"/>
                </a:solidFill>
                <a:cs typeface="Arial" panose="020B0604020202020204" pitchFamily="34" charset="0"/>
              </a:rPr>
              <a:t>'ini götürü gider olarak indirebilirler. </a:t>
            </a:r>
          </a:p>
          <a:p>
            <a:pPr marL="285750" indent="-285750" algn="just">
              <a:lnSpc>
                <a:spcPts val="2200"/>
              </a:lnSpc>
              <a:spcBef>
                <a:spcPts val="600"/>
              </a:spcBef>
              <a:spcAft>
                <a:spcPts val="600"/>
              </a:spcAft>
              <a:buClr>
                <a:srgbClr val="FF0000"/>
              </a:buClr>
              <a:buFont typeface="Wingdings" panose="05000000000000000000" pitchFamily="2" charset="2"/>
              <a:buChar char="Ø"/>
              <a:defRPr/>
            </a:pPr>
            <a:endParaRPr lang="tr-TR" sz="2400" dirty="0">
              <a:solidFill>
                <a:srgbClr val="000000"/>
              </a:solidFill>
            </a:endParaRPr>
          </a:p>
          <a:p>
            <a:pPr marL="285750" indent="-285750" algn="just">
              <a:lnSpc>
                <a:spcPts val="2200"/>
              </a:lnSpc>
              <a:spcBef>
                <a:spcPts val="600"/>
              </a:spcBef>
              <a:spcAft>
                <a:spcPts val="600"/>
              </a:spcAft>
              <a:buClr>
                <a:srgbClr val="FF0000"/>
              </a:buClr>
              <a:buFont typeface="Wingdings" panose="05000000000000000000" pitchFamily="2" charset="2"/>
              <a:buChar char="Ø"/>
              <a:defRPr/>
            </a:pPr>
            <a:r>
              <a:rPr lang="tr-TR" sz="2400" dirty="0">
                <a:solidFill>
                  <a:srgbClr val="000000"/>
                </a:solidFill>
              </a:rPr>
              <a:t>G</a:t>
            </a:r>
            <a:r>
              <a:rPr lang="tr-TR" sz="2400" dirty="0">
                <a:solidFill>
                  <a:srgbClr val="000000"/>
                </a:solidFill>
                <a:cs typeface="Arial" panose="020B0604020202020204" pitchFamily="34" charset="0"/>
              </a:rPr>
              <a:t>ötürü gider usulünü </a:t>
            </a:r>
            <a:r>
              <a:rPr lang="tr-TR" sz="2400" dirty="0">
                <a:solidFill>
                  <a:srgbClr val="000000"/>
                </a:solidFill>
              </a:rPr>
              <a:t>seçen m</a:t>
            </a:r>
            <a:r>
              <a:rPr lang="tr-TR" sz="2400" dirty="0">
                <a:solidFill>
                  <a:srgbClr val="000000"/>
                </a:solidFill>
                <a:cs typeface="Arial" panose="020B0604020202020204" pitchFamily="34" charset="0"/>
              </a:rPr>
              <a:t>ükellefler seçmişlerse bu usule göre belirledikleri gidere ek olarak </a:t>
            </a:r>
            <a:r>
              <a:rPr lang="tr-TR" sz="2400" dirty="0" err="1">
                <a:solidFill>
                  <a:srgbClr val="000000"/>
                </a:solidFill>
                <a:cs typeface="Arial" panose="020B0604020202020204" pitchFamily="34" charset="0"/>
              </a:rPr>
              <a:t>GVK’nun</a:t>
            </a:r>
            <a:r>
              <a:rPr lang="tr-TR" sz="2400" dirty="0">
                <a:solidFill>
                  <a:srgbClr val="000000"/>
                </a:solidFill>
                <a:cs typeface="Arial" panose="020B0604020202020204" pitchFamily="34" charset="0"/>
              </a:rPr>
              <a:t> 74 üncü maddesinde sayılan gerçek gider unsurlarından hiç</a:t>
            </a:r>
            <a:r>
              <a:rPr lang="tr-TR" sz="2400" dirty="0">
                <a:solidFill>
                  <a:srgbClr val="000000"/>
                </a:solidFill>
              </a:rPr>
              <a:t> </a:t>
            </a:r>
            <a:r>
              <a:rPr lang="tr-TR" sz="2400" dirty="0">
                <a:solidFill>
                  <a:srgbClr val="000000"/>
                </a:solidFill>
                <a:cs typeface="Arial" panose="020B0604020202020204" pitchFamily="34" charset="0"/>
              </a:rPr>
              <a:t>birini ayrıca indirime konu edemeyeceklerdir.</a:t>
            </a:r>
            <a:endParaRPr lang="tr-TR" sz="2400" dirty="0">
              <a:solidFill>
                <a:srgbClr val="000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497584"/>
            <a:ext cx="5555867" cy="2136580"/>
          </a:xfrm>
          <a:prstGeom prst="rect">
            <a:avLst/>
          </a:prstGeom>
        </p:spPr>
      </p:pic>
    </p:spTree>
    <p:extLst>
      <p:ext uri="{BB962C8B-B14F-4D97-AF65-F5344CB8AC3E}">
        <p14:creationId xmlns:p14="http://schemas.microsoft.com/office/powerpoint/2010/main" val="708999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7"/>
          <p:cNvGrpSpPr>
            <a:grpSpLocks/>
          </p:cNvGrpSpPr>
          <p:nvPr/>
        </p:nvGrpSpPr>
        <p:grpSpPr bwMode="auto">
          <a:xfrm>
            <a:off x="107950" y="549275"/>
            <a:ext cx="8820150" cy="4276725"/>
            <a:chOff x="-3" y="-3"/>
            <a:chExt cx="2995" cy="2694"/>
          </a:xfrm>
        </p:grpSpPr>
        <p:grpSp>
          <p:nvGrpSpPr>
            <p:cNvPr id="43035" name="Group 8"/>
            <p:cNvGrpSpPr>
              <a:grpSpLocks/>
            </p:cNvGrpSpPr>
            <p:nvPr/>
          </p:nvGrpSpPr>
          <p:grpSpPr bwMode="auto">
            <a:xfrm>
              <a:off x="0" y="0"/>
              <a:ext cx="2989" cy="2688"/>
              <a:chOff x="0" y="0"/>
              <a:chExt cx="2989" cy="2688"/>
            </a:xfrm>
          </p:grpSpPr>
          <p:sp>
            <p:nvSpPr>
              <p:cNvPr id="43037"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sp>
            <p:nvSpPr>
              <p:cNvPr id="43038"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nvGrpSpPr>
              <p:cNvPr id="43039" name="Group 15"/>
              <p:cNvGrpSpPr>
                <a:grpSpLocks/>
              </p:cNvGrpSpPr>
              <p:nvPr/>
            </p:nvGrpSpPr>
            <p:grpSpPr bwMode="auto">
              <a:xfrm>
                <a:off x="0" y="768"/>
                <a:ext cx="2989" cy="384"/>
                <a:chOff x="0" y="768"/>
                <a:chExt cx="2989" cy="384"/>
              </a:xfrm>
            </p:grpSpPr>
            <p:sp>
              <p:nvSpPr>
                <p:cNvPr id="43050"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43051"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3040" name="Group 18"/>
              <p:cNvGrpSpPr>
                <a:grpSpLocks/>
              </p:cNvGrpSpPr>
              <p:nvPr/>
            </p:nvGrpSpPr>
            <p:grpSpPr bwMode="auto">
              <a:xfrm>
                <a:off x="0" y="1152"/>
                <a:ext cx="2989" cy="384"/>
                <a:chOff x="0" y="1152"/>
                <a:chExt cx="2989" cy="384"/>
              </a:xfrm>
            </p:grpSpPr>
            <p:sp>
              <p:nvSpPr>
                <p:cNvPr id="43048"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43049"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43041" name="Group 21"/>
              <p:cNvGrpSpPr>
                <a:grpSpLocks/>
              </p:cNvGrpSpPr>
              <p:nvPr/>
            </p:nvGrpSpPr>
            <p:grpSpPr bwMode="auto">
              <a:xfrm>
                <a:off x="0" y="1536"/>
                <a:ext cx="2989" cy="384"/>
                <a:chOff x="0" y="1536"/>
                <a:chExt cx="2989" cy="384"/>
              </a:xfrm>
            </p:grpSpPr>
            <p:sp>
              <p:nvSpPr>
                <p:cNvPr id="43046"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43047"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43042"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grpSp>
            <p:nvGrpSpPr>
              <p:cNvPr id="43043" name="Group 27"/>
              <p:cNvGrpSpPr>
                <a:grpSpLocks/>
              </p:cNvGrpSpPr>
              <p:nvPr/>
            </p:nvGrpSpPr>
            <p:grpSpPr bwMode="auto">
              <a:xfrm>
                <a:off x="0" y="2304"/>
                <a:ext cx="2989" cy="384"/>
                <a:chOff x="0" y="2304"/>
                <a:chExt cx="2989" cy="384"/>
              </a:xfrm>
            </p:grpSpPr>
            <p:sp>
              <p:nvSpPr>
                <p:cNvPr id="43044"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43045"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43036"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43012"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grpSp>
        <p:nvGrpSpPr>
          <p:cNvPr id="43013" name="Group 7"/>
          <p:cNvGrpSpPr>
            <a:grpSpLocks/>
          </p:cNvGrpSpPr>
          <p:nvPr/>
        </p:nvGrpSpPr>
        <p:grpSpPr bwMode="auto">
          <a:xfrm>
            <a:off x="0" y="549275"/>
            <a:ext cx="9036050" cy="6119813"/>
            <a:chOff x="-3" y="-94"/>
            <a:chExt cx="3019" cy="3748"/>
          </a:xfrm>
        </p:grpSpPr>
        <p:grpSp>
          <p:nvGrpSpPr>
            <p:cNvPr id="43014" name="Group 8"/>
            <p:cNvGrpSpPr>
              <a:grpSpLocks/>
            </p:cNvGrpSpPr>
            <p:nvPr/>
          </p:nvGrpSpPr>
          <p:grpSpPr bwMode="auto">
            <a:xfrm>
              <a:off x="0" y="-94"/>
              <a:ext cx="3016" cy="3748"/>
              <a:chOff x="0" y="-94"/>
              <a:chExt cx="3016" cy="3748"/>
            </a:xfrm>
          </p:grpSpPr>
          <p:grpSp>
            <p:nvGrpSpPr>
              <p:cNvPr id="43016" name="Group 9"/>
              <p:cNvGrpSpPr>
                <a:grpSpLocks/>
              </p:cNvGrpSpPr>
              <p:nvPr/>
            </p:nvGrpSpPr>
            <p:grpSpPr bwMode="auto">
              <a:xfrm>
                <a:off x="0" y="0"/>
                <a:ext cx="2989" cy="384"/>
                <a:chOff x="0" y="0"/>
                <a:chExt cx="2989" cy="384"/>
              </a:xfrm>
            </p:grpSpPr>
            <p:sp>
              <p:nvSpPr>
                <p:cNvPr id="43033"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solidFill>
                      <a:srgbClr val="000000"/>
                    </a:solidFill>
                  </a:endParaRPr>
                </a:p>
              </p:txBody>
            </p:sp>
            <p:sp>
              <p:nvSpPr>
                <p:cNvPr id="43034"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grpSp>
            <p:nvGrpSpPr>
              <p:cNvPr id="43017" name="Group 12"/>
              <p:cNvGrpSpPr>
                <a:grpSpLocks/>
              </p:cNvGrpSpPr>
              <p:nvPr/>
            </p:nvGrpSpPr>
            <p:grpSpPr bwMode="auto">
              <a:xfrm>
                <a:off x="0" y="-94"/>
                <a:ext cx="3016" cy="3748"/>
                <a:chOff x="0" y="-94"/>
                <a:chExt cx="3016" cy="3748"/>
              </a:xfrm>
            </p:grpSpPr>
            <p:sp>
              <p:nvSpPr>
                <p:cNvPr id="43031" name="Rectangle 13"/>
                <p:cNvSpPr>
                  <a:spLocks noChangeArrowheads="1"/>
                </p:cNvSpPr>
                <p:nvPr/>
              </p:nvSpPr>
              <p:spPr bwMode="auto">
                <a:xfrm>
                  <a:off x="21" y="-94"/>
                  <a:ext cx="2995" cy="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542925">
                    <a:tabLst>
                      <a:tab pos="209550" algn="l"/>
                    </a:tabLst>
                    <a:defRPr b="1">
                      <a:solidFill>
                        <a:schemeClr val="tx1"/>
                      </a:solidFill>
                      <a:latin typeface="Arial" pitchFamily="34" charset="0"/>
                    </a:defRPr>
                  </a:lvl1pPr>
                  <a:lvl2pPr marL="742950" indent="-285750" defTabSz="542925">
                    <a:tabLst>
                      <a:tab pos="209550" algn="l"/>
                    </a:tabLst>
                    <a:defRPr b="1">
                      <a:solidFill>
                        <a:schemeClr val="tx1"/>
                      </a:solidFill>
                      <a:latin typeface="Arial" pitchFamily="34" charset="0"/>
                    </a:defRPr>
                  </a:lvl2pPr>
                  <a:lvl3pPr marL="1143000" indent="-228600" defTabSz="542925">
                    <a:tabLst>
                      <a:tab pos="209550" algn="l"/>
                    </a:tabLst>
                    <a:defRPr b="1">
                      <a:solidFill>
                        <a:schemeClr val="tx1"/>
                      </a:solidFill>
                      <a:latin typeface="Arial" pitchFamily="34" charset="0"/>
                    </a:defRPr>
                  </a:lvl3pPr>
                  <a:lvl4pPr marL="1600200" indent="-228600" defTabSz="542925">
                    <a:tabLst>
                      <a:tab pos="209550" algn="l"/>
                    </a:tabLst>
                    <a:defRPr b="1">
                      <a:solidFill>
                        <a:schemeClr val="tx1"/>
                      </a:solidFill>
                      <a:latin typeface="Arial" pitchFamily="34" charset="0"/>
                    </a:defRPr>
                  </a:lvl4pPr>
                  <a:lvl5pPr marL="2057400" indent="-228600" defTabSz="542925">
                    <a:tabLst>
                      <a:tab pos="209550" algn="l"/>
                    </a:tabLst>
                    <a:defRPr b="1">
                      <a:solidFill>
                        <a:schemeClr val="tx1"/>
                      </a:solidFill>
                      <a:latin typeface="Arial" pitchFamily="34" charset="0"/>
                    </a:defRPr>
                  </a:lvl5pPr>
                  <a:lvl6pPr marL="2514600" indent="-228600" defTabSz="542925" eaLnBrk="0" fontAlgn="base" hangingPunct="0">
                    <a:spcBef>
                      <a:spcPct val="0"/>
                    </a:spcBef>
                    <a:spcAft>
                      <a:spcPct val="0"/>
                    </a:spcAft>
                    <a:tabLst>
                      <a:tab pos="209550" algn="l"/>
                    </a:tabLst>
                    <a:defRPr b="1">
                      <a:solidFill>
                        <a:schemeClr val="tx1"/>
                      </a:solidFill>
                      <a:latin typeface="Arial" pitchFamily="34" charset="0"/>
                    </a:defRPr>
                  </a:lvl6pPr>
                  <a:lvl7pPr marL="2971800" indent="-228600" defTabSz="542925" eaLnBrk="0" fontAlgn="base" hangingPunct="0">
                    <a:spcBef>
                      <a:spcPct val="0"/>
                    </a:spcBef>
                    <a:spcAft>
                      <a:spcPct val="0"/>
                    </a:spcAft>
                    <a:tabLst>
                      <a:tab pos="209550" algn="l"/>
                    </a:tabLst>
                    <a:defRPr b="1">
                      <a:solidFill>
                        <a:schemeClr val="tx1"/>
                      </a:solidFill>
                      <a:latin typeface="Arial" pitchFamily="34" charset="0"/>
                    </a:defRPr>
                  </a:lvl7pPr>
                  <a:lvl8pPr marL="3429000" indent="-228600" defTabSz="542925" eaLnBrk="0" fontAlgn="base" hangingPunct="0">
                    <a:spcBef>
                      <a:spcPct val="0"/>
                    </a:spcBef>
                    <a:spcAft>
                      <a:spcPct val="0"/>
                    </a:spcAft>
                    <a:tabLst>
                      <a:tab pos="209550" algn="l"/>
                    </a:tabLst>
                    <a:defRPr b="1">
                      <a:solidFill>
                        <a:schemeClr val="tx1"/>
                      </a:solidFill>
                      <a:latin typeface="Arial" pitchFamily="34" charset="0"/>
                    </a:defRPr>
                  </a:lvl8pPr>
                  <a:lvl9pPr marL="3886200" indent="-228600" defTabSz="542925"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r>
                    <a:rPr lang="tr-TR" altLang="tr-TR" sz="1600" dirty="0">
                      <a:solidFill>
                        <a:srgbClr val="663300"/>
                      </a:solidFill>
                    </a:rPr>
                    <a:t>		</a:t>
                  </a:r>
                  <a:r>
                    <a:rPr lang="tr-TR" altLang="tr-TR" sz="2000" dirty="0">
                      <a:solidFill>
                        <a:srgbClr val="CC3300"/>
                      </a:solidFill>
                    </a:rPr>
                    <a:t>GAYRİMENKUL SERMAYE İRADI İSTİSNASI</a:t>
                  </a:r>
                  <a:r>
                    <a:rPr lang="tr-TR" altLang="tr-TR" sz="2000" dirty="0">
                      <a:solidFill>
                        <a:srgbClr val="800000"/>
                      </a:solidFill>
                    </a:rPr>
                    <a:t> :</a:t>
                  </a:r>
                </a:p>
                <a:p>
                  <a:pPr algn="just" eaLnBrk="1" hangingPunct="1"/>
                  <a:endParaRPr lang="tr-TR" altLang="tr-TR" sz="1600" dirty="0">
                    <a:solidFill>
                      <a:srgbClr val="663300"/>
                    </a:solidFill>
                  </a:endParaRPr>
                </a:p>
                <a:p>
                  <a:pPr algn="just" eaLnBrk="1" hangingPunct="1"/>
                  <a:r>
                    <a:rPr lang="tr-TR" altLang="tr-TR" sz="1600" dirty="0">
                      <a:solidFill>
                        <a:srgbClr val="000000"/>
                      </a:solidFill>
                    </a:rPr>
                    <a:t>		</a:t>
                  </a:r>
                  <a:r>
                    <a:rPr lang="tr-TR" altLang="tr-TR" sz="1600" dirty="0">
                      <a:solidFill>
                        <a:srgbClr val="000000"/>
                      </a:solidFill>
                      <a:cs typeface="Arial" pitchFamily="34" charset="0"/>
                    </a:rPr>
                    <a:t>Gelir Vergisi Kanunu’nun 21’inci maddesi hükmüne göre; </a:t>
                  </a:r>
                  <a:endParaRPr lang="tr-TR" altLang="tr-TR" sz="1600" dirty="0">
                    <a:solidFill>
                      <a:srgbClr val="000000"/>
                    </a:solidFill>
                  </a:endParaRPr>
                </a:p>
                <a:p>
                  <a:pPr algn="just" eaLnBrk="1" hangingPunct="1"/>
                  <a:r>
                    <a:rPr lang="tr-TR" altLang="tr-TR" sz="1400" dirty="0">
                      <a:solidFill>
                        <a:srgbClr val="000000"/>
                      </a:solidFill>
                    </a:rPr>
                    <a:t>	</a:t>
                  </a:r>
                </a:p>
                <a:p>
                  <a:pPr algn="just" eaLnBrk="1" hangingPunct="1">
                    <a:lnSpc>
                      <a:spcPct val="90000"/>
                    </a:lnSpc>
                    <a:spcBef>
                      <a:spcPct val="50000"/>
                    </a:spcBef>
                  </a:pPr>
                  <a:r>
                    <a:rPr lang="tr-TR" altLang="tr-TR" sz="1600" dirty="0">
                      <a:solidFill>
                        <a:srgbClr val="000000"/>
                      </a:solidFill>
                    </a:rPr>
                    <a:t>	</a:t>
                  </a:r>
                  <a:r>
                    <a:rPr lang="tr-TR" altLang="tr-TR" sz="1600" dirty="0">
                      <a:solidFill>
                        <a:srgbClr val="000000"/>
                      </a:solidFill>
                      <a:cs typeface="Arial" pitchFamily="34" charset="0"/>
                    </a:rPr>
                    <a:t>“Binaların mesken olarak kiraya verilmesinden bir takvim yılı içinde elde edilen hâsılatın 2021 yılı için </a:t>
                  </a:r>
                  <a:r>
                    <a:rPr lang="tr-TR" altLang="tr-TR" sz="1600" dirty="0">
                      <a:solidFill>
                        <a:srgbClr val="FF0000"/>
                      </a:solidFill>
                      <a:cs typeface="Arial" pitchFamily="34" charset="0"/>
                    </a:rPr>
                    <a:t>7.000 TL</a:t>
                  </a:r>
                  <a:r>
                    <a:rPr lang="tr-TR" altLang="tr-TR" sz="1600" dirty="0">
                      <a:solidFill>
                        <a:srgbClr val="FF0000"/>
                      </a:solidFill>
                    </a:rPr>
                    <a:t>’si</a:t>
                  </a:r>
                  <a:r>
                    <a:rPr lang="tr-TR" altLang="tr-TR" sz="1600" dirty="0">
                      <a:solidFill>
                        <a:srgbClr val="FF0000"/>
                      </a:solidFill>
                      <a:cs typeface="Arial" pitchFamily="34" charset="0"/>
                    </a:rPr>
                    <a:t>  </a:t>
                  </a:r>
                  <a:r>
                    <a:rPr lang="tr-TR" altLang="tr-TR" sz="1600" dirty="0">
                      <a:solidFill>
                        <a:srgbClr val="000000"/>
                      </a:solidFill>
                      <a:cs typeface="Arial" pitchFamily="34" charset="0"/>
                    </a:rPr>
                    <a:t>gelir vergisinden müstesnadır. İstisna haddi üzerinde hasılat elde edilip, beyan edilmemesi veya eksik beyan edilmesi halinde, bu istisnadan yararlanılamaz. Ticari, zirai veya mesleki kazancını yıllık beyanname ile bildirmek mecburiyetinde olanlar ile gelirleri bunlar tarafından bildirilecek olanlar bu istisnadan faydalanmazlar.”</a:t>
                  </a:r>
                  <a:r>
                    <a:rPr lang="tr-TR" altLang="tr-TR" sz="1600" dirty="0">
                      <a:solidFill>
                        <a:srgbClr val="CC3300"/>
                      </a:solidFill>
                      <a:cs typeface="Arial" pitchFamily="34" charset="0"/>
                    </a:rPr>
                    <a:t> </a:t>
                  </a:r>
                </a:p>
                <a:p>
                  <a:pPr algn="just" eaLnBrk="1" hangingPunct="1">
                    <a:lnSpc>
                      <a:spcPct val="90000"/>
                    </a:lnSpc>
                    <a:spcBef>
                      <a:spcPct val="50000"/>
                    </a:spcBef>
                  </a:pPr>
                  <a:endParaRPr lang="tr-TR" altLang="tr-TR" sz="1600" dirty="0">
                    <a:solidFill>
                      <a:srgbClr val="CC3300"/>
                    </a:solidFill>
                    <a:cs typeface="Arial" pitchFamily="34" charset="0"/>
                  </a:endParaRPr>
                </a:p>
                <a:p>
                  <a:pPr algn="just" eaLnBrk="1" hangingPunct="1">
                    <a:lnSpc>
                      <a:spcPct val="90000"/>
                    </a:lnSpc>
                    <a:spcBef>
                      <a:spcPct val="50000"/>
                    </a:spcBef>
                  </a:pPr>
                  <a:r>
                    <a:rPr lang="tr-TR" altLang="tr-TR" sz="1600" dirty="0">
                      <a:solidFill>
                        <a:srgbClr val="CC3300"/>
                      </a:solidFill>
                      <a:cs typeface="Arial" pitchFamily="34" charset="0"/>
                    </a:rPr>
                    <a:t>	GAYRİMENKUL SERMAYE İRADI İSTİSNASINDAN YARARLANAMA</a:t>
                  </a:r>
                  <a:r>
                    <a:rPr lang="tr-TR" altLang="tr-TR" sz="1600" dirty="0">
                      <a:solidFill>
                        <a:srgbClr val="CC3300"/>
                      </a:solidFill>
                    </a:rPr>
                    <a:t>YACAK OLANLAR</a:t>
                  </a:r>
                </a:p>
                <a:p>
                  <a:pPr algn="just" eaLnBrk="1" hangingPunct="1">
                    <a:lnSpc>
                      <a:spcPct val="90000"/>
                    </a:lnSpc>
                    <a:spcBef>
                      <a:spcPct val="50000"/>
                    </a:spcBef>
                  </a:pPr>
                  <a:r>
                    <a:rPr lang="tr-TR" altLang="tr-TR" sz="1600" dirty="0">
                      <a:solidFill>
                        <a:srgbClr val="800000"/>
                      </a:solidFill>
                      <a:cs typeface="Arial" pitchFamily="34" charset="0"/>
                    </a:rPr>
                    <a:t>	</a:t>
                  </a:r>
                  <a:r>
                    <a:rPr lang="tr-TR" altLang="tr-TR" sz="1600" dirty="0">
                      <a:solidFill>
                        <a:srgbClr val="FF0000"/>
                      </a:solidFill>
                      <a:cs typeface="Arial" pitchFamily="34" charset="0"/>
                    </a:rPr>
                    <a:t>1. </a:t>
                  </a:r>
                  <a:r>
                    <a:rPr lang="tr-TR" altLang="tr-TR" sz="1600" dirty="0">
                      <a:solidFill>
                        <a:srgbClr val="000000"/>
                      </a:solidFill>
                    </a:rPr>
                    <a:t>İstisna haddinin üzerinde hasılat elde edenlerden, beyanı gerekip gerekmediğine bakılmaksızın ayrı ayrı veya birlikte elde ettiği ücret, menkul sermaye iradı, gayrimenkul sermaye iradı ile diğer kazanç ve iratlarının gayri safi tutarları toplamı 103 üncü maddede yazılı</a:t>
                  </a:r>
                  <a:r>
                    <a:rPr lang="tr-TR" altLang="tr-TR" sz="1600" dirty="0">
                      <a:solidFill>
                        <a:srgbClr val="C00000"/>
                      </a:solidFill>
                    </a:rPr>
                    <a:t> tarifenin üçüncü diliminde ücret gelirleri için yer alan tutarı ( 190.000 TL) aşanlar</a:t>
                  </a:r>
                  <a:r>
                    <a:rPr lang="tr-TR" altLang="tr-TR" sz="1600" dirty="0">
                      <a:solidFill>
                        <a:srgbClr val="000000"/>
                      </a:solidFill>
                      <a:cs typeface="Arial" pitchFamily="34" charset="0"/>
                    </a:rPr>
                    <a:t>; </a:t>
                  </a:r>
                  <a:endParaRPr lang="tr-TR" altLang="tr-TR" sz="1600" dirty="0">
                    <a:solidFill>
                      <a:srgbClr val="000000"/>
                    </a:solidFill>
                  </a:endParaRPr>
                </a:p>
                <a:p>
                  <a:pPr algn="just" eaLnBrk="1" hangingPunct="1">
                    <a:lnSpc>
                      <a:spcPct val="90000"/>
                    </a:lnSpc>
                    <a:spcBef>
                      <a:spcPct val="50000"/>
                    </a:spcBef>
                  </a:pPr>
                  <a:r>
                    <a:rPr lang="tr-TR" altLang="tr-TR" sz="1600" b="0" dirty="0">
                      <a:solidFill>
                        <a:srgbClr val="FF0000"/>
                      </a:solidFill>
                      <a:cs typeface="Arial" pitchFamily="34" charset="0"/>
                    </a:rPr>
                    <a:t>	</a:t>
                  </a:r>
                  <a:r>
                    <a:rPr lang="tr-TR" altLang="tr-TR" sz="1600" dirty="0">
                      <a:solidFill>
                        <a:srgbClr val="FF0000"/>
                      </a:solidFill>
                      <a:cs typeface="Arial" pitchFamily="34" charset="0"/>
                    </a:rPr>
                    <a:t>2.</a:t>
                  </a:r>
                  <a:r>
                    <a:rPr lang="tr-TR" altLang="tr-TR" sz="1600" b="0" dirty="0">
                      <a:solidFill>
                        <a:srgbClr val="FF0000"/>
                      </a:solidFill>
                      <a:cs typeface="Arial" pitchFamily="34" charset="0"/>
                    </a:rPr>
                    <a:t> </a:t>
                  </a:r>
                  <a:r>
                    <a:rPr lang="tr-TR" altLang="tr-TR" sz="1600" dirty="0">
                      <a:solidFill>
                        <a:srgbClr val="000000"/>
                      </a:solidFill>
                      <a:cs typeface="Arial" pitchFamily="34" charset="0"/>
                    </a:rPr>
                    <a:t>Mesken dışında kiraya verilen binalardan elde edilen gelirler;</a:t>
                  </a:r>
                  <a:r>
                    <a:rPr lang="tr-TR" altLang="tr-TR" sz="1600" b="0" dirty="0">
                      <a:solidFill>
                        <a:srgbClr val="000000"/>
                      </a:solidFill>
                      <a:cs typeface="Arial" pitchFamily="34" charset="0"/>
                    </a:rPr>
                    <a:t> </a:t>
                  </a:r>
                  <a:endParaRPr lang="tr-TR" altLang="tr-TR" sz="1600" b="0" dirty="0">
                    <a:solidFill>
                      <a:srgbClr val="000000"/>
                    </a:solidFill>
                    <a:cs typeface="Times New Roman" pitchFamily="18" charset="0"/>
                  </a:endParaRPr>
                </a:p>
                <a:p>
                  <a:pPr algn="just" eaLnBrk="1" hangingPunct="1">
                    <a:lnSpc>
                      <a:spcPct val="90000"/>
                    </a:lnSpc>
                    <a:spcBef>
                      <a:spcPct val="50000"/>
                    </a:spcBef>
                  </a:pPr>
                  <a:r>
                    <a:rPr lang="tr-TR" altLang="tr-TR" sz="1600" b="0" dirty="0">
                      <a:solidFill>
                        <a:srgbClr val="000000"/>
                      </a:solidFill>
                      <a:cs typeface="Arial" pitchFamily="34" charset="0"/>
                    </a:rPr>
                    <a:t> </a:t>
                  </a:r>
                  <a:r>
                    <a:rPr lang="tr-TR" altLang="tr-TR" sz="1600" dirty="0">
                      <a:solidFill>
                        <a:srgbClr val="800000"/>
                      </a:solidFill>
                    </a:rPr>
                    <a:t>	</a:t>
                  </a:r>
                  <a:r>
                    <a:rPr lang="tr-TR" altLang="tr-TR" sz="1600" dirty="0">
                      <a:solidFill>
                        <a:srgbClr val="FF0000"/>
                      </a:solidFill>
                      <a:cs typeface="Arial" pitchFamily="34" charset="0"/>
                    </a:rPr>
                    <a:t>3. </a:t>
                  </a:r>
                  <a:r>
                    <a:rPr lang="tr-TR" altLang="tr-TR" sz="1600" dirty="0">
                      <a:solidFill>
                        <a:srgbClr val="000000"/>
                      </a:solidFill>
                      <a:cs typeface="Arial" pitchFamily="34" charset="0"/>
                    </a:rPr>
                    <a:t>İstisna haddi üzerinde hasılat elde edip beyan etmeyenler veya eksik beyan edenler;</a:t>
                  </a:r>
                  <a:r>
                    <a:rPr lang="tr-TR" altLang="tr-TR" sz="1600" b="0" dirty="0">
                      <a:solidFill>
                        <a:srgbClr val="000000"/>
                      </a:solidFill>
                      <a:cs typeface="Arial" pitchFamily="34" charset="0"/>
                    </a:rPr>
                    <a:t>  </a:t>
                  </a:r>
                  <a:endParaRPr lang="tr-TR" altLang="tr-TR" sz="1600" b="0" dirty="0">
                    <a:solidFill>
                      <a:srgbClr val="000000"/>
                    </a:solidFill>
                    <a:cs typeface="Times New Roman" pitchFamily="18" charset="0"/>
                  </a:endParaRPr>
                </a:p>
                <a:p>
                  <a:pPr algn="just" eaLnBrk="1" hangingPunct="1">
                    <a:lnSpc>
                      <a:spcPct val="90000"/>
                    </a:lnSpc>
                    <a:spcBef>
                      <a:spcPct val="50000"/>
                    </a:spcBef>
                  </a:pPr>
                  <a:r>
                    <a:rPr lang="tr-TR" altLang="tr-TR" sz="1600" dirty="0">
                      <a:solidFill>
                        <a:srgbClr val="800000"/>
                      </a:solidFill>
                    </a:rPr>
                    <a:t>	</a:t>
                  </a:r>
                  <a:r>
                    <a:rPr lang="tr-TR" altLang="tr-TR" sz="1600" dirty="0">
                      <a:solidFill>
                        <a:srgbClr val="FF0000"/>
                      </a:solidFill>
                      <a:cs typeface="Arial" pitchFamily="34" charset="0"/>
                    </a:rPr>
                    <a:t>4. </a:t>
                  </a:r>
                  <a:r>
                    <a:rPr lang="tr-TR" altLang="tr-TR" sz="1600" dirty="0">
                      <a:solidFill>
                        <a:srgbClr val="000000"/>
                      </a:solidFill>
                      <a:cs typeface="Arial" pitchFamily="34" charset="0"/>
                    </a:rPr>
                    <a:t>Sahip olunan birden fazla konut dolayısıyla kira geliri elde edilmiş ise istisna yalnızca bir kez uygulanabilir.</a:t>
                  </a:r>
                  <a:r>
                    <a:rPr lang="tr-TR" altLang="tr-TR" sz="1600" b="0" dirty="0">
                      <a:solidFill>
                        <a:srgbClr val="000000"/>
                      </a:solidFill>
                      <a:cs typeface="Arial" pitchFamily="34" charset="0"/>
                    </a:rPr>
                    <a:t>  </a:t>
                  </a:r>
                  <a:endParaRPr lang="tr-TR" altLang="tr-TR" sz="1600" b="0" dirty="0">
                    <a:solidFill>
                      <a:srgbClr val="000000"/>
                    </a:solidFill>
                    <a:cs typeface="Times New Roman" pitchFamily="18" charset="0"/>
                  </a:endParaRPr>
                </a:p>
                <a:p>
                  <a:pPr algn="just" eaLnBrk="1" hangingPunct="1">
                    <a:lnSpc>
                      <a:spcPct val="90000"/>
                    </a:lnSpc>
                    <a:spcBef>
                      <a:spcPct val="50000"/>
                    </a:spcBef>
                  </a:pPr>
                  <a:r>
                    <a:rPr lang="tr-TR" altLang="tr-TR" sz="1600" dirty="0">
                      <a:solidFill>
                        <a:srgbClr val="800000"/>
                      </a:solidFill>
                    </a:rPr>
                    <a:t>	</a:t>
                  </a:r>
                  <a:r>
                    <a:rPr lang="tr-TR" altLang="tr-TR" sz="1600" dirty="0">
                      <a:solidFill>
                        <a:srgbClr val="FF0000"/>
                      </a:solidFill>
                      <a:cs typeface="Times New Roman" pitchFamily="18" charset="0"/>
                    </a:rPr>
                    <a:t>5.</a:t>
                  </a:r>
                  <a:r>
                    <a:rPr lang="tr-TR" altLang="tr-TR" sz="1600" b="0" dirty="0">
                      <a:solidFill>
                        <a:srgbClr val="FF0000"/>
                      </a:solidFill>
                      <a:cs typeface="Times New Roman" pitchFamily="18" charset="0"/>
                    </a:rPr>
                    <a:t> </a:t>
                  </a:r>
                  <a:r>
                    <a:rPr lang="tr-TR" altLang="tr-TR" sz="1600" dirty="0">
                      <a:solidFill>
                        <a:srgbClr val="000000"/>
                      </a:solidFill>
                      <a:cs typeface="Times New Roman" pitchFamily="18" charset="0"/>
                    </a:rPr>
                    <a:t>Kira geliri elde edilen meskene birden fazla ki</a:t>
                  </a:r>
                  <a:r>
                    <a:rPr lang="tr-TR" altLang="tr-TR" sz="1600" dirty="0">
                      <a:solidFill>
                        <a:srgbClr val="000000"/>
                      </a:solidFill>
                    </a:rPr>
                    <a:t>ş</a:t>
                  </a:r>
                  <a:r>
                    <a:rPr lang="tr-TR" altLang="tr-TR" sz="1600" dirty="0">
                      <a:solidFill>
                        <a:srgbClr val="000000"/>
                      </a:solidFill>
                      <a:cs typeface="Times New Roman" pitchFamily="18" charset="0"/>
                    </a:rPr>
                    <a:t>i ortak ise 7.000.-TL.’lik istisna her bir ortak için ayr</a:t>
                  </a:r>
                  <a:r>
                    <a:rPr lang="tr-TR" altLang="tr-TR" sz="1600" dirty="0">
                      <a:solidFill>
                        <a:srgbClr val="000000"/>
                      </a:solidFill>
                    </a:rPr>
                    <a:t>ı</a:t>
                  </a:r>
                  <a:r>
                    <a:rPr lang="tr-TR" altLang="tr-TR" sz="1600" dirty="0">
                      <a:solidFill>
                        <a:srgbClr val="000000"/>
                      </a:solidFill>
                      <a:cs typeface="Times New Roman" pitchFamily="18" charset="0"/>
                    </a:rPr>
                    <a:t> ayr</a:t>
                  </a:r>
                  <a:r>
                    <a:rPr lang="tr-TR" altLang="tr-TR" sz="1600" dirty="0">
                      <a:solidFill>
                        <a:srgbClr val="000000"/>
                      </a:solidFill>
                    </a:rPr>
                    <a:t>ı</a:t>
                  </a:r>
                  <a:r>
                    <a:rPr lang="tr-TR" altLang="tr-TR" sz="1600" dirty="0">
                      <a:solidFill>
                        <a:srgbClr val="000000"/>
                      </a:solidFill>
                      <a:cs typeface="Times New Roman" pitchFamily="18" charset="0"/>
                    </a:rPr>
                    <a:t> uygulanabilecektir.</a:t>
                  </a:r>
                  <a:r>
                    <a:rPr lang="tr-TR" altLang="tr-TR" sz="1600" dirty="0">
                      <a:solidFill>
                        <a:srgbClr val="000000"/>
                      </a:solidFill>
                      <a:cs typeface="Arial" pitchFamily="34" charset="0"/>
                    </a:rPr>
                    <a:t> </a:t>
                  </a:r>
                  <a:endParaRPr lang="tr-TR" altLang="tr-TR" sz="1600" dirty="0">
                    <a:solidFill>
                      <a:srgbClr val="000000"/>
                    </a:solidFill>
                  </a:endParaRPr>
                </a:p>
                <a:p>
                  <a:pPr algn="just" eaLnBrk="1" hangingPunct="1"/>
                  <a:endParaRPr lang="tr-TR" altLang="tr-TR" sz="1600" dirty="0">
                    <a:solidFill>
                      <a:srgbClr val="000000"/>
                    </a:solidFill>
                  </a:endParaRPr>
                </a:p>
              </p:txBody>
            </p:sp>
            <p:sp>
              <p:nvSpPr>
                <p:cNvPr id="43032"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grpSp>
            <p:nvGrpSpPr>
              <p:cNvPr id="43018" name="Group 15"/>
              <p:cNvGrpSpPr>
                <a:grpSpLocks/>
              </p:cNvGrpSpPr>
              <p:nvPr/>
            </p:nvGrpSpPr>
            <p:grpSpPr bwMode="auto">
              <a:xfrm>
                <a:off x="0" y="768"/>
                <a:ext cx="2989" cy="384"/>
                <a:chOff x="0" y="768"/>
                <a:chExt cx="2989" cy="384"/>
              </a:xfrm>
            </p:grpSpPr>
            <p:sp>
              <p:nvSpPr>
                <p:cNvPr id="43029"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solidFill>
                      <a:srgbClr val="000000"/>
                    </a:solidFill>
                  </a:endParaRPr>
                </a:p>
              </p:txBody>
            </p:sp>
            <p:sp>
              <p:nvSpPr>
                <p:cNvPr id="43030"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grpSp>
            <p:nvGrpSpPr>
              <p:cNvPr id="43019" name="Group 18"/>
              <p:cNvGrpSpPr>
                <a:grpSpLocks/>
              </p:cNvGrpSpPr>
              <p:nvPr/>
            </p:nvGrpSpPr>
            <p:grpSpPr bwMode="auto">
              <a:xfrm>
                <a:off x="0" y="1152"/>
                <a:ext cx="2989" cy="384"/>
                <a:chOff x="0" y="1152"/>
                <a:chExt cx="2989" cy="384"/>
              </a:xfrm>
            </p:grpSpPr>
            <p:sp>
              <p:nvSpPr>
                <p:cNvPr id="43027"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solidFill>
                      <a:srgbClr val="000000"/>
                    </a:solidFill>
                  </a:endParaRPr>
                </a:p>
              </p:txBody>
            </p:sp>
            <p:sp>
              <p:nvSpPr>
                <p:cNvPr id="43028"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grpSp>
            <p:nvGrpSpPr>
              <p:cNvPr id="43020" name="Group 21"/>
              <p:cNvGrpSpPr>
                <a:grpSpLocks/>
              </p:cNvGrpSpPr>
              <p:nvPr/>
            </p:nvGrpSpPr>
            <p:grpSpPr bwMode="auto">
              <a:xfrm>
                <a:off x="0" y="1536"/>
                <a:ext cx="2989" cy="384"/>
                <a:chOff x="0" y="1536"/>
                <a:chExt cx="2989" cy="384"/>
              </a:xfrm>
            </p:grpSpPr>
            <p:sp>
              <p:nvSpPr>
                <p:cNvPr id="43025"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solidFill>
                        <a:srgbClr val="000000"/>
                      </a:solidFill>
                    </a:rPr>
                    <a:t>	</a:t>
                  </a:r>
                  <a:endParaRPr lang="tr-TR" altLang="tr-TR" sz="1600" b="0">
                    <a:solidFill>
                      <a:srgbClr val="000000"/>
                    </a:solidFill>
                  </a:endParaRPr>
                </a:p>
              </p:txBody>
            </p:sp>
            <p:sp>
              <p:nvSpPr>
                <p:cNvPr id="43026"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sp>
            <p:nvSpPr>
              <p:cNvPr id="43021"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solidFill>
                    <a:srgbClr val="000000"/>
                  </a:solidFill>
                </a:endParaRPr>
              </a:p>
            </p:txBody>
          </p:sp>
          <p:grpSp>
            <p:nvGrpSpPr>
              <p:cNvPr id="43022" name="Group 27"/>
              <p:cNvGrpSpPr>
                <a:grpSpLocks/>
              </p:cNvGrpSpPr>
              <p:nvPr/>
            </p:nvGrpSpPr>
            <p:grpSpPr bwMode="auto">
              <a:xfrm>
                <a:off x="0" y="2304"/>
                <a:ext cx="2989" cy="384"/>
                <a:chOff x="0" y="2304"/>
                <a:chExt cx="2989" cy="384"/>
              </a:xfrm>
            </p:grpSpPr>
            <p:sp>
              <p:nvSpPr>
                <p:cNvPr id="43023"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solidFill>
                      <a:srgbClr val="000000"/>
                    </a:solidFill>
                    <a:latin typeface="Times New Roman" pitchFamily="18" charset="0"/>
                    <a:cs typeface="Times New Roman" pitchFamily="18" charset="0"/>
                  </a:endParaRPr>
                </a:p>
                <a:p>
                  <a:pPr algn="just"/>
                  <a:endParaRPr lang="tr-TR" altLang="tr-TR" sz="1600" b="0">
                    <a:solidFill>
                      <a:srgbClr val="000000"/>
                    </a:solidFill>
                  </a:endParaRPr>
                </a:p>
              </p:txBody>
            </p:sp>
            <p:sp>
              <p:nvSpPr>
                <p:cNvPr id="43024"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grpSp>
        <p:sp>
          <p:nvSpPr>
            <p:cNvPr id="43015"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solidFill>
                  <a:srgbClr val="000000"/>
                </a:solidFill>
              </a:endParaRPr>
            </a:p>
          </p:txBody>
        </p:sp>
      </p:grpSp>
    </p:spTree>
    <p:extLst>
      <p:ext uri="{BB962C8B-B14F-4D97-AF65-F5344CB8AC3E}">
        <p14:creationId xmlns:p14="http://schemas.microsoft.com/office/powerpoint/2010/main" val="2035721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9F0076B-17FE-4267-9065-C3DBCC59A961}" type="slidenum">
              <a:rPr lang="tr-TR" altLang="tr-TR" sz="1200">
                <a:solidFill>
                  <a:srgbClr val="898989"/>
                </a:solidFill>
                <a:latin typeface="Arial" pitchFamily="34" charset="0"/>
              </a:rPr>
              <a:pPr>
                <a:spcBef>
                  <a:spcPct val="0"/>
                </a:spcBef>
                <a:buFontTx/>
                <a:buNone/>
              </a:pPr>
              <a:t>53</a:t>
            </a:fld>
            <a:endParaRPr lang="tr-TR" altLang="tr-TR" sz="1200">
              <a:solidFill>
                <a:srgbClr val="898989"/>
              </a:solidFill>
              <a:latin typeface="Arial" pitchFamily="34" charset="0"/>
            </a:endParaRPr>
          </a:p>
        </p:txBody>
      </p:sp>
      <p:sp>
        <p:nvSpPr>
          <p:cNvPr id="65539" name="Dikdörtgen 2"/>
          <p:cNvSpPr>
            <a:spLocks noChangeArrowheads="1"/>
          </p:cNvSpPr>
          <p:nvPr/>
        </p:nvSpPr>
        <p:spPr bwMode="auto">
          <a:xfrm>
            <a:off x="0" y="476250"/>
            <a:ext cx="9144000"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tr-TR" altLang="tr-TR" sz="2400" b="1" dirty="0">
                <a:solidFill>
                  <a:srgbClr val="FF0000"/>
                </a:solidFill>
                <a:latin typeface="Arial TUR" charset="-94"/>
                <a:ea typeface="Times New Roman" pitchFamily="18" charset="0"/>
                <a:cs typeface="Arial TUR" charset="-94"/>
              </a:rPr>
              <a:t>GAYRİMENKUL SERMAYE İRADI İSTİSNASI UYGULAMASINA İLİŞKİN ÖRNEKLER</a:t>
            </a:r>
          </a:p>
          <a:p>
            <a:pPr algn="just">
              <a:spcBef>
                <a:spcPct val="0"/>
              </a:spcBef>
              <a:buFontTx/>
              <a:buNone/>
            </a:pPr>
            <a:endParaRPr lang="tr-TR" altLang="tr-TR" sz="2000" dirty="0">
              <a:solidFill>
                <a:srgbClr val="FF0000"/>
              </a:solidFill>
              <a:latin typeface="Arial TUR" charset="-94"/>
              <a:ea typeface="Times New Roman" pitchFamily="18" charset="0"/>
              <a:cs typeface="Arial TUR" charset="-94"/>
            </a:endParaRPr>
          </a:p>
          <a:p>
            <a:pPr algn="just">
              <a:spcBef>
                <a:spcPct val="0"/>
              </a:spcBef>
              <a:buFontTx/>
              <a:buNone/>
            </a:pPr>
            <a:r>
              <a:rPr lang="tr-TR" altLang="tr-TR" sz="2000" dirty="0">
                <a:solidFill>
                  <a:srgbClr val="FF0000"/>
                </a:solidFill>
                <a:latin typeface="Arial TUR" charset="-94"/>
                <a:ea typeface="Times New Roman" pitchFamily="18" charset="0"/>
                <a:cs typeface="Arial TUR" charset="-94"/>
              </a:rPr>
              <a:t>Örnek 1: </a:t>
            </a:r>
            <a:r>
              <a:rPr lang="tr-TR" altLang="tr-TR" sz="2000" dirty="0">
                <a:latin typeface="Arial TUR" charset="-94"/>
                <a:ea typeface="Times New Roman" pitchFamily="18" charset="0"/>
                <a:cs typeface="Arial TUR" charset="-94"/>
              </a:rPr>
              <a:t>Bayan (B), 2021 yılında konut olarak kiraya verdiği dairesinden 200.000 TL kira hasılatı elde etmiştir.</a:t>
            </a:r>
          </a:p>
          <a:p>
            <a:pPr algn="just">
              <a:spcBef>
                <a:spcPct val="0"/>
              </a:spcBef>
              <a:buFontTx/>
              <a:buNone/>
            </a:pPr>
            <a:r>
              <a:rPr lang="tr-TR" altLang="tr-TR" sz="1200" dirty="0">
                <a:latin typeface="Arial TUR" charset="-94"/>
                <a:ea typeface="Times New Roman" pitchFamily="18" charset="0"/>
                <a:cs typeface="Arial TUR" charset="-94"/>
              </a:rPr>
              <a:t> </a:t>
            </a:r>
          </a:p>
          <a:p>
            <a:pPr algn="just">
              <a:spcBef>
                <a:spcPct val="0"/>
              </a:spcBef>
              <a:buFontTx/>
              <a:buNone/>
            </a:pPr>
            <a:r>
              <a:rPr lang="tr-TR" altLang="tr-TR" sz="2000" dirty="0">
                <a:latin typeface="Arial TUR" charset="-94"/>
                <a:ea typeface="Times New Roman" pitchFamily="18" charset="0"/>
                <a:cs typeface="Arial TUR" charset="-94"/>
              </a:rPr>
              <a:t>Bayan (B)’</a:t>
            </a:r>
            <a:r>
              <a:rPr lang="tr-TR" altLang="tr-TR" sz="2000" dirty="0" err="1">
                <a:latin typeface="Arial TUR" charset="-94"/>
                <a:ea typeface="Times New Roman" pitchFamily="18" charset="0"/>
                <a:cs typeface="Arial TUR" charset="-94"/>
              </a:rPr>
              <a:t>nin</a:t>
            </a:r>
            <a:r>
              <a:rPr lang="tr-TR" altLang="tr-TR" sz="2000" dirty="0">
                <a:latin typeface="Arial TUR" charset="-94"/>
                <a:ea typeface="Times New Roman" pitchFamily="18" charset="0"/>
                <a:cs typeface="Arial TUR" charset="-94"/>
              </a:rPr>
              <a:t> elde ettiği konut kira geliri (200.000 TL), 2021 yılı bakımından Gelir Vergisi Kanununun 103 üncü maddesinde yazılı tarifenin üçüncü diliminde ücret gelirleri için belirlenen tutarı (190.000 TL) aştığından elde edilen kira geliri için istisna uygulanmayacaktır. </a:t>
            </a:r>
          </a:p>
          <a:p>
            <a:pPr algn="just">
              <a:spcBef>
                <a:spcPct val="0"/>
              </a:spcBef>
              <a:buFontTx/>
              <a:buNone/>
            </a:pPr>
            <a:r>
              <a:rPr lang="tr-TR" altLang="tr-TR" sz="1200" dirty="0">
                <a:latin typeface="Arial TUR" charset="-94"/>
                <a:ea typeface="Times New Roman" pitchFamily="18" charset="0"/>
                <a:cs typeface="Arial TUR" charset="-94"/>
              </a:rPr>
              <a:t> </a:t>
            </a:r>
          </a:p>
          <a:p>
            <a:pPr algn="just">
              <a:spcBef>
                <a:spcPct val="0"/>
              </a:spcBef>
              <a:buFontTx/>
              <a:buNone/>
            </a:pPr>
            <a:r>
              <a:rPr lang="tr-TR" altLang="tr-TR" sz="2000" dirty="0">
                <a:solidFill>
                  <a:srgbClr val="FF0000"/>
                </a:solidFill>
                <a:latin typeface="Arial TUR" charset="-94"/>
                <a:ea typeface="Times New Roman" pitchFamily="18" charset="0"/>
                <a:cs typeface="Arial TUR" charset="-94"/>
              </a:rPr>
              <a:t>Örnek 2: </a:t>
            </a:r>
            <a:r>
              <a:rPr lang="tr-TR" altLang="tr-TR" sz="2000" dirty="0">
                <a:latin typeface="Arial TUR" charset="-94"/>
                <a:ea typeface="Times New Roman" pitchFamily="18" charset="0"/>
                <a:cs typeface="Arial TUR" charset="-94"/>
              </a:rPr>
              <a:t>Bay (C), 2021 yılında, konut olarak kiraya verdiği dairesinden 10.000 TL kira geliri, tamamı tevkif yoluyla vergilendirilmiş 60.000 TL işyeri kira geliri ve 140.000 TL ücret geliri elde etmiştir. </a:t>
            </a:r>
          </a:p>
          <a:p>
            <a:pPr algn="just">
              <a:spcBef>
                <a:spcPct val="0"/>
              </a:spcBef>
              <a:buFontTx/>
              <a:buNone/>
            </a:pPr>
            <a:endParaRPr lang="tr-TR" altLang="tr-TR" sz="1100" dirty="0">
              <a:latin typeface="Arial TUR" charset="-94"/>
              <a:ea typeface="Times New Roman" pitchFamily="18" charset="0"/>
              <a:cs typeface="Arial TUR" charset="-94"/>
            </a:endParaRPr>
          </a:p>
          <a:p>
            <a:pPr algn="just">
              <a:spcBef>
                <a:spcPct val="0"/>
              </a:spcBef>
              <a:buFontTx/>
              <a:buNone/>
            </a:pPr>
            <a:r>
              <a:rPr lang="tr-TR" altLang="tr-TR" sz="2000" dirty="0">
                <a:latin typeface="Arial TUR" charset="-94"/>
                <a:ea typeface="Times New Roman" pitchFamily="18" charset="0"/>
                <a:cs typeface="Arial TUR" charset="-94"/>
              </a:rPr>
              <a:t>Elde edilen gelir toplamının (10.000 + 60.000 + 140.000 = 210.000 TL) beyan sınırını aşması nedeniyle, 10.000 TL’lik konut kira geliri bakımından 7.000 TL’lik istisnanın uygulanması söz konusu olmayacaktır. </a:t>
            </a:r>
          </a:p>
          <a:p>
            <a:pPr algn="just">
              <a:spcBef>
                <a:spcPct val="0"/>
              </a:spcBef>
              <a:buFontTx/>
              <a:buNone/>
            </a:pPr>
            <a:endParaRPr lang="tr-TR" altLang="tr-TR" sz="1200" dirty="0">
              <a:latin typeface="Arial TUR" charset="-94"/>
              <a:ea typeface="Times New Roman" pitchFamily="18" charset="0"/>
              <a:cs typeface="Arial TUR" charset="-94"/>
            </a:endParaRPr>
          </a:p>
        </p:txBody>
      </p:sp>
    </p:spTree>
    <p:extLst>
      <p:ext uri="{BB962C8B-B14F-4D97-AF65-F5344CB8AC3E}">
        <p14:creationId xmlns:p14="http://schemas.microsoft.com/office/powerpoint/2010/main" val="528172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19891" y="471154"/>
            <a:ext cx="8785225" cy="5355312"/>
          </a:xfrm>
          <a:prstGeom prst="rect">
            <a:avLst/>
          </a:prstGeom>
          <a:noFill/>
          <a:ln w="9525" algn="ctr">
            <a:noFill/>
            <a:miter lim="800000"/>
            <a:headEnd/>
            <a:tailEnd/>
          </a:ln>
        </p:spPr>
        <p:txBody>
          <a:bodyPr anchor="ctr">
            <a:spAutoFit/>
          </a:bodyPr>
          <a:lstStyle/>
          <a:p>
            <a:pPr indent="450850" algn="ctr">
              <a:defRPr/>
            </a:pPr>
            <a:r>
              <a:rPr lang="tr-TR" sz="2000" b="1" dirty="0">
                <a:solidFill>
                  <a:srgbClr val="FF0000"/>
                </a:solidFill>
                <a:latin typeface="Arial" charset="0"/>
                <a:ea typeface="Times New Roman" pitchFamily="18" charset="0"/>
                <a:cs typeface="Arial" charset="0"/>
              </a:rPr>
              <a:t>İŞYERİ KİRALARINDA STOPAJ YOLUYLA VERGİLENDİRME</a:t>
            </a:r>
          </a:p>
          <a:p>
            <a:pPr indent="450850" algn="just">
              <a:defRPr/>
            </a:pPr>
            <a:endParaRPr lang="tr-TR" sz="1600" dirty="0">
              <a:latin typeface="Arial" charset="0"/>
              <a:ea typeface="Times New Roman" pitchFamily="18" charset="0"/>
              <a:cs typeface="Arial" charset="0"/>
            </a:endParaRPr>
          </a:p>
          <a:p>
            <a:pPr marL="285750" indent="-285750" algn="just">
              <a:buFont typeface="Arial" panose="020B0604020202020204" pitchFamily="34" charset="0"/>
              <a:buChar char="•"/>
              <a:defRPr/>
            </a:pPr>
            <a:r>
              <a:rPr lang="tr-TR" dirty="0">
                <a:latin typeface="Arial" charset="0"/>
                <a:ea typeface="Times New Roman" pitchFamily="18" charset="0"/>
                <a:cs typeface="Arial" charset="0"/>
              </a:rPr>
              <a:t>Gelir Vergisi Kanunu’nun 94’üncü maddesinde sayılan kişi, kurum ve kuruluşlar; gayrimenkul sermaye iradına konu mal ve hakları kiralamaları durumunda, bu kapsamda yapacakları kira ödemeleri üzerinden gelir vergisi kesintisi (</a:t>
            </a:r>
            <a:r>
              <a:rPr lang="tr-TR" dirty="0" err="1">
                <a:latin typeface="Arial" charset="0"/>
                <a:ea typeface="Times New Roman" pitchFamily="18" charset="0"/>
                <a:cs typeface="Arial" charset="0"/>
              </a:rPr>
              <a:t>tevkifat</a:t>
            </a:r>
            <a:r>
              <a:rPr lang="tr-TR" dirty="0">
                <a:latin typeface="Arial" charset="0"/>
                <a:ea typeface="Times New Roman" pitchFamily="18" charset="0"/>
                <a:cs typeface="Arial" charset="0"/>
              </a:rPr>
              <a:t>) yapmak zorundadırlar.</a:t>
            </a:r>
          </a:p>
          <a:p>
            <a:pPr marL="285750" indent="-285750" algn="just">
              <a:buFont typeface="Arial" panose="020B0604020202020204" pitchFamily="34" charset="0"/>
              <a:buChar char="•"/>
              <a:defRPr/>
            </a:pPr>
            <a:endParaRPr lang="tr-TR" dirty="0">
              <a:latin typeface="Arial" charset="0"/>
              <a:ea typeface="Times New Roman" pitchFamily="18" charset="0"/>
              <a:cs typeface="Arial" charset="0"/>
            </a:endParaRPr>
          </a:p>
          <a:p>
            <a:pPr marL="285750" indent="-285750" algn="just">
              <a:buFont typeface="Arial" panose="020B0604020202020204" pitchFamily="34" charset="0"/>
              <a:buChar char="•"/>
              <a:defRPr/>
            </a:pPr>
            <a:r>
              <a:rPr lang="tr-TR" dirty="0">
                <a:latin typeface="Arial" charset="0"/>
                <a:ea typeface="Times New Roman" pitchFamily="18" charset="0"/>
                <a:cs typeface="Arial" charset="0"/>
              </a:rPr>
              <a:t>Kiracı olan söz konusu kişi, kurum ve kuruluşlar, yaptıkları kira ödemelerinin brüt tutarı üzerinden %20 oranında gelir vergisi kesintisi yapacaklardır.</a:t>
            </a:r>
          </a:p>
          <a:p>
            <a:pPr marL="285750" indent="-285750" algn="just">
              <a:buFont typeface="Arial" panose="020B0604020202020204" pitchFamily="34" charset="0"/>
              <a:buChar char="•"/>
              <a:defRPr/>
            </a:pPr>
            <a:endParaRPr lang="tr-TR" dirty="0">
              <a:latin typeface="Arial" charset="0"/>
              <a:ea typeface="Times New Roman" pitchFamily="18" charset="0"/>
              <a:cs typeface="Arial" charset="0"/>
            </a:endParaRPr>
          </a:p>
          <a:p>
            <a:pPr marL="285750" indent="-285750" algn="just">
              <a:buFont typeface="Arial" panose="020B0604020202020204" pitchFamily="34" charset="0"/>
              <a:buChar char="•"/>
              <a:defRPr/>
            </a:pPr>
            <a:r>
              <a:rPr lang="tr-TR" dirty="0">
                <a:latin typeface="Arial" charset="0"/>
                <a:ea typeface="Times New Roman" pitchFamily="18" charset="0"/>
                <a:cs typeface="Arial" charset="0"/>
              </a:rPr>
              <a:t>31.07.2020 tarih ve 31202 sayılı Resmi </a:t>
            </a:r>
            <a:r>
              <a:rPr lang="tr-TR" dirty="0" err="1">
                <a:latin typeface="Arial" charset="0"/>
                <a:ea typeface="Times New Roman" pitchFamily="18" charset="0"/>
                <a:cs typeface="Arial" charset="0"/>
              </a:rPr>
              <a:t>Gazete’de</a:t>
            </a:r>
            <a:r>
              <a:rPr lang="tr-TR" dirty="0">
                <a:latin typeface="Arial" charset="0"/>
                <a:ea typeface="Times New Roman" pitchFamily="18" charset="0"/>
                <a:cs typeface="Arial" charset="0"/>
              </a:rPr>
              <a:t> yayımlanan 2813 sayılı Cumhurbaşkanı Kararı ile 31.07.2020 - 31.12.2020 tarihleri arasında nakden veya </a:t>
            </a:r>
            <a:r>
              <a:rPr lang="tr-TR" dirty="0" err="1">
                <a:latin typeface="Arial" charset="0"/>
                <a:ea typeface="Times New Roman" pitchFamily="18" charset="0"/>
                <a:cs typeface="Arial" charset="0"/>
              </a:rPr>
              <a:t>hesaben</a:t>
            </a:r>
            <a:r>
              <a:rPr lang="tr-TR" dirty="0">
                <a:latin typeface="Arial" charset="0"/>
                <a:ea typeface="Times New Roman" pitchFamily="18" charset="0"/>
                <a:cs typeface="Arial" charset="0"/>
              </a:rPr>
              <a:t> yapılan kira ödemeleri üzerinden Gelir Vergisi Kanunu uyarınca uygulanmakta olan </a:t>
            </a:r>
            <a:r>
              <a:rPr lang="tr-TR" dirty="0" err="1">
                <a:latin typeface="Arial" charset="0"/>
                <a:ea typeface="Times New Roman" pitchFamily="18" charset="0"/>
                <a:cs typeface="Arial" charset="0"/>
              </a:rPr>
              <a:t>tevkifat</a:t>
            </a:r>
            <a:r>
              <a:rPr lang="tr-TR" dirty="0">
                <a:latin typeface="Arial" charset="0"/>
                <a:ea typeface="Times New Roman" pitchFamily="18" charset="0"/>
                <a:cs typeface="Arial" charset="0"/>
              </a:rPr>
              <a:t> oranı %10 olarak belirlenmiştir (22.10.2020 tarih ve 3319 sayılı Cumhurbaşkanı Kararı ile %10 olan </a:t>
            </a:r>
            <a:r>
              <a:rPr lang="tr-TR" dirty="0" err="1">
                <a:latin typeface="Arial" charset="0"/>
                <a:ea typeface="Times New Roman" pitchFamily="18" charset="0"/>
                <a:cs typeface="Arial" charset="0"/>
              </a:rPr>
              <a:t>tevkifat</a:t>
            </a:r>
            <a:r>
              <a:rPr lang="tr-TR" dirty="0">
                <a:latin typeface="Arial" charset="0"/>
                <a:ea typeface="Times New Roman" pitchFamily="18" charset="0"/>
                <a:cs typeface="Arial" charset="0"/>
              </a:rPr>
              <a:t> uygulaması 31.05.2021 tarihine kadar uzatılmıştır).</a:t>
            </a:r>
          </a:p>
          <a:p>
            <a:pPr marL="285750" indent="-285750" algn="just">
              <a:buFont typeface="Arial" panose="020B0604020202020204" pitchFamily="34" charset="0"/>
              <a:buChar char="•"/>
              <a:defRPr/>
            </a:pPr>
            <a:endParaRPr lang="tr-TR" dirty="0">
              <a:latin typeface="Arial" charset="0"/>
              <a:ea typeface="Times New Roman" pitchFamily="18" charset="0"/>
              <a:cs typeface="Arial" charset="0"/>
            </a:endParaRPr>
          </a:p>
          <a:p>
            <a:pPr marL="285750" indent="-285750" algn="just">
              <a:buFont typeface="Arial" panose="020B0604020202020204" pitchFamily="34" charset="0"/>
              <a:buChar char="•"/>
              <a:defRPr/>
            </a:pPr>
            <a:r>
              <a:rPr lang="tr-TR" dirty="0">
                <a:latin typeface="Arial" charset="0"/>
                <a:ea typeface="Times New Roman" pitchFamily="18" charset="0"/>
                <a:cs typeface="Arial" charset="0"/>
              </a:rPr>
              <a:t>Bu vergi kesintisi, gelecek aylara veya yıllara ait olmak üzere peşin ödenen kira bedeli üzerinden de yapılacaktır.</a:t>
            </a:r>
          </a:p>
        </p:txBody>
      </p:sp>
    </p:spTree>
    <p:extLst>
      <p:ext uri="{BB962C8B-B14F-4D97-AF65-F5344CB8AC3E}">
        <p14:creationId xmlns:p14="http://schemas.microsoft.com/office/powerpoint/2010/main" val="1706048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A0CF88A-F718-4D4C-8163-4FDC4D78CB12}"/>
              </a:ext>
            </a:extLst>
          </p:cNvPr>
          <p:cNvSpPr txBox="1"/>
          <p:nvPr/>
        </p:nvSpPr>
        <p:spPr>
          <a:xfrm>
            <a:off x="467544" y="341162"/>
            <a:ext cx="7992888" cy="5355312"/>
          </a:xfrm>
          <a:prstGeom prst="rect">
            <a:avLst/>
          </a:prstGeom>
          <a:noFill/>
        </p:spPr>
        <p:txBody>
          <a:bodyPr wrap="square">
            <a:spAutoFit/>
          </a:bodyPr>
          <a:lstStyle/>
          <a:p>
            <a:r>
              <a:rPr lang="tr-TR" sz="3600" b="1" dirty="0">
                <a:solidFill>
                  <a:srgbClr val="FF0000"/>
                </a:solidFill>
              </a:rPr>
              <a:t>KİRA GELİRİNİN BEYANI</a:t>
            </a:r>
          </a:p>
          <a:p>
            <a:r>
              <a:rPr lang="tr-TR" dirty="0"/>
              <a:t>Beyana tabi geliri sadece gayrimenkul sermaye iradından ibaret olan mükelleflerden;</a:t>
            </a:r>
          </a:p>
          <a:p>
            <a:endParaRPr lang="tr-TR" dirty="0"/>
          </a:p>
          <a:p>
            <a:r>
              <a:rPr lang="tr-TR" dirty="0"/>
              <a:t>• Bir takvim yılı içinde elde ettiği </a:t>
            </a:r>
            <a:r>
              <a:rPr lang="tr-TR" b="1" dirty="0">
                <a:solidFill>
                  <a:srgbClr val="FF0000"/>
                </a:solidFill>
              </a:rPr>
              <a:t>konut</a:t>
            </a:r>
            <a:r>
              <a:rPr lang="tr-TR" dirty="0"/>
              <a:t> kira geliri, istisna tutarını</a:t>
            </a:r>
            <a:r>
              <a:rPr lang="tr-TR" b="1" dirty="0"/>
              <a:t> (2021 yılı için 7.000 TL)</a:t>
            </a:r>
            <a:r>
              <a:rPr lang="tr-TR" dirty="0"/>
              <a:t> aşanlar,</a:t>
            </a:r>
          </a:p>
          <a:p>
            <a:endParaRPr lang="tr-TR" dirty="0"/>
          </a:p>
          <a:p>
            <a:r>
              <a:rPr lang="tr-TR" dirty="0"/>
              <a:t>• </a:t>
            </a:r>
            <a:r>
              <a:rPr lang="tr-TR" b="1" dirty="0">
                <a:solidFill>
                  <a:srgbClr val="FF0000"/>
                </a:solidFill>
              </a:rPr>
              <a:t>İş yeri </a:t>
            </a:r>
            <a:r>
              <a:rPr lang="tr-TR" dirty="0"/>
              <a:t>kira gelirleri üzerinden vergi kesintisi yapılanlardan, kira gelirlerinin brüt tutarı beyanname verme sınırını (</a:t>
            </a:r>
            <a:r>
              <a:rPr lang="tr-TR" b="1" dirty="0"/>
              <a:t>2021 yılı için 53.000 TL</a:t>
            </a:r>
            <a:r>
              <a:rPr lang="tr-TR" dirty="0"/>
              <a:t>) aşanlar (Beyanname verme sınırı olan 53.000 TL’nin aşılıp aşılmadığının tespitinde, gelir vergisi kesintisine tabi brüt kira gelirleri ile konut kira gelirinin gelir vergisinden istisna edilen tutarı aşan kısmı birlikte dikkate alınacaktır.),</a:t>
            </a:r>
          </a:p>
          <a:p>
            <a:endParaRPr lang="tr-TR" dirty="0"/>
          </a:p>
          <a:p>
            <a:r>
              <a:rPr lang="tr-TR" dirty="0"/>
              <a:t>• Bir takvim yılı içinde mal ve hakların kiralanmasından elde edilen gelirlerden kesinti ve istisna uygulamasına konu olmayan ve tutarı beyanname verme sınırını</a:t>
            </a:r>
          </a:p>
          <a:p>
            <a:r>
              <a:rPr lang="tr-TR" dirty="0"/>
              <a:t>(2021 yılı için 2.800 TL) aşanlar,</a:t>
            </a:r>
          </a:p>
          <a:p>
            <a:endParaRPr lang="tr-TR" dirty="0"/>
          </a:p>
          <a:p>
            <a:r>
              <a:rPr lang="tr-TR" dirty="0"/>
              <a:t>yıllık beyanname vereceklerdir.</a:t>
            </a:r>
          </a:p>
        </p:txBody>
      </p:sp>
    </p:spTree>
    <p:extLst>
      <p:ext uri="{BB962C8B-B14F-4D97-AF65-F5344CB8AC3E}">
        <p14:creationId xmlns:p14="http://schemas.microsoft.com/office/powerpoint/2010/main" val="3800159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7"/>
          <p:cNvGrpSpPr>
            <a:grpSpLocks/>
          </p:cNvGrpSpPr>
          <p:nvPr/>
        </p:nvGrpSpPr>
        <p:grpSpPr bwMode="auto">
          <a:xfrm>
            <a:off x="1219200" y="1295400"/>
            <a:ext cx="7086600" cy="4276725"/>
            <a:chOff x="-3" y="-3"/>
            <a:chExt cx="2995" cy="2694"/>
          </a:xfrm>
        </p:grpSpPr>
        <p:grpSp>
          <p:nvGrpSpPr>
            <p:cNvPr id="163846" name="Group 8"/>
            <p:cNvGrpSpPr>
              <a:grpSpLocks/>
            </p:cNvGrpSpPr>
            <p:nvPr/>
          </p:nvGrpSpPr>
          <p:grpSpPr bwMode="auto">
            <a:xfrm>
              <a:off x="0" y="0"/>
              <a:ext cx="2989" cy="2688"/>
              <a:chOff x="0" y="0"/>
              <a:chExt cx="2989" cy="2688"/>
            </a:xfrm>
          </p:grpSpPr>
          <p:grpSp>
            <p:nvGrpSpPr>
              <p:cNvPr id="163848" name="Group 9"/>
              <p:cNvGrpSpPr>
                <a:grpSpLocks/>
              </p:cNvGrpSpPr>
              <p:nvPr/>
            </p:nvGrpSpPr>
            <p:grpSpPr bwMode="auto">
              <a:xfrm>
                <a:off x="0" y="0"/>
                <a:ext cx="2989" cy="384"/>
                <a:chOff x="0" y="0"/>
                <a:chExt cx="2989" cy="384"/>
              </a:xfrm>
            </p:grpSpPr>
            <p:sp>
              <p:nvSpPr>
                <p:cNvPr id="163867"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sz="2000" b="0"/>
                </a:p>
              </p:txBody>
            </p:sp>
            <p:sp>
              <p:nvSpPr>
                <p:cNvPr id="163868"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63849" name="Group 12"/>
              <p:cNvGrpSpPr>
                <a:grpSpLocks/>
              </p:cNvGrpSpPr>
              <p:nvPr/>
            </p:nvGrpSpPr>
            <p:grpSpPr bwMode="auto">
              <a:xfrm>
                <a:off x="0" y="384"/>
                <a:ext cx="2989" cy="384"/>
                <a:chOff x="0" y="384"/>
                <a:chExt cx="2989" cy="384"/>
              </a:xfrm>
            </p:grpSpPr>
            <p:sp>
              <p:nvSpPr>
                <p:cNvPr id="163865"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163866"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63850" name="Group 15"/>
              <p:cNvGrpSpPr>
                <a:grpSpLocks/>
              </p:cNvGrpSpPr>
              <p:nvPr/>
            </p:nvGrpSpPr>
            <p:grpSpPr bwMode="auto">
              <a:xfrm>
                <a:off x="0" y="768"/>
                <a:ext cx="2989" cy="384"/>
                <a:chOff x="0" y="768"/>
                <a:chExt cx="2989" cy="384"/>
              </a:xfrm>
            </p:grpSpPr>
            <p:sp>
              <p:nvSpPr>
                <p:cNvPr id="163863"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eaLnBrk="1" hangingPunct="1"/>
                  <a:endParaRPr lang="en-US" altLang="tr-TR" sz="1600" b="0"/>
                </a:p>
              </p:txBody>
            </p:sp>
            <p:sp>
              <p:nvSpPr>
                <p:cNvPr id="163864"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63851" name="Group 18"/>
              <p:cNvGrpSpPr>
                <a:grpSpLocks/>
              </p:cNvGrpSpPr>
              <p:nvPr/>
            </p:nvGrpSpPr>
            <p:grpSpPr bwMode="auto">
              <a:xfrm>
                <a:off x="0" y="1152"/>
                <a:ext cx="2989" cy="384"/>
                <a:chOff x="0" y="1152"/>
                <a:chExt cx="2989" cy="384"/>
              </a:xfrm>
            </p:grpSpPr>
            <p:sp>
              <p:nvSpPr>
                <p:cNvPr id="163861"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1600" b="0"/>
                </a:p>
              </p:txBody>
            </p:sp>
            <p:sp>
              <p:nvSpPr>
                <p:cNvPr id="163862"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63852" name="Group 21"/>
              <p:cNvGrpSpPr>
                <a:grpSpLocks/>
              </p:cNvGrpSpPr>
              <p:nvPr/>
            </p:nvGrpSpPr>
            <p:grpSpPr bwMode="auto">
              <a:xfrm>
                <a:off x="0" y="1536"/>
                <a:ext cx="2989" cy="384"/>
                <a:chOff x="0" y="1536"/>
                <a:chExt cx="2989" cy="384"/>
              </a:xfrm>
            </p:grpSpPr>
            <p:sp>
              <p:nvSpPr>
                <p:cNvPr id="163859"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r>
                    <a:rPr lang="tr-TR" altLang="tr-TR" sz="1600"/>
                    <a:t>	</a:t>
                  </a:r>
                  <a:endParaRPr lang="tr-TR" altLang="tr-TR" sz="1600" b="0"/>
                </a:p>
              </p:txBody>
            </p:sp>
            <p:sp>
              <p:nvSpPr>
                <p:cNvPr id="163860"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63853" name="Group 24"/>
              <p:cNvGrpSpPr>
                <a:grpSpLocks/>
              </p:cNvGrpSpPr>
              <p:nvPr/>
            </p:nvGrpSpPr>
            <p:grpSpPr bwMode="auto">
              <a:xfrm>
                <a:off x="0" y="1920"/>
                <a:ext cx="2989" cy="384"/>
                <a:chOff x="0" y="1920"/>
                <a:chExt cx="2989" cy="384"/>
              </a:xfrm>
            </p:grpSpPr>
            <p:sp>
              <p:nvSpPr>
                <p:cNvPr id="163857"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2400" b="0"/>
                </a:p>
              </p:txBody>
            </p:sp>
            <p:sp>
              <p:nvSpPr>
                <p:cNvPr id="163858"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63854" name="Group 27"/>
              <p:cNvGrpSpPr>
                <a:grpSpLocks/>
              </p:cNvGrpSpPr>
              <p:nvPr/>
            </p:nvGrpSpPr>
            <p:grpSpPr bwMode="auto">
              <a:xfrm>
                <a:off x="0" y="2304"/>
                <a:ext cx="2989" cy="384"/>
                <a:chOff x="0" y="2304"/>
                <a:chExt cx="2989" cy="384"/>
              </a:xfrm>
            </p:grpSpPr>
            <p:sp>
              <p:nvSpPr>
                <p:cNvPr id="163855"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eaLnBrk="1" hangingPunct="1"/>
                  <a:endParaRPr lang="tr-TR" altLang="tr-TR" sz="1600" b="0"/>
                </a:p>
              </p:txBody>
            </p:sp>
            <p:sp>
              <p:nvSpPr>
                <p:cNvPr id="163856"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163847"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163843"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76807" name="Rectangle 32"/>
          <p:cNvSpPr>
            <a:spLocks noChangeArrowheads="1"/>
          </p:cNvSpPr>
          <p:nvPr/>
        </p:nvSpPr>
        <p:spPr bwMode="auto">
          <a:xfrm>
            <a:off x="107950" y="334963"/>
            <a:ext cx="8928100" cy="6201698"/>
          </a:xfrm>
          <a:prstGeom prst="rect">
            <a:avLst/>
          </a:prstGeom>
          <a:noFill/>
          <a:ln w="9525">
            <a:noFill/>
            <a:miter lim="800000"/>
            <a:headEnd/>
            <a:tailEnd/>
          </a:ln>
        </p:spPr>
        <p:txBody>
          <a:bodyPr bIns="0">
            <a:spAutoFit/>
          </a:bodyPr>
          <a:lstStyle/>
          <a:p>
            <a:pPr indent="449263" algn="ctr" eaLnBrk="1" hangingPunct="1">
              <a:tabLst>
                <a:tab pos="457200" algn="l"/>
              </a:tabLst>
              <a:defRPr/>
            </a:pPr>
            <a:r>
              <a:rPr lang="tr-TR" sz="3200" b="1" dirty="0">
                <a:solidFill>
                  <a:srgbClr val="CC3300"/>
                </a:solidFill>
                <a:latin typeface="Arial" charset="0"/>
                <a:cs typeface="Times New Roman" pitchFamily="18" charset="0"/>
              </a:rPr>
              <a:t>GAYRİMENKULLERİN ELDEN ÇIKARILMASINDA  DEĞER  ARTIŞI KAZANCI</a:t>
            </a:r>
          </a:p>
          <a:p>
            <a:pPr indent="449263" algn="just" eaLnBrk="1" hangingPunct="1">
              <a:tabLst>
                <a:tab pos="457200" algn="l"/>
              </a:tabLst>
              <a:defRPr/>
            </a:pPr>
            <a:endParaRPr lang="tr-TR" sz="1600" dirty="0">
              <a:solidFill>
                <a:srgbClr val="CC3300"/>
              </a:solidFill>
              <a:latin typeface="Arial" charset="0"/>
              <a:cs typeface="Times New Roman" pitchFamily="18" charset="0"/>
            </a:endParaRPr>
          </a:p>
          <a:p>
            <a:pPr indent="449263" algn="just" eaLnBrk="1" hangingPunct="1">
              <a:tabLst>
                <a:tab pos="457200" algn="l"/>
              </a:tabLst>
              <a:defRPr/>
            </a:pPr>
            <a:r>
              <a:rPr lang="tr-TR" sz="1600" dirty="0">
                <a:solidFill>
                  <a:srgbClr val="000000"/>
                </a:solidFill>
                <a:latin typeface="Arial" charset="0"/>
                <a:cs typeface="Times New Roman" pitchFamily="18" charset="0"/>
              </a:rPr>
              <a:t>Gelir Vergisi Kanunu’nun mükerrer 80’inci maddesinin 6 numaralı bendinde, bir ivaz karşılığı iktisap edilen ve aynı kanunun 70’inci maddesinin birinci fıkrasının 1, 2, 4 ve 7 numaralı bentlerinde yer alan mal ve hakların iktisap tarihinden başlayarak </a:t>
            </a:r>
            <a:r>
              <a:rPr lang="tr-TR" sz="1600" dirty="0">
                <a:solidFill>
                  <a:srgbClr val="CC3300"/>
                </a:solidFill>
                <a:latin typeface="Arial" charset="0"/>
                <a:cs typeface="Times New Roman" pitchFamily="18" charset="0"/>
              </a:rPr>
              <a:t>beş</a:t>
            </a:r>
            <a:r>
              <a:rPr lang="tr-TR" sz="1600" dirty="0">
                <a:solidFill>
                  <a:srgbClr val="000000"/>
                </a:solidFill>
                <a:latin typeface="Arial" charset="0"/>
                <a:cs typeface="Times New Roman" pitchFamily="18" charset="0"/>
              </a:rPr>
              <a:t> yıl içinde elden çıkarılmas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ndan doğan kazançlar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 de</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er a</a:t>
            </a:r>
            <a:r>
              <a:rPr lang="tr-TR" sz="1600" dirty="0">
                <a:solidFill>
                  <a:srgbClr val="000000"/>
                </a:solidFill>
                <a:latin typeface="Arial" charset="0"/>
              </a:rPr>
              <a:t>rtış</a:t>
            </a:r>
            <a:r>
              <a:rPr lang="tr-TR" sz="1600" dirty="0">
                <a:solidFill>
                  <a:srgbClr val="000000"/>
                </a:solidFill>
                <a:latin typeface="Arial" charset="0"/>
                <a:cs typeface="Times New Roman" pitchFamily="18" charset="0"/>
              </a:rPr>
              <a:t> kazanc</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olacağı belirtilmiştir. Buna göre;</a:t>
            </a:r>
          </a:p>
          <a:p>
            <a:pPr indent="449263" algn="just" eaLnBrk="1" hangingPunct="1">
              <a:tabLst>
                <a:tab pos="457200" algn="l"/>
              </a:tabLst>
              <a:defRPr/>
            </a:pPr>
            <a:endParaRPr lang="tr-TR" sz="1600" dirty="0">
              <a:solidFill>
                <a:srgbClr val="000000"/>
              </a:solidFill>
              <a:latin typeface="Arial" charset="0"/>
              <a:cs typeface="Times New Roman" pitchFamily="18" charset="0"/>
            </a:endParaRPr>
          </a:p>
          <a:p>
            <a:pPr indent="271463" algn="just" eaLnBrk="1" hangingPunct="1">
              <a:buClr>
                <a:srgbClr val="FF0000"/>
              </a:buClr>
              <a:buFont typeface="Wingdings" pitchFamily="2" charset="2"/>
              <a:buChar char="Ø"/>
              <a:tabLst>
                <a:tab pos="271463" algn="l"/>
              </a:tabLst>
              <a:defRPr/>
            </a:pPr>
            <a:r>
              <a:rPr lang="tr-TR" sz="1600" dirty="0">
                <a:solidFill>
                  <a:srgbClr val="000000"/>
                </a:solidFill>
                <a:latin typeface="Arial" charset="0"/>
                <a:cs typeface="Times New Roman" pitchFamily="18" charset="0"/>
              </a:rPr>
              <a:t>Arazi, bina, maden suları, memba suları, madenler, ta</a:t>
            </a:r>
            <a:r>
              <a:rPr lang="tr-TR" sz="1600" dirty="0">
                <a:solidFill>
                  <a:srgbClr val="000000"/>
                </a:solidFill>
                <a:latin typeface="Arial" charset="0"/>
              </a:rPr>
              <a:t>ş</a:t>
            </a:r>
            <a:r>
              <a:rPr lang="tr-TR" sz="1600" dirty="0">
                <a:solidFill>
                  <a:srgbClr val="000000"/>
                </a:solidFill>
                <a:latin typeface="Arial" charset="0"/>
                <a:cs typeface="Times New Roman" pitchFamily="18" charset="0"/>
              </a:rPr>
              <a:t> ocaklar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kum ve çak</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 istihsal yerleri, tu</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la ve kiremit harmanlar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tuzlalar ve bunlar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 mütemmim cüzileri ve teferruat</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p>
          <a:p>
            <a:pPr indent="271463" algn="just" eaLnBrk="1" hangingPunct="1">
              <a:buClr>
                <a:srgbClr val="FF0000"/>
              </a:buClr>
              <a:buFont typeface="Wingdings" pitchFamily="2" charset="2"/>
              <a:buChar char="Ø"/>
              <a:tabLst>
                <a:tab pos="271463" algn="l"/>
              </a:tabLst>
              <a:defRPr/>
            </a:pPr>
            <a:r>
              <a:rPr lang="tr-TR" sz="1600" dirty="0">
                <a:solidFill>
                  <a:srgbClr val="000000"/>
                </a:solidFill>
                <a:latin typeface="Arial" charset="0"/>
                <a:cs typeface="Times New Roman" pitchFamily="18" charset="0"/>
              </a:rPr>
              <a:t>Voli mahalleri ve dalyanlar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p>
          <a:p>
            <a:pPr indent="271463" algn="just" eaLnBrk="1" hangingPunct="1">
              <a:buClr>
                <a:srgbClr val="FF0000"/>
              </a:buClr>
              <a:buFont typeface="Wingdings" pitchFamily="2" charset="2"/>
              <a:buChar char="Ø"/>
              <a:tabLst>
                <a:tab pos="271463" algn="l"/>
              </a:tabLst>
              <a:defRPr/>
            </a:pPr>
            <a:r>
              <a:rPr lang="tr-TR" sz="1600" dirty="0">
                <a:solidFill>
                  <a:srgbClr val="000000"/>
                </a:solidFill>
                <a:latin typeface="Arial" charset="0"/>
                <a:cs typeface="Times New Roman" pitchFamily="18" charset="0"/>
              </a:rPr>
              <a:t>Gayrimenkul olarak tescil edilen hakların ve</a:t>
            </a:r>
          </a:p>
          <a:p>
            <a:pPr indent="271463" algn="just" eaLnBrk="1" hangingPunct="1">
              <a:buClr>
                <a:srgbClr val="FF0000"/>
              </a:buClr>
              <a:buFont typeface="Wingdings" pitchFamily="2" charset="2"/>
              <a:buChar char="Ø"/>
              <a:tabLst>
                <a:tab pos="271463" algn="l"/>
              </a:tabLst>
              <a:defRPr/>
            </a:pPr>
            <a:r>
              <a:rPr lang="tr-TR" sz="1600" dirty="0">
                <a:solidFill>
                  <a:srgbClr val="000000"/>
                </a:solidFill>
                <a:latin typeface="Arial" charset="0"/>
                <a:cs typeface="Times New Roman" pitchFamily="18" charset="0"/>
              </a:rPr>
              <a:t>Gemi ve gemi paylar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ile bilumum motorlu tahmil ve tahliye vas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talar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a:t>
            </a:r>
          </a:p>
          <a:p>
            <a:pPr indent="271463" algn="just" eaLnBrk="1" hangingPunct="1">
              <a:tabLst>
                <a:tab pos="271463" algn="l"/>
              </a:tabLst>
              <a:defRPr/>
            </a:pPr>
            <a:endParaRPr lang="tr-TR" sz="1600" dirty="0">
              <a:solidFill>
                <a:srgbClr val="000000"/>
              </a:solidFill>
              <a:latin typeface="Arial" charset="0"/>
              <a:cs typeface="Times New Roman" pitchFamily="18" charset="0"/>
            </a:endParaRPr>
          </a:p>
          <a:p>
            <a:pPr indent="271463" algn="just" eaLnBrk="1" hangingPunct="1">
              <a:tabLst>
                <a:tab pos="271463" algn="l"/>
              </a:tabLst>
              <a:defRPr/>
            </a:pPr>
            <a:r>
              <a:rPr lang="tr-TR" sz="1600" dirty="0">
                <a:solidFill>
                  <a:srgbClr val="CC3300"/>
                </a:solidFill>
                <a:latin typeface="Arial" charset="0"/>
                <a:cs typeface="Times New Roman" pitchFamily="18" charset="0"/>
              </a:rPr>
              <a:t>beş y</a:t>
            </a:r>
            <a:r>
              <a:rPr lang="tr-TR" sz="1600" dirty="0">
                <a:solidFill>
                  <a:srgbClr val="CC3300"/>
                </a:solidFill>
                <a:latin typeface="Arial" charset="0"/>
              </a:rPr>
              <a:t>ı</a:t>
            </a:r>
            <a:r>
              <a:rPr lang="tr-TR" sz="1600" dirty="0">
                <a:solidFill>
                  <a:srgbClr val="CC3300"/>
                </a:solidFill>
                <a:latin typeface="Arial" charset="0"/>
                <a:cs typeface="Times New Roman" pitchFamily="18" charset="0"/>
              </a:rPr>
              <a:t>l içinde</a:t>
            </a:r>
            <a:r>
              <a:rPr lang="tr-TR" sz="1600" dirty="0">
                <a:solidFill>
                  <a:srgbClr val="000000"/>
                </a:solidFill>
                <a:latin typeface="Arial" charset="0"/>
                <a:cs typeface="Times New Roman" pitchFamily="18" charset="0"/>
              </a:rPr>
              <a:t> elden ç</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kar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lmas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ndan do</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an kazançlar de</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er art</a:t>
            </a:r>
            <a:r>
              <a:rPr lang="tr-TR" sz="1600" dirty="0">
                <a:solidFill>
                  <a:srgbClr val="000000"/>
                </a:solidFill>
                <a:latin typeface="Arial" charset="0"/>
              </a:rPr>
              <a:t>ışı</a:t>
            </a:r>
            <a:r>
              <a:rPr lang="tr-TR" sz="1600" dirty="0">
                <a:solidFill>
                  <a:srgbClr val="000000"/>
                </a:solidFill>
                <a:latin typeface="Arial" charset="0"/>
                <a:cs typeface="Times New Roman" pitchFamily="18" charset="0"/>
              </a:rPr>
              <a:t> kazanc</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 olarak vergilendirilecektir.</a:t>
            </a:r>
          </a:p>
          <a:p>
            <a:pPr indent="449263" algn="just" eaLnBrk="1" hangingPunct="1">
              <a:tabLst>
                <a:tab pos="457200" algn="l"/>
              </a:tabLst>
              <a:defRPr/>
            </a:pPr>
            <a:r>
              <a:rPr lang="tr-TR" sz="1600" dirty="0">
                <a:solidFill>
                  <a:srgbClr val="000000"/>
                </a:solidFill>
                <a:latin typeface="Arial" charset="0"/>
                <a:cs typeface="Times New Roman" pitchFamily="18" charset="0"/>
              </a:rPr>
              <a:t> </a:t>
            </a:r>
          </a:p>
          <a:p>
            <a:pPr indent="449263" algn="just" eaLnBrk="1" hangingPunct="1">
              <a:tabLst>
                <a:tab pos="457200" algn="l"/>
              </a:tabLst>
              <a:defRPr/>
            </a:pPr>
            <a:r>
              <a:rPr lang="tr-TR" sz="1600" dirty="0">
                <a:solidFill>
                  <a:srgbClr val="000000"/>
                </a:solidFill>
                <a:latin typeface="Arial" charset="0"/>
                <a:cs typeface="Times New Roman" pitchFamily="18" charset="0"/>
              </a:rPr>
              <a:t>Bu hükümler kar</a:t>
            </a:r>
            <a:r>
              <a:rPr lang="tr-TR" sz="1600" dirty="0">
                <a:solidFill>
                  <a:srgbClr val="000000"/>
                </a:solidFill>
                <a:latin typeface="Arial" charset="0"/>
              </a:rPr>
              <a:t>şısı</a:t>
            </a:r>
            <a:r>
              <a:rPr lang="tr-TR" sz="1600" dirty="0">
                <a:solidFill>
                  <a:srgbClr val="000000"/>
                </a:solidFill>
                <a:latin typeface="Arial" charset="0"/>
                <a:cs typeface="Times New Roman" pitchFamily="18" charset="0"/>
              </a:rPr>
              <a:t>nda ivazs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z olarak iktisap edilen gayrimenkullerin elden çıkarılmasından sa</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lanan kazançlar ile gayrimenkullerin iktisap tarihinden ba</a:t>
            </a:r>
            <a:r>
              <a:rPr lang="tr-TR" sz="1600" dirty="0">
                <a:solidFill>
                  <a:srgbClr val="000000"/>
                </a:solidFill>
                <a:latin typeface="Arial" charset="0"/>
              </a:rPr>
              <a:t>ş</a:t>
            </a:r>
            <a:r>
              <a:rPr lang="tr-TR" sz="1600" dirty="0">
                <a:solidFill>
                  <a:srgbClr val="000000"/>
                </a:solidFill>
                <a:latin typeface="Arial" charset="0"/>
                <a:cs typeface="Times New Roman" pitchFamily="18" charset="0"/>
              </a:rPr>
              <a:t>layarak </a:t>
            </a:r>
            <a:r>
              <a:rPr lang="tr-TR" sz="1600" dirty="0">
                <a:solidFill>
                  <a:srgbClr val="CC3300"/>
                </a:solidFill>
                <a:latin typeface="Arial" charset="0"/>
                <a:cs typeface="Times New Roman" pitchFamily="18" charset="0"/>
              </a:rPr>
              <a:t>beş </a:t>
            </a:r>
            <a:r>
              <a:rPr lang="tr-TR" sz="1600" dirty="0">
                <a:solidFill>
                  <a:srgbClr val="000000"/>
                </a:solidFill>
                <a:latin typeface="Arial" charset="0"/>
                <a:cs typeface="Times New Roman" pitchFamily="18" charset="0"/>
              </a:rPr>
              <a:t>y</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ldan fazla bir süre elde tutulduktan sonra elden çıkar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lmasından doğan kazançlar vergilendirilmeyecektir.</a:t>
            </a:r>
          </a:p>
          <a:p>
            <a:pPr indent="449263" algn="just" eaLnBrk="1" hangingPunct="1">
              <a:tabLst>
                <a:tab pos="457200" algn="l"/>
              </a:tabLst>
              <a:defRPr/>
            </a:pPr>
            <a:endParaRPr lang="tr-TR" sz="1600" dirty="0">
              <a:solidFill>
                <a:srgbClr val="000000"/>
              </a:solidFill>
              <a:latin typeface="Arial" charset="0"/>
              <a:cs typeface="Times New Roman" pitchFamily="18" charset="0"/>
            </a:endParaRPr>
          </a:p>
          <a:p>
            <a:pPr indent="449263" algn="just" eaLnBrk="1" hangingPunct="1">
              <a:tabLst>
                <a:tab pos="457200" algn="l"/>
              </a:tabLst>
              <a:defRPr/>
            </a:pPr>
            <a:r>
              <a:rPr lang="tr-TR" sz="1600" dirty="0">
                <a:solidFill>
                  <a:srgbClr val="000000"/>
                </a:solidFill>
                <a:latin typeface="Arial" charset="0"/>
                <a:cs typeface="Times New Roman" pitchFamily="18" charset="0"/>
              </a:rPr>
              <a:t>Gayrimenkullerin elden ç</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kar</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lmas</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ndan do</a:t>
            </a:r>
            <a:r>
              <a:rPr lang="tr-TR" sz="1600" dirty="0">
                <a:solidFill>
                  <a:srgbClr val="000000"/>
                </a:solidFill>
                <a:latin typeface="Arial" charset="0"/>
              </a:rPr>
              <a:t>ğ</a:t>
            </a:r>
            <a:r>
              <a:rPr lang="tr-TR" sz="1600" dirty="0">
                <a:solidFill>
                  <a:srgbClr val="000000"/>
                </a:solidFill>
                <a:latin typeface="Arial" charset="0"/>
                <a:cs typeface="Times New Roman" pitchFamily="18" charset="0"/>
              </a:rPr>
              <a:t>an kazanc</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n tespitinde de </a:t>
            </a:r>
            <a:r>
              <a:rPr lang="tr-TR" sz="1600" dirty="0">
                <a:solidFill>
                  <a:srgbClr val="FF0000"/>
                </a:solidFill>
                <a:latin typeface="Arial" charset="0"/>
                <a:cs typeface="Times New Roman" pitchFamily="18" charset="0"/>
              </a:rPr>
              <a:t>maliyet bedeli endekslemesi </a:t>
            </a:r>
            <a:r>
              <a:rPr lang="tr-TR" sz="1600" dirty="0">
                <a:solidFill>
                  <a:srgbClr val="000000"/>
                </a:solidFill>
                <a:latin typeface="Arial" charset="0"/>
                <a:cs typeface="Times New Roman" pitchFamily="18" charset="0"/>
              </a:rPr>
              <a:t>yap</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labilecek ve 2021 yılı için </a:t>
            </a:r>
            <a:r>
              <a:rPr lang="tr-TR" sz="1600" dirty="0">
                <a:solidFill>
                  <a:srgbClr val="800000"/>
                </a:solidFill>
                <a:latin typeface="Arial" charset="0"/>
                <a:cs typeface="Times New Roman" pitchFamily="18" charset="0"/>
              </a:rPr>
              <a:t>19.000.-TL’lik</a:t>
            </a:r>
            <a:r>
              <a:rPr lang="tr-TR" sz="1600" dirty="0">
                <a:solidFill>
                  <a:srgbClr val="000000"/>
                </a:solidFill>
                <a:latin typeface="Arial" charset="0"/>
                <a:cs typeface="Times New Roman" pitchFamily="18" charset="0"/>
              </a:rPr>
              <a:t> istisnadan yararlan</a:t>
            </a:r>
            <a:r>
              <a:rPr lang="tr-TR" sz="1600" dirty="0">
                <a:solidFill>
                  <a:srgbClr val="000000"/>
                </a:solidFill>
                <a:latin typeface="Arial" charset="0"/>
              </a:rPr>
              <a:t>ı</a:t>
            </a:r>
            <a:r>
              <a:rPr lang="tr-TR" sz="1600" dirty="0">
                <a:solidFill>
                  <a:srgbClr val="000000"/>
                </a:solidFill>
                <a:latin typeface="Arial" charset="0"/>
                <a:cs typeface="Times New Roman" pitchFamily="18" charset="0"/>
              </a:rPr>
              <a:t>labilecektir.</a:t>
            </a:r>
          </a:p>
        </p:txBody>
      </p:sp>
    </p:spTree>
    <p:extLst>
      <p:ext uri="{BB962C8B-B14F-4D97-AF65-F5344CB8AC3E}">
        <p14:creationId xmlns:p14="http://schemas.microsoft.com/office/powerpoint/2010/main" val="2809059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62ABB96-8D67-490F-845D-5631E3A02909}"/>
              </a:ext>
            </a:extLst>
          </p:cNvPr>
          <p:cNvSpPr txBox="1"/>
          <p:nvPr/>
        </p:nvSpPr>
        <p:spPr>
          <a:xfrm>
            <a:off x="323528" y="404664"/>
            <a:ext cx="8352928" cy="6063198"/>
          </a:xfrm>
          <a:prstGeom prst="rect">
            <a:avLst/>
          </a:prstGeom>
          <a:noFill/>
        </p:spPr>
        <p:txBody>
          <a:bodyPr wrap="square">
            <a:spAutoFit/>
          </a:bodyPr>
          <a:lstStyle/>
          <a:p>
            <a:r>
              <a:rPr lang="tr-TR" sz="3600" b="1" dirty="0">
                <a:solidFill>
                  <a:srgbClr val="C00000"/>
                </a:solidFill>
              </a:rPr>
              <a:t>Gayrimenkul Alım-Satım İşlerinde Ticari Kazanç-Değer  Artışı Kazancı Ayrımı</a:t>
            </a:r>
          </a:p>
          <a:p>
            <a:endParaRPr lang="tr-TR" sz="3600" b="1" dirty="0">
              <a:solidFill>
                <a:srgbClr val="C00000"/>
              </a:solidFill>
            </a:endParaRPr>
          </a:p>
          <a:p>
            <a:r>
              <a:rPr lang="tr-TR" sz="2400" dirty="0"/>
              <a:t>Gerçek kişilerin sahip oldukları gayrimenkulleri elden çıkarmalarından doğan kazancın niteliği ve vergilendirilmesi hakkında, Gelir Vergisi Kanunu’nda iki ayrı gelir türünde düzenlemeye yer verilmiştir. Bunlardan ilki </a:t>
            </a:r>
            <a:r>
              <a:rPr lang="tr-TR" sz="2400" b="1" dirty="0">
                <a:solidFill>
                  <a:srgbClr val="0070C0"/>
                </a:solidFill>
              </a:rPr>
              <a:t>"ticari kazanç" </a:t>
            </a:r>
            <a:r>
              <a:rPr lang="tr-TR" sz="2400" dirty="0"/>
              <a:t>diğeri ise </a:t>
            </a:r>
            <a:r>
              <a:rPr lang="tr-TR" sz="2400" b="1" dirty="0">
                <a:solidFill>
                  <a:srgbClr val="0070C0"/>
                </a:solidFill>
              </a:rPr>
              <a:t>"diğer kazanç ve iratlar" </a:t>
            </a:r>
            <a:r>
              <a:rPr lang="tr-TR" sz="2400" dirty="0"/>
              <a:t>hükümlerinde yer alan düzenlemedir.</a:t>
            </a:r>
          </a:p>
          <a:p>
            <a:endParaRPr lang="tr-TR" sz="2000" b="1" dirty="0">
              <a:solidFill>
                <a:srgbClr val="C00000"/>
              </a:solidFill>
            </a:endParaRPr>
          </a:p>
          <a:p>
            <a:r>
              <a:rPr lang="tr-TR" sz="2000" dirty="0"/>
              <a:t>Gayrimenkul alım satım işinden elde edilen gelirin niteliğinin belirlenmesinde ilk önemli unsur "faaliyetteki devamlılık" tır. </a:t>
            </a:r>
            <a:r>
              <a:rPr lang="tr-TR" sz="2000" b="1" dirty="0">
                <a:solidFill>
                  <a:srgbClr val="0070C0"/>
                </a:solidFill>
              </a:rPr>
              <a:t>Gayrimenkul alım satım işleri devamlı olarak, bir meslek halinde sürdürülüyorsa elde edilen kazanç ticari kazançtır</a:t>
            </a:r>
            <a:r>
              <a:rPr lang="tr-TR" sz="2000" dirty="0"/>
              <a:t>. Burada devamlılık unsurunu belirleyen en belirleyici ölçüt, kazanç doğuran işlem sayısındaki çokluktur. İşlem sayısındaki çokluk gayrimenkullerin aynı takvim yılı içerisinde birden fazla veya takip eden birden fazla takvim yılında art arda satılmış olmasına göre belirlenir. </a:t>
            </a:r>
            <a:endParaRPr lang="tr-TR" sz="2000" b="1" dirty="0">
              <a:solidFill>
                <a:srgbClr val="C00000"/>
              </a:solidFill>
            </a:endParaRPr>
          </a:p>
        </p:txBody>
      </p:sp>
    </p:spTree>
    <p:extLst>
      <p:ext uri="{BB962C8B-B14F-4D97-AF65-F5344CB8AC3E}">
        <p14:creationId xmlns:p14="http://schemas.microsoft.com/office/powerpoint/2010/main" val="321503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62ABB96-8D67-490F-845D-5631E3A02909}"/>
              </a:ext>
            </a:extLst>
          </p:cNvPr>
          <p:cNvSpPr txBox="1"/>
          <p:nvPr/>
        </p:nvSpPr>
        <p:spPr>
          <a:xfrm>
            <a:off x="323528" y="404664"/>
            <a:ext cx="8352928" cy="6155531"/>
          </a:xfrm>
          <a:prstGeom prst="rect">
            <a:avLst/>
          </a:prstGeom>
          <a:noFill/>
        </p:spPr>
        <p:txBody>
          <a:bodyPr wrap="square">
            <a:spAutoFit/>
          </a:bodyPr>
          <a:lstStyle/>
          <a:p>
            <a:r>
              <a:rPr lang="tr-TR" sz="3600" b="1" dirty="0">
                <a:solidFill>
                  <a:srgbClr val="C00000"/>
                </a:solidFill>
              </a:rPr>
              <a:t>Gayrimenkul Alım-Satım İşlerinde Ticari Kazanç-Değer  Artışı Kazancı Ayrımı - II</a:t>
            </a:r>
          </a:p>
          <a:p>
            <a:endParaRPr lang="tr-TR" dirty="0"/>
          </a:p>
          <a:p>
            <a:r>
              <a:rPr lang="tr-TR" dirty="0"/>
              <a:t>Alım satım işlemlerinin birden fazla olması halinde kazanç şeklinin belirlenebilmesi için ikinci önemli unsur olan "</a:t>
            </a:r>
            <a:r>
              <a:rPr lang="tr-TR" b="1" dirty="0">
                <a:solidFill>
                  <a:srgbClr val="0070C0"/>
                </a:solidFill>
              </a:rPr>
              <a:t>satışın hangi amaçla yapıldığı</a:t>
            </a:r>
            <a:r>
              <a:rPr lang="tr-TR" dirty="0"/>
              <a:t>” </a:t>
            </a:r>
            <a:r>
              <a:rPr lang="tr-TR" dirty="0" err="1"/>
              <a:t>nın</a:t>
            </a:r>
            <a:r>
              <a:rPr lang="tr-TR" dirty="0"/>
              <a:t> tespit edilmesi gerekmektedir. Gayrimenkul alım satımı kazanç elde etmek için yapılıyorsa söz konusu alım-satım işlemi ticari kazanç kapsamında değerlendirilir. </a:t>
            </a:r>
            <a:r>
              <a:rPr lang="tr-TR" b="1" dirty="0">
                <a:solidFill>
                  <a:srgbClr val="0070C0"/>
                </a:solidFill>
              </a:rPr>
              <a:t>Gayrimenkul alım satımında ticari bir amaç yoksa ve alım-satım şahsi ihtiyacın karşılanması amacıyla yapılıyorsa elde edilen kazanç değer artışı kazancı olarak değerlendirilir. </a:t>
            </a:r>
          </a:p>
          <a:p>
            <a:endParaRPr lang="tr-TR" sz="2400" b="1" dirty="0">
              <a:solidFill>
                <a:srgbClr val="0070C0"/>
              </a:solidFill>
            </a:endParaRPr>
          </a:p>
          <a:p>
            <a:r>
              <a:rPr lang="tr-TR" sz="2000" dirty="0"/>
              <a:t>Gayrimenkul alım satım işinden elde edilen gelirin niteliğinin belirlenmesinde üçüncü önemli unsur ise "</a:t>
            </a:r>
            <a:r>
              <a:rPr lang="tr-TR" sz="2000" b="1" dirty="0">
                <a:solidFill>
                  <a:srgbClr val="0070C0"/>
                </a:solidFill>
              </a:rPr>
              <a:t>ticari bir organizasyonun varlığı</a:t>
            </a:r>
            <a:r>
              <a:rPr lang="tr-TR" sz="2000" dirty="0"/>
              <a:t>" </a:t>
            </a:r>
            <a:r>
              <a:rPr lang="tr-TR" sz="2000" dirty="0" err="1"/>
              <a:t>dır</a:t>
            </a:r>
            <a:r>
              <a:rPr lang="tr-TR" sz="2000" dirty="0"/>
              <a:t>. İş yeri açılması, işçi çalıştırılması, ticaret siciline kayıt olunması vb. durumlarda ticari bir organizasyonun var olduğu kabul edilmektedir. Gayrimenkul alım satımı, şekli ve maddi şartları ile kurulmuş bir ticari organizasyon içinde yapılıyorsa elde edilen kazanç ticari kazançtır. Ticari organizasyonun şekli ve maddi unsurları ile açıkça belli olmadığı hallerde ise kazanç türü "faaliyetteki devamlılık" ve "satışın hangi amaçla yapıldığı" unsurlarına göre tespit edilir. </a:t>
            </a:r>
            <a:endParaRPr lang="tr-TR" sz="3600" b="1" dirty="0">
              <a:solidFill>
                <a:srgbClr val="0070C0"/>
              </a:solidFill>
            </a:endParaRPr>
          </a:p>
        </p:txBody>
      </p:sp>
    </p:spTree>
    <p:extLst>
      <p:ext uri="{BB962C8B-B14F-4D97-AF65-F5344CB8AC3E}">
        <p14:creationId xmlns:p14="http://schemas.microsoft.com/office/powerpoint/2010/main" val="2188533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173059" name="Rectangle 32"/>
          <p:cNvSpPr>
            <a:spLocks noChangeArrowheads="1"/>
          </p:cNvSpPr>
          <p:nvPr/>
        </p:nvSpPr>
        <p:spPr bwMode="auto">
          <a:xfrm>
            <a:off x="260894" y="510510"/>
            <a:ext cx="8659812" cy="17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90000"/>
              </a:lnSpc>
              <a:spcBef>
                <a:spcPct val="50000"/>
              </a:spcBef>
            </a:pPr>
            <a:r>
              <a:rPr lang="tr-TR" altLang="tr-TR" sz="4800" dirty="0">
                <a:solidFill>
                  <a:srgbClr val="CC3300"/>
                </a:solidFill>
                <a:latin typeface="+mj-lt"/>
              </a:rPr>
              <a:t>YILLIK BEYAN VE</a:t>
            </a:r>
          </a:p>
          <a:p>
            <a:pPr algn="ctr" eaLnBrk="1" hangingPunct="1">
              <a:lnSpc>
                <a:spcPct val="90000"/>
              </a:lnSpc>
              <a:spcBef>
                <a:spcPct val="50000"/>
              </a:spcBef>
            </a:pPr>
            <a:r>
              <a:rPr lang="tr-TR" altLang="tr-TR" sz="4800" dirty="0">
                <a:solidFill>
                  <a:srgbClr val="CC3300"/>
                </a:solidFill>
                <a:latin typeface="+mj-lt"/>
              </a:rPr>
              <a:t>TOPLAMA YAPILMAYAN HALLER</a:t>
            </a:r>
          </a:p>
        </p:txBody>
      </p:sp>
      <p:sp>
        <p:nvSpPr>
          <p:cNvPr id="2" name="AutoShape 2" descr="hesap ile ilgili görsel sonucu"/>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hesap ile ilgili görsel sonucu"/>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4" name="Picture 6" descr="geli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792" y="2780928"/>
            <a:ext cx="7002016"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9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5"/>
          <p:cNvGrpSpPr>
            <a:grpSpLocks/>
          </p:cNvGrpSpPr>
          <p:nvPr/>
        </p:nvGrpSpPr>
        <p:grpSpPr bwMode="auto">
          <a:xfrm>
            <a:off x="1219200" y="1295400"/>
            <a:ext cx="7086600" cy="4276725"/>
            <a:chOff x="-3" y="-3"/>
            <a:chExt cx="2995" cy="2694"/>
          </a:xfrm>
        </p:grpSpPr>
        <p:grpSp>
          <p:nvGrpSpPr>
            <p:cNvPr id="20486" name="Group 6"/>
            <p:cNvGrpSpPr>
              <a:grpSpLocks/>
            </p:cNvGrpSpPr>
            <p:nvPr/>
          </p:nvGrpSpPr>
          <p:grpSpPr bwMode="auto">
            <a:xfrm>
              <a:off x="0" y="0"/>
              <a:ext cx="2989" cy="2688"/>
              <a:chOff x="0" y="0"/>
              <a:chExt cx="2989" cy="2688"/>
            </a:xfrm>
          </p:grpSpPr>
          <p:grpSp>
            <p:nvGrpSpPr>
              <p:cNvPr id="20488" name="Group 7"/>
              <p:cNvGrpSpPr>
                <a:grpSpLocks/>
              </p:cNvGrpSpPr>
              <p:nvPr/>
            </p:nvGrpSpPr>
            <p:grpSpPr bwMode="auto">
              <a:xfrm>
                <a:off x="0" y="0"/>
                <a:ext cx="2989" cy="384"/>
                <a:chOff x="0" y="0"/>
                <a:chExt cx="2989" cy="384"/>
              </a:xfrm>
            </p:grpSpPr>
            <p:sp>
              <p:nvSpPr>
                <p:cNvPr id="20507" name="Rectangle 8"/>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dirty="0"/>
                </a:p>
              </p:txBody>
            </p:sp>
            <p:sp>
              <p:nvSpPr>
                <p:cNvPr id="20508" name="Rectangle 9"/>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nvGrpSpPr>
              <p:cNvPr id="20489" name="Group 10"/>
              <p:cNvGrpSpPr>
                <a:grpSpLocks/>
              </p:cNvGrpSpPr>
              <p:nvPr/>
            </p:nvGrpSpPr>
            <p:grpSpPr bwMode="auto">
              <a:xfrm>
                <a:off x="0" y="384"/>
                <a:ext cx="2989" cy="384"/>
                <a:chOff x="0" y="384"/>
                <a:chExt cx="2989" cy="384"/>
              </a:xfrm>
            </p:grpSpPr>
            <p:sp>
              <p:nvSpPr>
                <p:cNvPr id="20505" name="Rectangle 11"/>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dirty="0"/>
                </a:p>
              </p:txBody>
            </p:sp>
            <p:sp>
              <p:nvSpPr>
                <p:cNvPr id="20506" name="Rectangle 12"/>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nvGrpSpPr>
              <p:cNvPr id="20490" name="Group 13"/>
              <p:cNvGrpSpPr>
                <a:grpSpLocks/>
              </p:cNvGrpSpPr>
              <p:nvPr/>
            </p:nvGrpSpPr>
            <p:grpSpPr bwMode="auto">
              <a:xfrm>
                <a:off x="0" y="768"/>
                <a:ext cx="2989" cy="384"/>
                <a:chOff x="0" y="768"/>
                <a:chExt cx="2989" cy="384"/>
              </a:xfrm>
            </p:grpSpPr>
            <p:sp>
              <p:nvSpPr>
                <p:cNvPr id="20503" name="Rectangle 14"/>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dirty="0"/>
                </a:p>
              </p:txBody>
            </p:sp>
            <p:sp>
              <p:nvSpPr>
                <p:cNvPr id="20504" name="Rectangle 15"/>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nvGrpSpPr>
              <p:cNvPr id="20491" name="Group 16"/>
              <p:cNvGrpSpPr>
                <a:grpSpLocks/>
              </p:cNvGrpSpPr>
              <p:nvPr/>
            </p:nvGrpSpPr>
            <p:grpSpPr bwMode="auto">
              <a:xfrm>
                <a:off x="0" y="1152"/>
                <a:ext cx="2989" cy="384"/>
                <a:chOff x="0" y="1152"/>
                <a:chExt cx="2989" cy="384"/>
              </a:xfrm>
            </p:grpSpPr>
            <p:sp>
              <p:nvSpPr>
                <p:cNvPr id="20501" name="Rectangle 17"/>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dirty="0"/>
                </a:p>
              </p:txBody>
            </p:sp>
            <p:sp>
              <p:nvSpPr>
                <p:cNvPr id="20502" name="Rectangle 18"/>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nvGrpSpPr>
              <p:cNvPr id="20492" name="Group 19"/>
              <p:cNvGrpSpPr>
                <a:grpSpLocks/>
              </p:cNvGrpSpPr>
              <p:nvPr/>
            </p:nvGrpSpPr>
            <p:grpSpPr bwMode="auto">
              <a:xfrm>
                <a:off x="0" y="1536"/>
                <a:ext cx="2989" cy="384"/>
                <a:chOff x="0" y="1536"/>
                <a:chExt cx="2989" cy="384"/>
              </a:xfrm>
            </p:grpSpPr>
            <p:sp>
              <p:nvSpPr>
                <p:cNvPr id="20499" name="Rectangle 20"/>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dirty="0"/>
                    <a:t>	</a:t>
                  </a:r>
                  <a:endParaRPr lang="tr-TR" altLang="tr-TR" sz="1600" b="0" dirty="0"/>
                </a:p>
              </p:txBody>
            </p:sp>
            <p:sp>
              <p:nvSpPr>
                <p:cNvPr id="20500" name="Rectangle 21"/>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nvGrpSpPr>
              <p:cNvPr id="20493" name="Group 22"/>
              <p:cNvGrpSpPr>
                <a:grpSpLocks/>
              </p:cNvGrpSpPr>
              <p:nvPr/>
            </p:nvGrpSpPr>
            <p:grpSpPr bwMode="auto">
              <a:xfrm>
                <a:off x="0" y="1920"/>
                <a:ext cx="2989" cy="384"/>
                <a:chOff x="0" y="1920"/>
                <a:chExt cx="2989" cy="384"/>
              </a:xfrm>
            </p:grpSpPr>
            <p:sp>
              <p:nvSpPr>
                <p:cNvPr id="20497" name="Rectangle 23"/>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dirty="0"/>
                </a:p>
              </p:txBody>
            </p:sp>
            <p:sp>
              <p:nvSpPr>
                <p:cNvPr id="20498" name="Rectangle 24"/>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nvGrpSpPr>
              <p:cNvPr id="20494" name="Group 25"/>
              <p:cNvGrpSpPr>
                <a:grpSpLocks/>
              </p:cNvGrpSpPr>
              <p:nvPr/>
            </p:nvGrpSpPr>
            <p:grpSpPr bwMode="auto">
              <a:xfrm>
                <a:off x="0" y="2304"/>
                <a:ext cx="2989" cy="384"/>
                <a:chOff x="0" y="2304"/>
                <a:chExt cx="2989" cy="384"/>
              </a:xfrm>
            </p:grpSpPr>
            <p:sp>
              <p:nvSpPr>
                <p:cNvPr id="20495" name="Rectangle 26"/>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dirty="0">
                    <a:latin typeface="Times New Roman" pitchFamily="18" charset="0"/>
                    <a:cs typeface="Times New Roman" pitchFamily="18" charset="0"/>
                  </a:endParaRPr>
                </a:p>
                <a:p>
                  <a:pPr algn="just"/>
                  <a:endParaRPr lang="tr-TR" altLang="tr-TR" sz="1600" b="0" dirty="0"/>
                </a:p>
              </p:txBody>
            </p:sp>
            <p:sp>
              <p:nvSpPr>
                <p:cNvPr id="20496" name="Rectangle 27"/>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grpSp>
        <p:sp>
          <p:nvSpPr>
            <p:cNvPr id="20487" name="Rectangle 28"/>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dirty="0"/>
            </a:p>
          </p:txBody>
        </p:sp>
      </p:grpSp>
      <p:sp>
        <p:nvSpPr>
          <p:cNvPr id="20484" name="Text Box 29"/>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dirty="0">
              <a:latin typeface="Arial Black" pitchFamily="34" charset="0"/>
            </a:endParaRPr>
          </a:p>
        </p:txBody>
      </p:sp>
      <p:sp>
        <p:nvSpPr>
          <p:cNvPr id="20485" name="Rectangle 30"/>
          <p:cNvSpPr>
            <a:spLocks noChangeArrowheads="1"/>
          </p:cNvSpPr>
          <p:nvPr/>
        </p:nvSpPr>
        <p:spPr bwMode="auto">
          <a:xfrm>
            <a:off x="215900" y="549275"/>
            <a:ext cx="89281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tr-TR" sz="2400" dirty="0">
                <a:solidFill>
                  <a:srgbClr val="CC3300"/>
                </a:solidFill>
                <a:cs typeface="Times New Roman" pitchFamily="18" charset="0"/>
              </a:rPr>
              <a:t>YILLIK BEYANNAME İLE BEYAN EDİLMESİ ZORUNLU OLAN GELİRLER</a:t>
            </a:r>
          </a:p>
          <a:p>
            <a:pPr eaLnBrk="1" hangingPunct="1">
              <a:spcBef>
                <a:spcPct val="50000"/>
              </a:spcBef>
            </a:pPr>
            <a:r>
              <a:rPr lang="tr-TR" altLang="tr-TR" sz="2000" dirty="0">
                <a:solidFill>
                  <a:srgbClr val="000066"/>
                </a:solidFill>
                <a:cs typeface="Arial" pitchFamily="34" charset="0"/>
              </a:rPr>
              <a:t>Kazanç Elde Etmemiş Olsalar Dahi Yıllık Beyanname Vermek Zorunda Olanlar</a:t>
            </a:r>
          </a:p>
          <a:p>
            <a:pPr eaLnBrk="1" hangingPunct="1">
              <a:spcBef>
                <a:spcPct val="50000"/>
              </a:spcBef>
            </a:pPr>
            <a:r>
              <a:rPr lang="tr-TR" altLang="tr-TR" sz="2000" b="0" dirty="0">
                <a:cs typeface="Times New Roman" pitchFamily="18" charset="0"/>
              </a:rPr>
              <a:t> </a:t>
            </a:r>
            <a:r>
              <a:rPr lang="tr-TR" altLang="tr-TR" sz="2000" dirty="0">
                <a:solidFill>
                  <a:srgbClr val="000000"/>
                </a:solidFill>
                <a:cs typeface="Times New Roman" pitchFamily="18" charset="0"/>
              </a:rPr>
              <a:t>Gelir Vergisi Kanununun 85’inci maddesinin ikinci f</a:t>
            </a:r>
            <a:r>
              <a:rPr lang="tr-TR" altLang="tr-TR" sz="2000" dirty="0">
                <a:solidFill>
                  <a:srgbClr val="000000"/>
                </a:solidFill>
              </a:rPr>
              <a:t>ı</a:t>
            </a:r>
            <a:r>
              <a:rPr lang="tr-TR" altLang="tr-TR" sz="2000" dirty="0">
                <a:solidFill>
                  <a:srgbClr val="000000"/>
                </a:solidFill>
                <a:cs typeface="Times New Roman" pitchFamily="18" charset="0"/>
              </a:rPr>
              <a:t>kras</a:t>
            </a:r>
            <a:r>
              <a:rPr lang="tr-TR" altLang="tr-TR" sz="2000" dirty="0">
                <a:solidFill>
                  <a:srgbClr val="000000"/>
                </a:solidFill>
              </a:rPr>
              <a:t>ı</a:t>
            </a:r>
            <a:r>
              <a:rPr lang="tr-TR" altLang="tr-TR" sz="2000" dirty="0">
                <a:solidFill>
                  <a:srgbClr val="000000"/>
                </a:solidFill>
                <a:cs typeface="Times New Roman" pitchFamily="18" charset="0"/>
              </a:rPr>
              <a:t> hükmüne göre ;</a:t>
            </a:r>
          </a:p>
          <a:p>
            <a:pPr eaLnBrk="1" hangingPunct="1">
              <a:spcBef>
                <a:spcPct val="50000"/>
              </a:spcBef>
            </a:pPr>
            <a:r>
              <a:rPr lang="tr-TR" altLang="tr-TR" sz="2000" dirty="0">
                <a:solidFill>
                  <a:srgbClr val="000000"/>
                </a:solidFill>
                <a:latin typeface="Wingdings" pitchFamily="2" charset="2"/>
                <a:cs typeface="Arial" pitchFamily="34" charset="0"/>
              </a:rPr>
              <a:t>Ø</a:t>
            </a:r>
            <a:r>
              <a:rPr lang="tr-TR" altLang="tr-TR" sz="2000" dirty="0">
                <a:solidFill>
                  <a:srgbClr val="000000"/>
                </a:solidFill>
                <a:latin typeface="Times New Roman" pitchFamily="18" charset="0"/>
                <a:cs typeface="Arial" pitchFamily="34" charset="0"/>
              </a:rPr>
              <a:t>    </a:t>
            </a:r>
            <a:r>
              <a:rPr lang="tr-TR" altLang="tr-TR" sz="2000" dirty="0">
                <a:solidFill>
                  <a:srgbClr val="000000"/>
                </a:solidFill>
                <a:cs typeface="Times New Roman" pitchFamily="18" charset="0"/>
              </a:rPr>
              <a:t>Ticari Kazanç ( Basit Usul Dahil )</a:t>
            </a:r>
            <a:endParaRPr lang="tr-TR" altLang="tr-TR" sz="2000" dirty="0">
              <a:solidFill>
                <a:srgbClr val="000000"/>
              </a:solidFill>
              <a:cs typeface="Arial" pitchFamily="34" charset="0"/>
            </a:endParaRPr>
          </a:p>
          <a:p>
            <a:pPr eaLnBrk="1" hangingPunct="1">
              <a:spcBef>
                <a:spcPct val="50000"/>
              </a:spcBef>
            </a:pPr>
            <a:r>
              <a:rPr lang="tr-TR" altLang="tr-TR" sz="2000" dirty="0">
                <a:solidFill>
                  <a:srgbClr val="000000"/>
                </a:solidFill>
                <a:latin typeface="Wingdings" pitchFamily="2" charset="2"/>
                <a:cs typeface="Arial" pitchFamily="34" charset="0"/>
              </a:rPr>
              <a:t>Ø</a:t>
            </a:r>
            <a:r>
              <a:rPr lang="tr-TR" altLang="tr-TR" sz="2000" dirty="0">
                <a:solidFill>
                  <a:srgbClr val="000000"/>
                </a:solidFill>
                <a:latin typeface="Times New Roman" pitchFamily="18" charset="0"/>
                <a:cs typeface="Arial" pitchFamily="34" charset="0"/>
              </a:rPr>
              <a:t>    </a:t>
            </a:r>
            <a:r>
              <a:rPr lang="tr-TR" altLang="tr-TR" sz="2000" dirty="0">
                <a:solidFill>
                  <a:srgbClr val="000000"/>
                </a:solidFill>
                <a:cs typeface="Times New Roman" pitchFamily="18" charset="0"/>
              </a:rPr>
              <a:t>Gerçek Usulde Tespit Edilen Zirai Kazanç </a:t>
            </a:r>
            <a:endParaRPr lang="tr-TR" altLang="tr-TR" sz="2000" dirty="0">
              <a:solidFill>
                <a:srgbClr val="000000"/>
              </a:solidFill>
              <a:cs typeface="Arial" pitchFamily="34" charset="0"/>
            </a:endParaRPr>
          </a:p>
          <a:p>
            <a:pPr eaLnBrk="1" hangingPunct="1">
              <a:spcBef>
                <a:spcPct val="50000"/>
              </a:spcBef>
            </a:pPr>
            <a:r>
              <a:rPr lang="tr-TR" altLang="tr-TR" sz="2000" dirty="0">
                <a:solidFill>
                  <a:srgbClr val="000000"/>
                </a:solidFill>
                <a:latin typeface="Wingdings" pitchFamily="2" charset="2"/>
                <a:cs typeface="Arial" pitchFamily="34" charset="0"/>
              </a:rPr>
              <a:t>Ø</a:t>
            </a:r>
            <a:r>
              <a:rPr lang="tr-TR" altLang="tr-TR" sz="2000" dirty="0">
                <a:solidFill>
                  <a:srgbClr val="000000"/>
                </a:solidFill>
                <a:latin typeface="Times New Roman" pitchFamily="18" charset="0"/>
                <a:cs typeface="Arial" pitchFamily="34" charset="0"/>
              </a:rPr>
              <a:t>    </a:t>
            </a:r>
            <a:r>
              <a:rPr lang="tr-TR" altLang="tr-TR" sz="2000" dirty="0">
                <a:solidFill>
                  <a:srgbClr val="000000"/>
                </a:solidFill>
                <a:cs typeface="Times New Roman" pitchFamily="18" charset="0"/>
              </a:rPr>
              <a:t>Serbest Meslek Kazanc</a:t>
            </a:r>
            <a:r>
              <a:rPr lang="tr-TR" altLang="tr-TR" sz="2000" dirty="0">
                <a:solidFill>
                  <a:srgbClr val="000000"/>
                </a:solidFill>
              </a:rPr>
              <a:t>ı</a:t>
            </a:r>
            <a:r>
              <a:rPr lang="tr-TR" altLang="tr-TR" sz="2000" dirty="0">
                <a:solidFill>
                  <a:srgbClr val="000000"/>
                </a:solidFill>
                <a:cs typeface="Times New Roman" pitchFamily="18" charset="0"/>
              </a:rPr>
              <a:t> Sahipleri </a:t>
            </a:r>
          </a:p>
          <a:p>
            <a:pPr algn="just" eaLnBrk="1" hangingPunct="1">
              <a:spcBef>
                <a:spcPct val="50000"/>
              </a:spcBef>
            </a:pPr>
            <a:r>
              <a:rPr lang="tr-TR" altLang="tr-TR" sz="2000" dirty="0">
                <a:solidFill>
                  <a:srgbClr val="000000"/>
                </a:solidFill>
                <a:cs typeface="Times New Roman" pitchFamily="18" charset="0"/>
              </a:rPr>
              <a:t>Kazanç elde etmemiş olsalar dahi yıllık gelir vergisi beyannamesi vermek</a:t>
            </a:r>
            <a:r>
              <a:rPr lang="tr-TR" altLang="tr-TR" sz="2000" dirty="0">
                <a:solidFill>
                  <a:srgbClr val="000000"/>
                </a:solidFill>
              </a:rPr>
              <a:t> zorundadırlar.</a:t>
            </a:r>
          </a:p>
          <a:p>
            <a:pPr algn="just" eaLnBrk="1" hangingPunct="1">
              <a:spcBef>
                <a:spcPct val="50000"/>
              </a:spcBef>
            </a:pPr>
            <a:r>
              <a:rPr lang="tr-TR" altLang="tr-TR" sz="2000" dirty="0">
                <a:solidFill>
                  <a:srgbClr val="000000"/>
                </a:solidFill>
              </a:rPr>
              <a:t>Ticari, gerçek usulde zirai ve mesleki kazanç dışındaki gelir unsurlarından ise belirlenmiş istisna tutarının üzerinde gelir elde edilmesi durumunda beyana konu edilecektir.</a:t>
            </a:r>
          </a:p>
        </p:txBody>
      </p:sp>
    </p:spTree>
    <p:extLst>
      <p:ext uri="{BB962C8B-B14F-4D97-AF65-F5344CB8AC3E}">
        <p14:creationId xmlns:p14="http://schemas.microsoft.com/office/powerpoint/2010/main" val="3336889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Group 5"/>
          <p:cNvGrpSpPr>
            <a:grpSpLocks/>
          </p:cNvGrpSpPr>
          <p:nvPr/>
        </p:nvGrpSpPr>
        <p:grpSpPr bwMode="auto">
          <a:xfrm>
            <a:off x="1219200" y="1295400"/>
            <a:ext cx="7086600" cy="4276725"/>
            <a:chOff x="-3" y="-3"/>
            <a:chExt cx="2995" cy="2694"/>
          </a:xfrm>
        </p:grpSpPr>
        <p:grpSp>
          <p:nvGrpSpPr>
            <p:cNvPr id="174086" name="Group 6"/>
            <p:cNvGrpSpPr>
              <a:grpSpLocks/>
            </p:cNvGrpSpPr>
            <p:nvPr/>
          </p:nvGrpSpPr>
          <p:grpSpPr bwMode="auto">
            <a:xfrm>
              <a:off x="0" y="0"/>
              <a:ext cx="2989" cy="2688"/>
              <a:chOff x="0" y="0"/>
              <a:chExt cx="2989" cy="2688"/>
            </a:xfrm>
          </p:grpSpPr>
          <p:grpSp>
            <p:nvGrpSpPr>
              <p:cNvPr id="174088" name="Group 7"/>
              <p:cNvGrpSpPr>
                <a:grpSpLocks/>
              </p:cNvGrpSpPr>
              <p:nvPr/>
            </p:nvGrpSpPr>
            <p:grpSpPr bwMode="auto">
              <a:xfrm>
                <a:off x="0" y="0"/>
                <a:ext cx="2989" cy="384"/>
                <a:chOff x="0" y="0"/>
                <a:chExt cx="2989" cy="384"/>
              </a:xfrm>
            </p:grpSpPr>
            <p:sp>
              <p:nvSpPr>
                <p:cNvPr id="174107" name="Rectangle 8"/>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en-US" altLang="tr-TR" sz="2000" b="0"/>
                </a:p>
              </p:txBody>
            </p:sp>
            <p:sp>
              <p:nvSpPr>
                <p:cNvPr id="174108" name="Rectangle 9"/>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74089" name="Group 10"/>
              <p:cNvGrpSpPr>
                <a:grpSpLocks/>
              </p:cNvGrpSpPr>
              <p:nvPr/>
            </p:nvGrpSpPr>
            <p:grpSpPr bwMode="auto">
              <a:xfrm>
                <a:off x="0" y="384"/>
                <a:ext cx="2989" cy="384"/>
                <a:chOff x="0" y="384"/>
                <a:chExt cx="2989" cy="384"/>
              </a:xfrm>
            </p:grpSpPr>
            <p:sp>
              <p:nvSpPr>
                <p:cNvPr id="174105" name="Rectangle 11"/>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174106" name="Rectangle 12"/>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74090" name="Group 13"/>
              <p:cNvGrpSpPr>
                <a:grpSpLocks/>
              </p:cNvGrpSpPr>
              <p:nvPr/>
            </p:nvGrpSpPr>
            <p:grpSpPr bwMode="auto">
              <a:xfrm>
                <a:off x="0" y="768"/>
                <a:ext cx="2989" cy="384"/>
                <a:chOff x="0" y="768"/>
                <a:chExt cx="2989" cy="384"/>
              </a:xfrm>
            </p:grpSpPr>
            <p:sp>
              <p:nvSpPr>
                <p:cNvPr id="174103" name="Rectangle 14"/>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en-US" altLang="tr-TR" sz="1600" b="0"/>
                </a:p>
              </p:txBody>
            </p:sp>
            <p:sp>
              <p:nvSpPr>
                <p:cNvPr id="174104" name="Rectangle 15"/>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74091" name="Group 16"/>
              <p:cNvGrpSpPr>
                <a:grpSpLocks/>
              </p:cNvGrpSpPr>
              <p:nvPr/>
            </p:nvGrpSpPr>
            <p:grpSpPr bwMode="auto">
              <a:xfrm>
                <a:off x="0" y="1152"/>
                <a:ext cx="2989" cy="384"/>
                <a:chOff x="0" y="1152"/>
                <a:chExt cx="2989" cy="384"/>
              </a:xfrm>
            </p:grpSpPr>
            <p:sp>
              <p:nvSpPr>
                <p:cNvPr id="174101" name="Rectangle 17"/>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1600" b="0"/>
                </a:p>
              </p:txBody>
            </p:sp>
            <p:sp>
              <p:nvSpPr>
                <p:cNvPr id="174102" name="Rectangle 18"/>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74092" name="Group 19"/>
              <p:cNvGrpSpPr>
                <a:grpSpLocks/>
              </p:cNvGrpSpPr>
              <p:nvPr/>
            </p:nvGrpSpPr>
            <p:grpSpPr bwMode="auto">
              <a:xfrm>
                <a:off x="0" y="1536"/>
                <a:ext cx="2989" cy="384"/>
                <a:chOff x="0" y="1536"/>
                <a:chExt cx="2989" cy="384"/>
              </a:xfrm>
            </p:grpSpPr>
            <p:sp>
              <p:nvSpPr>
                <p:cNvPr id="174099" name="Rectangle 20"/>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174100" name="Rectangle 21"/>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74093" name="Group 22"/>
              <p:cNvGrpSpPr>
                <a:grpSpLocks/>
              </p:cNvGrpSpPr>
              <p:nvPr/>
            </p:nvGrpSpPr>
            <p:grpSpPr bwMode="auto">
              <a:xfrm>
                <a:off x="0" y="1920"/>
                <a:ext cx="2989" cy="384"/>
                <a:chOff x="0" y="1920"/>
                <a:chExt cx="2989" cy="384"/>
              </a:xfrm>
            </p:grpSpPr>
            <p:sp>
              <p:nvSpPr>
                <p:cNvPr id="174097" name="Rectangle 23"/>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en-US" altLang="tr-TR" sz="2400" b="0"/>
                </a:p>
              </p:txBody>
            </p:sp>
            <p:sp>
              <p:nvSpPr>
                <p:cNvPr id="174098" name="Rectangle 24"/>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74094" name="Group 25"/>
              <p:cNvGrpSpPr>
                <a:grpSpLocks/>
              </p:cNvGrpSpPr>
              <p:nvPr/>
            </p:nvGrpSpPr>
            <p:grpSpPr bwMode="auto">
              <a:xfrm>
                <a:off x="0" y="2304"/>
                <a:ext cx="2989" cy="384"/>
                <a:chOff x="0" y="2304"/>
                <a:chExt cx="2989" cy="384"/>
              </a:xfrm>
            </p:grpSpPr>
            <p:sp>
              <p:nvSpPr>
                <p:cNvPr id="174095" name="Rectangle 26"/>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174096" name="Rectangle 27"/>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174087" name="Rectangle 28"/>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174083" name="Text Box 29"/>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174084" name="Rectangle 30"/>
          <p:cNvSpPr>
            <a:spLocks noChangeArrowheads="1"/>
          </p:cNvSpPr>
          <p:nvPr/>
        </p:nvSpPr>
        <p:spPr bwMode="auto">
          <a:xfrm>
            <a:off x="179388" y="908050"/>
            <a:ext cx="8964612"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tr-TR" altLang="tr-TR" sz="2000">
                <a:solidFill>
                  <a:srgbClr val="CC3300"/>
                </a:solidFill>
                <a:cs typeface="Times New Roman" pitchFamily="18" charset="0"/>
              </a:rPr>
              <a:t>YILLIK BEYANNAME İLE BEYAN EDİLMESİ ZORUNLU OLAN GELİRLER</a:t>
            </a:r>
          </a:p>
          <a:p>
            <a:pPr eaLnBrk="1" hangingPunct="1">
              <a:spcBef>
                <a:spcPct val="50000"/>
              </a:spcBef>
            </a:pPr>
            <a:r>
              <a:rPr lang="tr-TR" altLang="tr-TR">
                <a:solidFill>
                  <a:srgbClr val="000066"/>
                </a:solidFill>
                <a:cs typeface="Arial" pitchFamily="34" charset="0"/>
              </a:rPr>
              <a:t>Kazanç Elde Etmemiş Olsalar Dahi Yıllık Beyanname Vermek Zorunda Olanlar</a:t>
            </a:r>
          </a:p>
          <a:p>
            <a:pPr eaLnBrk="1" hangingPunct="1">
              <a:spcBef>
                <a:spcPct val="50000"/>
              </a:spcBef>
            </a:pPr>
            <a:r>
              <a:rPr lang="tr-TR" altLang="tr-TR" b="0">
                <a:cs typeface="Times New Roman" pitchFamily="18" charset="0"/>
              </a:rPr>
              <a:t> </a:t>
            </a:r>
            <a:r>
              <a:rPr lang="tr-TR" altLang="tr-TR">
                <a:solidFill>
                  <a:srgbClr val="000000"/>
                </a:solidFill>
                <a:cs typeface="Times New Roman" pitchFamily="18" charset="0"/>
              </a:rPr>
              <a:t>Gelir Vergisi Kanununun 85’inci maddesinin ikinci f</a:t>
            </a:r>
            <a:r>
              <a:rPr lang="tr-TR" altLang="tr-TR">
                <a:solidFill>
                  <a:srgbClr val="000000"/>
                </a:solidFill>
              </a:rPr>
              <a:t>ı</a:t>
            </a:r>
            <a:r>
              <a:rPr lang="tr-TR" altLang="tr-TR">
                <a:solidFill>
                  <a:srgbClr val="000000"/>
                </a:solidFill>
                <a:cs typeface="Times New Roman" pitchFamily="18" charset="0"/>
              </a:rPr>
              <a:t>kras</a:t>
            </a:r>
            <a:r>
              <a:rPr lang="tr-TR" altLang="tr-TR">
                <a:solidFill>
                  <a:srgbClr val="000000"/>
                </a:solidFill>
              </a:rPr>
              <a:t>ı</a:t>
            </a:r>
            <a:r>
              <a:rPr lang="tr-TR" altLang="tr-TR">
                <a:solidFill>
                  <a:srgbClr val="000000"/>
                </a:solidFill>
                <a:cs typeface="Times New Roman" pitchFamily="18" charset="0"/>
              </a:rPr>
              <a:t> hükmüne göre ;</a:t>
            </a:r>
          </a:p>
          <a:p>
            <a:pPr eaLnBrk="1" hangingPunct="1">
              <a:spcBef>
                <a:spcPct val="50000"/>
              </a:spcBef>
            </a:pPr>
            <a:r>
              <a:rPr lang="tr-TR" altLang="tr-TR">
                <a:solidFill>
                  <a:srgbClr val="000000"/>
                </a:solidFill>
                <a:latin typeface="Wingdings" pitchFamily="2" charset="2"/>
                <a:cs typeface="Arial" pitchFamily="34" charset="0"/>
              </a:rPr>
              <a:t>Ø</a:t>
            </a:r>
            <a:r>
              <a:rPr lang="tr-TR" altLang="tr-TR">
                <a:solidFill>
                  <a:srgbClr val="000000"/>
                </a:solidFill>
                <a:latin typeface="Times New Roman" pitchFamily="18" charset="0"/>
                <a:cs typeface="Arial" pitchFamily="34" charset="0"/>
              </a:rPr>
              <a:t>    </a:t>
            </a:r>
            <a:r>
              <a:rPr lang="tr-TR" altLang="tr-TR">
                <a:solidFill>
                  <a:srgbClr val="000000"/>
                </a:solidFill>
                <a:cs typeface="Times New Roman" pitchFamily="18" charset="0"/>
              </a:rPr>
              <a:t>Ticari Kazanç ( Basit Usul Dahil )</a:t>
            </a:r>
            <a:endParaRPr lang="tr-TR" altLang="tr-TR">
              <a:solidFill>
                <a:srgbClr val="000000"/>
              </a:solidFill>
              <a:cs typeface="Arial" pitchFamily="34" charset="0"/>
            </a:endParaRPr>
          </a:p>
          <a:p>
            <a:pPr eaLnBrk="1" hangingPunct="1">
              <a:spcBef>
                <a:spcPct val="50000"/>
              </a:spcBef>
            </a:pPr>
            <a:r>
              <a:rPr lang="tr-TR" altLang="tr-TR">
                <a:solidFill>
                  <a:srgbClr val="000000"/>
                </a:solidFill>
                <a:latin typeface="Wingdings" pitchFamily="2" charset="2"/>
                <a:cs typeface="Arial" pitchFamily="34" charset="0"/>
              </a:rPr>
              <a:t>Ø</a:t>
            </a:r>
            <a:r>
              <a:rPr lang="tr-TR" altLang="tr-TR">
                <a:solidFill>
                  <a:srgbClr val="000000"/>
                </a:solidFill>
                <a:latin typeface="Times New Roman" pitchFamily="18" charset="0"/>
                <a:cs typeface="Arial" pitchFamily="34" charset="0"/>
              </a:rPr>
              <a:t>    </a:t>
            </a:r>
            <a:r>
              <a:rPr lang="tr-TR" altLang="tr-TR">
                <a:solidFill>
                  <a:srgbClr val="000000"/>
                </a:solidFill>
                <a:cs typeface="Times New Roman" pitchFamily="18" charset="0"/>
              </a:rPr>
              <a:t>Gerçek Usulde Tespit Edilen Zirai Kazanç </a:t>
            </a:r>
            <a:endParaRPr lang="tr-TR" altLang="tr-TR">
              <a:solidFill>
                <a:srgbClr val="000000"/>
              </a:solidFill>
              <a:cs typeface="Arial" pitchFamily="34" charset="0"/>
            </a:endParaRPr>
          </a:p>
          <a:p>
            <a:pPr eaLnBrk="1" hangingPunct="1">
              <a:spcBef>
                <a:spcPct val="50000"/>
              </a:spcBef>
            </a:pPr>
            <a:r>
              <a:rPr lang="tr-TR" altLang="tr-TR">
                <a:solidFill>
                  <a:srgbClr val="000000"/>
                </a:solidFill>
                <a:latin typeface="Wingdings" pitchFamily="2" charset="2"/>
                <a:cs typeface="Arial" pitchFamily="34" charset="0"/>
              </a:rPr>
              <a:t>Ø</a:t>
            </a:r>
            <a:r>
              <a:rPr lang="tr-TR" altLang="tr-TR">
                <a:solidFill>
                  <a:srgbClr val="000000"/>
                </a:solidFill>
                <a:latin typeface="Times New Roman" pitchFamily="18" charset="0"/>
                <a:cs typeface="Arial" pitchFamily="34" charset="0"/>
              </a:rPr>
              <a:t>    </a:t>
            </a:r>
            <a:r>
              <a:rPr lang="tr-TR" altLang="tr-TR">
                <a:solidFill>
                  <a:srgbClr val="000000"/>
                </a:solidFill>
                <a:cs typeface="Times New Roman" pitchFamily="18" charset="0"/>
              </a:rPr>
              <a:t>Serbest Meslek Kazanc</a:t>
            </a:r>
            <a:r>
              <a:rPr lang="tr-TR" altLang="tr-TR">
                <a:solidFill>
                  <a:srgbClr val="000000"/>
                </a:solidFill>
              </a:rPr>
              <a:t>ı</a:t>
            </a:r>
            <a:r>
              <a:rPr lang="tr-TR" altLang="tr-TR">
                <a:solidFill>
                  <a:srgbClr val="000000"/>
                </a:solidFill>
                <a:cs typeface="Times New Roman" pitchFamily="18" charset="0"/>
              </a:rPr>
              <a:t> Sahipleri </a:t>
            </a:r>
          </a:p>
          <a:p>
            <a:pPr algn="just" eaLnBrk="1" hangingPunct="1">
              <a:spcBef>
                <a:spcPct val="50000"/>
              </a:spcBef>
            </a:pPr>
            <a:r>
              <a:rPr lang="tr-TR" altLang="tr-TR">
                <a:solidFill>
                  <a:srgbClr val="000000"/>
                </a:solidFill>
                <a:cs typeface="Times New Roman" pitchFamily="18" charset="0"/>
              </a:rPr>
              <a:t>Kazanç elde etmemiş olsalar dahi yıllık gelir vergisi beyannamesi vermek</a:t>
            </a:r>
            <a:r>
              <a:rPr lang="tr-TR" altLang="tr-TR">
                <a:solidFill>
                  <a:srgbClr val="000000"/>
                </a:solidFill>
              </a:rPr>
              <a:t> zorundadırlar.</a:t>
            </a:r>
          </a:p>
          <a:p>
            <a:pPr algn="just" eaLnBrk="1" hangingPunct="1">
              <a:spcBef>
                <a:spcPct val="50000"/>
              </a:spcBef>
            </a:pPr>
            <a:r>
              <a:rPr lang="tr-TR" altLang="tr-TR">
                <a:solidFill>
                  <a:srgbClr val="000000"/>
                </a:solidFill>
              </a:rPr>
              <a:t>Ticari, gerçek usulde zirai ve mesleki kazanç dışındaki gelir unsurlarından ise belirlenmiş istisna tutarının üzerinde gelir elde edilmesi durumunda beyana konu edilecektir.</a:t>
            </a:r>
          </a:p>
        </p:txBody>
      </p:sp>
    </p:spTree>
    <p:extLst>
      <p:ext uri="{BB962C8B-B14F-4D97-AF65-F5344CB8AC3E}">
        <p14:creationId xmlns:p14="http://schemas.microsoft.com/office/powerpoint/2010/main" val="4213262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2 Slayt Numarası Yer Tutucusu">
            <a:extLst>
              <a:ext uri="{FF2B5EF4-FFF2-40B4-BE49-F238E27FC236}">
                <a16:creationId xmlns:a16="http://schemas.microsoft.com/office/drawing/2014/main" id="{ABCACA52-3067-4BD7-80FB-5CFF5C30BE10}"/>
              </a:ext>
            </a:extLst>
          </p:cNvPr>
          <p:cNvSpPr>
            <a:spLocks noGrp="1"/>
          </p:cNvSpPr>
          <p:nvPr>
            <p:ph type="sldNum" sz="quarter" idx="12"/>
          </p:nvPr>
        </p:nvSpPr>
        <p:spPr bwMode="auto">
          <a:xfrm>
            <a:off x="8485188" y="6461125"/>
            <a:ext cx="658812"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3212B09-9D41-43DB-ACE5-EE5174FA8FB0}" type="slidenum">
              <a:rPr lang="tr-TR" altLang="tr-TR" sz="1200" smtClean="0">
                <a:solidFill>
                  <a:srgbClr val="898989"/>
                </a:solidFill>
              </a:rPr>
              <a:pPr/>
              <a:t>61</a:t>
            </a:fld>
            <a:endParaRPr lang="tr-TR" altLang="tr-TR" sz="1200">
              <a:solidFill>
                <a:srgbClr val="898989"/>
              </a:solidFill>
            </a:endParaRPr>
          </a:p>
        </p:txBody>
      </p:sp>
      <p:grpSp>
        <p:nvGrpSpPr>
          <p:cNvPr id="124931" name="Group 7">
            <a:extLst>
              <a:ext uri="{FF2B5EF4-FFF2-40B4-BE49-F238E27FC236}">
                <a16:creationId xmlns:a16="http://schemas.microsoft.com/office/drawing/2014/main" id="{48A93F82-ECDB-43FF-9547-EF6AF8EF81A4}"/>
              </a:ext>
            </a:extLst>
          </p:cNvPr>
          <p:cNvGrpSpPr>
            <a:grpSpLocks/>
          </p:cNvGrpSpPr>
          <p:nvPr/>
        </p:nvGrpSpPr>
        <p:grpSpPr bwMode="auto">
          <a:xfrm>
            <a:off x="1219200" y="1295400"/>
            <a:ext cx="7086600" cy="4276725"/>
            <a:chOff x="-3" y="-3"/>
            <a:chExt cx="2995" cy="2694"/>
          </a:xfrm>
        </p:grpSpPr>
        <p:grpSp>
          <p:nvGrpSpPr>
            <p:cNvPr id="124934" name="Group 8">
              <a:extLst>
                <a:ext uri="{FF2B5EF4-FFF2-40B4-BE49-F238E27FC236}">
                  <a16:creationId xmlns:a16="http://schemas.microsoft.com/office/drawing/2014/main" id="{1A7CAE0E-91C9-4C4F-969D-BA49CFA07BAD}"/>
                </a:ext>
              </a:extLst>
            </p:cNvPr>
            <p:cNvGrpSpPr>
              <a:grpSpLocks/>
            </p:cNvGrpSpPr>
            <p:nvPr/>
          </p:nvGrpSpPr>
          <p:grpSpPr bwMode="auto">
            <a:xfrm>
              <a:off x="0" y="0"/>
              <a:ext cx="2989" cy="2688"/>
              <a:chOff x="0" y="0"/>
              <a:chExt cx="2989" cy="2688"/>
            </a:xfrm>
          </p:grpSpPr>
          <p:grpSp>
            <p:nvGrpSpPr>
              <p:cNvPr id="124936" name="Group 9">
                <a:extLst>
                  <a:ext uri="{FF2B5EF4-FFF2-40B4-BE49-F238E27FC236}">
                    <a16:creationId xmlns:a16="http://schemas.microsoft.com/office/drawing/2014/main" id="{A4F8D9F6-5393-42B5-8263-7DB1DA001941}"/>
                  </a:ext>
                </a:extLst>
              </p:cNvPr>
              <p:cNvGrpSpPr>
                <a:grpSpLocks/>
              </p:cNvGrpSpPr>
              <p:nvPr/>
            </p:nvGrpSpPr>
            <p:grpSpPr bwMode="auto">
              <a:xfrm>
                <a:off x="0" y="0"/>
                <a:ext cx="2989" cy="384"/>
                <a:chOff x="0" y="0"/>
                <a:chExt cx="2989" cy="384"/>
              </a:xfrm>
            </p:grpSpPr>
            <p:sp>
              <p:nvSpPr>
                <p:cNvPr id="124955" name="Rectangle 10">
                  <a:extLst>
                    <a:ext uri="{FF2B5EF4-FFF2-40B4-BE49-F238E27FC236}">
                      <a16:creationId xmlns:a16="http://schemas.microsoft.com/office/drawing/2014/main" id="{BCDE1D28-A3A9-420E-95DB-6D336D6F7381}"/>
                    </a:ext>
                  </a:extLst>
                </p:cNvPr>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en-US" altLang="tr-TR" sz="2000" b="0"/>
                </a:p>
              </p:txBody>
            </p:sp>
            <p:sp>
              <p:nvSpPr>
                <p:cNvPr id="124956" name="Rectangle 11">
                  <a:extLst>
                    <a:ext uri="{FF2B5EF4-FFF2-40B4-BE49-F238E27FC236}">
                      <a16:creationId xmlns:a16="http://schemas.microsoft.com/office/drawing/2014/main" id="{49CDAF94-D0FF-40E1-9DE2-B239FC2D87B9}"/>
                    </a:ext>
                  </a:extLst>
                </p:cNvPr>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37" name="Group 12">
                <a:extLst>
                  <a:ext uri="{FF2B5EF4-FFF2-40B4-BE49-F238E27FC236}">
                    <a16:creationId xmlns:a16="http://schemas.microsoft.com/office/drawing/2014/main" id="{2E460EC6-CCB4-45F6-A578-667A1E9897A8}"/>
                  </a:ext>
                </a:extLst>
              </p:cNvPr>
              <p:cNvGrpSpPr>
                <a:grpSpLocks/>
              </p:cNvGrpSpPr>
              <p:nvPr/>
            </p:nvGrpSpPr>
            <p:grpSpPr bwMode="auto">
              <a:xfrm>
                <a:off x="0" y="384"/>
                <a:ext cx="2989" cy="384"/>
                <a:chOff x="0" y="384"/>
                <a:chExt cx="2989" cy="384"/>
              </a:xfrm>
            </p:grpSpPr>
            <p:sp>
              <p:nvSpPr>
                <p:cNvPr id="124953" name="Rectangle 13">
                  <a:extLst>
                    <a:ext uri="{FF2B5EF4-FFF2-40B4-BE49-F238E27FC236}">
                      <a16:creationId xmlns:a16="http://schemas.microsoft.com/office/drawing/2014/main" id="{3FDF8808-03CC-4057-B7EB-1CDA0496DD5A}"/>
                    </a:ext>
                  </a:extLst>
                </p:cNvPr>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anose="020B0604020202020204" pitchFamily="34" charset="0"/>
                    </a:defRPr>
                  </a:lvl1pPr>
                  <a:lvl2pPr marL="742950" indent="-285750">
                    <a:tabLst>
                      <a:tab pos="209550" algn="l"/>
                    </a:tabLst>
                    <a:defRPr b="1">
                      <a:solidFill>
                        <a:schemeClr val="tx1"/>
                      </a:solidFill>
                      <a:latin typeface="Arial" panose="020B0604020202020204" pitchFamily="34" charset="0"/>
                    </a:defRPr>
                  </a:lvl2pPr>
                  <a:lvl3pPr marL="1143000" indent="-228600">
                    <a:tabLst>
                      <a:tab pos="209550" algn="l"/>
                    </a:tabLst>
                    <a:defRPr b="1">
                      <a:solidFill>
                        <a:schemeClr val="tx1"/>
                      </a:solidFill>
                      <a:latin typeface="Arial" panose="020B0604020202020204" pitchFamily="34" charset="0"/>
                    </a:defRPr>
                  </a:lvl3pPr>
                  <a:lvl4pPr marL="1600200" indent="-228600">
                    <a:tabLst>
                      <a:tab pos="209550" algn="l"/>
                    </a:tabLst>
                    <a:defRPr b="1">
                      <a:solidFill>
                        <a:schemeClr val="tx1"/>
                      </a:solidFill>
                      <a:latin typeface="Arial" panose="020B0604020202020204" pitchFamily="34" charset="0"/>
                    </a:defRPr>
                  </a:lvl4pPr>
                  <a:lvl5pPr marL="2057400" indent="-228600">
                    <a:tabLst>
                      <a:tab pos="2095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095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24954" name="Rectangle 14">
                  <a:extLst>
                    <a:ext uri="{FF2B5EF4-FFF2-40B4-BE49-F238E27FC236}">
                      <a16:creationId xmlns:a16="http://schemas.microsoft.com/office/drawing/2014/main" id="{93F4F9F0-0F13-48EE-B551-30BB21BFF823}"/>
                    </a:ext>
                  </a:extLst>
                </p:cNvPr>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38" name="Group 15">
                <a:extLst>
                  <a:ext uri="{FF2B5EF4-FFF2-40B4-BE49-F238E27FC236}">
                    <a16:creationId xmlns:a16="http://schemas.microsoft.com/office/drawing/2014/main" id="{63D4C80F-8AA2-47FB-99AB-973E9AAC5B33}"/>
                  </a:ext>
                </a:extLst>
              </p:cNvPr>
              <p:cNvGrpSpPr>
                <a:grpSpLocks/>
              </p:cNvGrpSpPr>
              <p:nvPr/>
            </p:nvGrpSpPr>
            <p:grpSpPr bwMode="auto">
              <a:xfrm>
                <a:off x="0" y="768"/>
                <a:ext cx="2989" cy="384"/>
                <a:chOff x="0" y="768"/>
                <a:chExt cx="2989" cy="384"/>
              </a:xfrm>
            </p:grpSpPr>
            <p:sp>
              <p:nvSpPr>
                <p:cNvPr id="124951" name="Rectangle 16">
                  <a:extLst>
                    <a:ext uri="{FF2B5EF4-FFF2-40B4-BE49-F238E27FC236}">
                      <a16:creationId xmlns:a16="http://schemas.microsoft.com/office/drawing/2014/main" id="{0504865B-56AA-4DA2-A15E-F064D29467A0}"/>
                    </a:ext>
                  </a:extLst>
                </p:cNvPr>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anose="020B0604020202020204" pitchFamily="34" charset="0"/>
                    </a:defRPr>
                  </a:lvl1pPr>
                  <a:lvl2pPr marL="742950" indent="-285750">
                    <a:tabLst>
                      <a:tab pos="292100" algn="l"/>
                      <a:tab pos="298450" algn="l"/>
                    </a:tabLst>
                    <a:defRPr b="1">
                      <a:solidFill>
                        <a:schemeClr val="tx1"/>
                      </a:solidFill>
                      <a:latin typeface="Arial" panose="020B0604020202020204" pitchFamily="34" charset="0"/>
                    </a:defRPr>
                  </a:lvl2pPr>
                  <a:lvl3pPr marL="1143000" indent="-228600">
                    <a:tabLst>
                      <a:tab pos="292100" algn="l"/>
                      <a:tab pos="298450" algn="l"/>
                    </a:tabLst>
                    <a:defRPr b="1">
                      <a:solidFill>
                        <a:schemeClr val="tx1"/>
                      </a:solidFill>
                      <a:latin typeface="Arial" panose="020B0604020202020204" pitchFamily="34" charset="0"/>
                    </a:defRPr>
                  </a:lvl3pPr>
                  <a:lvl4pPr marL="1600200" indent="-228600">
                    <a:tabLst>
                      <a:tab pos="292100" algn="l"/>
                      <a:tab pos="298450" algn="l"/>
                    </a:tabLst>
                    <a:defRPr b="1">
                      <a:solidFill>
                        <a:schemeClr val="tx1"/>
                      </a:solidFill>
                      <a:latin typeface="Arial" panose="020B0604020202020204" pitchFamily="34" charset="0"/>
                    </a:defRPr>
                  </a:lvl4pPr>
                  <a:lvl5pPr marL="2057400" indent="-228600">
                    <a:tabLst>
                      <a:tab pos="292100" algn="l"/>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24952" name="Rectangle 17">
                  <a:extLst>
                    <a:ext uri="{FF2B5EF4-FFF2-40B4-BE49-F238E27FC236}">
                      <a16:creationId xmlns:a16="http://schemas.microsoft.com/office/drawing/2014/main" id="{9CC2191A-C982-4032-BC58-C8FBBC2C395C}"/>
                    </a:ext>
                  </a:extLst>
                </p:cNvPr>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39" name="Group 18">
                <a:extLst>
                  <a:ext uri="{FF2B5EF4-FFF2-40B4-BE49-F238E27FC236}">
                    <a16:creationId xmlns:a16="http://schemas.microsoft.com/office/drawing/2014/main" id="{E78D425A-BED8-4AB5-B72A-5CDA1F62829B}"/>
                  </a:ext>
                </a:extLst>
              </p:cNvPr>
              <p:cNvGrpSpPr>
                <a:grpSpLocks/>
              </p:cNvGrpSpPr>
              <p:nvPr/>
            </p:nvGrpSpPr>
            <p:grpSpPr bwMode="auto">
              <a:xfrm>
                <a:off x="0" y="1152"/>
                <a:ext cx="2989" cy="384"/>
                <a:chOff x="0" y="1152"/>
                <a:chExt cx="2989" cy="384"/>
              </a:xfrm>
            </p:grpSpPr>
            <p:sp>
              <p:nvSpPr>
                <p:cNvPr id="124949" name="Rectangle 19">
                  <a:extLst>
                    <a:ext uri="{FF2B5EF4-FFF2-40B4-BE49-F238E27FC236}">
                      <a16:creationId xmlns:a16="http://schemas.microsoft.com/office/drawing/2014/main" id="{7011C13A-3BFD-4FFE-9E2A-4317293B4C2F}"/>
                    </a:ext>
                  </a:extLst>
                </p:cNvPr>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1600" b="0"/>
                </a:p>
              </p:txBody>
            </p:sp>
            <p:sp>
              <p:nvSpPr>
                <p:cNvPr id="124950" name="Rectangle 20">
                  <a:extLst>
                    <a:ext uri="{FF2B5EF4-FFF2-40B4-BE49-F238E27FC236}">
                      <a16:creationId xmlns:a16="http://schemas.microsoft.com/office/drawing/2014/main" id="{D0051A48-99CB-4695-8DCE-1C3012DB5E46}"/>
                    </a:ext>
                  </a:extLst>
                </p:cNvPr>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40" name="Group 21">
                <a:extLst>
                  <a:ext uri="{FF2B5EF4-FFF2-40B4-BE49-F238E27FC236}">
                    <a16:creationId xmlns:a16="http://schemas.microsoft.com/office/drawing/2014/main" id="{0FBFF4DC-3FC8-43EB-823B-7468BF142779}"/>
                  </a:ext>
                </a:extLst>
              </p:cNvPr>
              <p:cNvGrpSpPr>
                <a:grpSpLocks/>
              </p:cNvGrpSpPr>
              <p:nvPr/>
            </p:nvGrpSpPr>
            <p:grpSpPr bwMode="auto">
              <a:xfrm>
                <a:off x="0" y="1536"/>
                <a:ext cx="2989" cy="384"/>
                <a:chOff x="0" y="1536"/>
                <a:chExt cx="2989" cy="384"/>
              </a:xfrm>
            </p:grpSpPr>
            <p:sp>
              <p:nvSpPr>
                <p:cNvPr id="124947" name="Rectangle 22">
                  <a:extLst>
                    <a:ext uri="{FF2B5EF4-FFF2-40B4-BE49-F238E27FC236}">
                      <a16:creationId xmlns:a16="http://schemas.microsoft.com/office/drawing/2014/main" id="{701C5BE2-941F-4EFC-AF36-0F80F5536837}"/>
                    </a:ext>
                  </a:extLst>
                </p:cNvPr>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r>
                    <a:rPr lang="tr-TR" altLang="tr-TR" sz="1600"/>
                    <a:t>	</a:t>
                  </a:r>
                  <a:endParaRPr lang="tr-TR" altLang="tr-TR" sz="1600" b="0"/>
                </a:p>
              </p:txBody>
            </p:sp>
            <p:sp>
              <p:nvSpPr>
                <p:cNvPr id="124948" name="Rectangle 23">
                  <a:extLst>
                    <a:ext uri="{FF2B5EF4-FFF2-40B4-BE49-F238E27FC236}">
                      <a16:creationId xmlns:a16="http://schemas.microsoft.com/office/drawing/2014/main" id="{4D6A1EA1-0059-4E63-B58E-C68A06D0F8F1}"/>
                    </a:ext>
                  </a:extLst>
                </p:cNvPr>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41" name="Group 24">
                <a:extLst>
                  <a:ext uri="{FF2B5EF4-FFF2-40B4-BE49-F238E27FC236}">
                    <a16:creationId xmlns:a16="http://schemas.microsoft.com/office/drawing/2014/main" id="{EAEEF0DD-AA57-484A-9363-A5EF06FF7D3E}"/>
                  </a:ext>
                </a:extLst>
              </p:cNvPr>
              <p:cNvGrpSpPr>
                <a:grpSpLocks/>
              </p:cNvGrpSpPr>
              <p:nvPr/>
            </p:nvGrpSpPr>
            <p:grpSpPr bwMode="auto">
              <a:xfrm>
                <a:off x="0" y="1920"/>
                <a:ext cx="2989" cy="384"/>
                <a:chOff x="0" y="1920"/>
                <a:chExt cx="2989" cy="384"/>
              </a:xfrm>
            </p:grpSpPr>
            <p:sp>
              <p:nvSpPr>
                <p:cNvPr id="124945" name="Rectangle 25">
                  <a:extLst>
                    <a:ext uri="{FF2B5EF4-FFF2-40B4-BE49-F238E27FC236}">
                      <a16:creationId xmlns:a16="http://schemas.microsoft.com/office/drawing/2014/main" id="{04B97E0A-54F7-45C8-B85A-A89E4882470B}"/>
                    </a:ext>
                  </a:extLst>
                </p:cNvPr>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en-US" altLang="tr-TR" sz="2400" b="0"/>
                </a:p>
              </p:txBody>
            </p:sp>
            <p:sp>
              <p:nvSpPr>
                <p:cNvPr id="124946" name="Rectangle 26">
                  <a:extLst>
                    <a:ext uri="{FF2B5EF4-FFF2-40B4-BE49-F238E27FC236}">
                      <a16:creationId xmlns:a16="http://schemas.microsoft.com/office/drawing/2014/main" id="{B1F56922-F0BA-480B-A83C-69FBBD833CD4}"/>
                    </a:ext>
                  </a:extLst>
                </p:cNvPr>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nvGrpSpPr>
              <p:cNvPr id="124942" name="Group 27">
                <a:extLst>
                  <a:ext uri="{FF2B5EF4-FFF2-40B4-BE49-F238E27FC236}">
                    <a16:creationId xmlns:a16="http://schemas.microsoft.com/office/drawing/2014/main" id="{CCA7A340-3990-45BA-A9AB-59665645315D}"/>
                  </a:ext>
                </a:extLst>
              </p:cNvPr>
              <p:cNvGrpSpPr>
                <a:grpSpLocks/>
              </p:cNvGrpSpPr>
              <p:nvPr/>
            </p:nvGrpSpPr>
            <p:grpSpPr bwMode="auto">
              <a:xfrm>
                <a:off x="0" y="2304"/>
                <a:ext cx="2989" cy="384"/>
                <a:chOff x="0" y="2304"/>
                <a:chExt cx="2989" cy="384"/>
              </a:xfrm>
            </p:grpSpPr>
            <p:sp>
              <p:nvSpPr>
                <p:cNvPr id="124943" name="Rectangle 28">
                  <a:extLst>
                    <a:ext uri="{FF2B5EF4-FFF2-40B4-BE49-F238E27FC236}">
                      <a16:creationId xmlns:a16="http://schemas.microsoft.com/office/drawing/2014/main" id="{AE4972B3-4E5D-495F-A10F-49F034AE1CCC}"/>
                    </a:ext>
                  </a:extLst>
                </p:cNvPr>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anose="020B0604020202020204" pitchFamily="34" charset="0"/>
                    </a:defRPr>
                  </a:lvl1pPr>
                  <a:lvl2pPr marL="742950" indent="-285750">
                    <a:tabLst>
                      <a:tab pos="298450" algn="l"/>
                    </a:tabLst>
                    <a:defRPr b="1">
                      <a:solidFill>
                        <a:schemeClr val="tx1"/>
                      </a:solidFill>
                      <a:latin typeface="Arial" panose="020B0604020202020204" pitchFamily="34" charset="0"/>
                    </a:defRPr>
                  </a:lvl2pPr>
                  <a:lvl3pPr marL="1143000" indent="-228600">
                    <a:tabLst>
                      <a:tab pos="298450" algn="l"/>
                    </a:tabLst>
                    <a:defRPr b="1">
                      <a:solidFill>
                        <a:schemeClr val="tx1"/>
                      </a:solidFill>
                      <a:latin typeface="Arial" panose="020B0604020202020204" pitchFamily="34" charset="0"/>
                    </a:defRPr>
                  </a:lvl3pPr>
                  <a:lvl4pPr marL="1600200" indent="-228600">
                    <a:tabLst>
                      <a:tab pos="298450" algn="l"/>
                    </a:tabLst>
                    <a:defRPr b="1">
                      <a:solidFill>
                        <a:schemeClr val="tx1"/>
                      </a:solidFill>
                      <a:latin typeface="Arial" panose="020B0604020202020204" pitchFamily="34" charset="0"/>
                    </a:defRPr>
                  </a:lvl4pPr>
                  <a:lvl5pPr marL="2057400" indent="-228600">
                    <a:tabLst>
                      <a:tab pos="298450"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b="1">
                      <a:solidFill>
                        <a:schemeClr val="tx1"/>
                      </a:solidFill>
                      <a:latin typeface="Arial" panose="020B0604020202020204" pitchFamily="34" charset="0"/>
                    </a:defRPr>
                  </a:lvl9pPr>
                </a:lstStyle>
                <a:p>
                  <a:pPr algn="just" eaLnBrk="1" hangingPunct="1"/>
                  <a:endParaRPr lang="tr-TR" altLang="tr-TR" sz="1600" b="0">
                    <a:latin typeface="Times New Roman" panose="02020603050405020304" pitchFamily="18" charset="0"/>
                    <a:cs typeface="Times New Roman" panose="02020603050405020304" pitchFamily="18" charset="0"/>
                  </a:endParaRPr>
                </a:p>
                <a:p>
                  <a:pPr algn="just" eaLnBrk="1" hangingPunct="1"/>
                  <a:endParaRPr lang="tr-TR" altLang="tr-TR" sz="1600" b="0"/>
                </a:p>
              </p:txBody>
            </p:sp>
            <p:sp>
              <p:nvSpPr>
                <p:cNvPr id="124944" name="Rectangle 29">
                  <a:extLst>
                    <a:ext uri="{FF2B5EF4-FFF2-40B4-BE49-F238E27FC236}">
                      <a16:creationId xmlns:a16="http://schemas.microsoft.com/office/drawing/2014/main" id="{7AE4F565-8794-4315-B288-B6550C93D417}"/>
                    </a:ext>
                  </a:extLst>
                </p:cNvPr>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grpSp>
        <p:sp>
          <p:nvSpPr>
            <p:cNvPr id="124935" name="Rectangle 30">
              <a:extLst>
                <a:ext uri="{FF2B5EF4-FFF2-40B4-BE49-F238E27FC236}">
                  <a16:creationId xmlns:a16="http://schemas.microsoft.com/office/drawing/2014/main" id="{1EEA3CA1-9B0E-4816-8DC3-F9F2021DA491}"/>
                </a:ext>
              </a:extLst>
            </p:cNvPr>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tr-TR" altLang="tr-TR"/>
            </a:p>
          </p:txBody>
        </p:sp>
      </p:grpSp>
      <p:sp>
        <p:nvSpPr>
          <p:cNvPr id="124932" name="Text Box 31">
            <a:extLst>
              <a:ext uri="{FF2B5EF4-FFF2-40B4-BE49-F238E27FC236}">
                <a16:creationId xmlns:a16="http://schemas.microsoft.com/office/drawing/2014/main" id="{EBA4140F-0F70-4D34-A835-BBD53A5C4057}"/>
              </a:ext>
            </a:extLst>
          </p:cNvPr>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endParaRPr lang="en-US" altLang="tr-TR" sz="1400" b="0">
              <a:latin typeface="Arial Black" panose="020B0A04020102020204" pitchFamily="34" charset="0"/>
            </a:endParaRPr>
          </a:p>
        </p:txBody>
      </p:sp>
      <p:sp>
        <p:nvSpPr>
          <p:cNvPr id="128005" name="Rectangle 32">
            <a:extLst>
              <a:ext uri="{FF2B5EF4-FFF2-40B4-BE49-F238E27FC236}">
                <a16:creationId xmlns:a16="http://schemas.microsoft.com/office/drawing/2014/main" id="{D7B118B4-131A-4EA4-8B0C-1A550758CAD4}"/>
              </a:ext>
            </a:extLst>
          </p:cNvPr>
          <p:cNvSpPr>
            <a:spLocks noChangeArrowheads="1"/>
          </p:cNvSpPr>
          <p:nvPr/>
        </p:nvSpPr>
        <p:spPr bwMode="auto">
          <a:xfrm>
            <a:off x="71437" y="104178"/>
            <a:ext cx="9001125" cy="655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87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87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87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87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87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87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spcAft>
                <a:spcPts val="1200"/>
              </a:spcAft>
              <a:buSzPct val="85000"/>
              <a:buFontTx/>
              <a:buNone/>
              <a:defRPr/>
            </a:pPr>
            <a:r>
              <a:rPr lang="tr-TR" altLang="tr-TR" sz="2800" b="1" dirty="0">
                <a:solidFill>
                  <a:srgbClr val="FF0000"/>
                </a:solidFill>
                <a:latin typeface="Arial" panose="020B0604020202020204" pitchFamily="34" charset="0"/>
              </a:rPr>
              <a:t>TOPLAMA YAPILMAYAN HALLER</a:t>
            </a:r>
          </a:p>
          <a:p>
            <a:pPr algn="ctr" eaLnBrk="1" hangingPunct="1">
              <a:lnSpc>
                <a:spcPct val="90000"/>
              </a:lnSpc>
              <a:spcBef>
                <a:spcPct val="0"/>
              </a:spcBef>
              <a:buSzPct val="85000"/>
              <a:buFontTx/>
              <a:buNone/>
              <a:defRPr/>
            </a:pPr>
            <a:endParaRPr lang="tr-TR" altLang="tr-TR" sz="1000" dirty="0">
              <a:solidFill>
                <a:srgbClr val="CC3300"/>
              </a:solidFill>
              <a:latin typeface="Arial" panose="020B0604020202020204" pitchFamily="34" charset="0"/>
            </a:endParaRPr>
          </a:p>
          <a:p>
            <a:pPr algn="just" eaLnBrk="1" hangingPunct="1">
              <a:lnSpc>
                <a:spcPts val="2400"/>
              </a:lnSpc>
              <a:spcBef>
                <a:spcPct val="0"/>
              </a:spcBef>
              <a:buSzPct val="85000"/>
              <a:buFontTx/>
              <a:buNone/>
              <a:defRPr/>
            </a:pPr>
            <a:r>
              <a:rPr lang="tr-TR" altLang="tr-TR" sz="1600" dirty="0">
                <a:solidFill>
                  <a:srgbClr val="FF0000"/>
                </a:solidFill>
                <a:latin typeface="Arial" panose="020B0604020202020204" pitchFamily="34" charset="0"/>
                <a:cs typeface="Times New Roman" panose="02020603050405020304" pitchFamily="18" charset="0"/>
              </a:rPr>
              <a:t>A</a:t>
            </a:r>
            <a:r>
              <a:rPr lang="tr-TR" altLang="tr-TR" sz="1600" dirty="0">
                <a:solidFill>
                  <a:srgbClr val="FF0000"/>
                </a:solidFill>
                <a:latin typeface="Arial" panose="020B0604020202020204" pitchFamily="34" charset="0"/>
              </a:rPr>
              <a:t>şağıda</a:t>
            </a:r>
            <a:r>
              <a:rPr lang="tr-TR" altLang="tr-TR" sz="1600" dirty="0">
                <a:solidFill>
                  <a:srgbClr val="FF0000"/>
                </a:solidFill>
                <a:latin typeface="Arial" panose="020B0604020202020204" pitchFamily="34" charset="0"/>
                <a:cs typeface="Times New Roman" panose="02020603050405020304" pitchFamily="18" charset="0"/>
              </a:rPr>
              <a:t> belirtilen gelirler için y</a:t>
            </a:r>
            <a:r>
              <a:rPr lang="tr-TR" altLang="tr-TR" sz="1600" dirty="0">
                <a:solidFill>
                  <a:srgbClr val="FF0000"/>
                </a:solidFill>
                <a:latin typeface="Arial" panose="020B0604020202020204" pitchFamily="34" charset="0"/>
              </a:rPr>
              <a:t>ıllık</a:t>
            </a:r>
            <a:r>
              <a:rPr lang="tr-TR" altLang="tr-TR" sz="1600" dirty="0">
                <a:solidFill>
                  <a:srgbClr val="FF0000"/>
                </a:solidFill>
                <a:latin typeface="Arial" panose="020B0604020202020204" pitchFamily="34" charset="0"/>
                <a:cs typeface="Times New Roman" panose="02020603050405020304" pitchFamily="18" charset="0"/>
              </a:rPr>
              <a:t> beyanname verilmez, di</a:t>
            </a:r>
            <a:r>
              <a:rPr lang="tr-TR" altLang="tr-TR" sz="1600" dirty="0">
                <a:solidFill>
                  <a:srgbClr val="FF0000"/>
                </a:solidFill>
                <a:latin typeface="Arial" panose="020B0604020202020204" pitchFamily="34" charset="0"/>
              </a:rPr>
              <a:t>ğ</a:t>
            </a:r>
            <a:r>
              <a:rPr lang="tr-TR" altLang="tr-TR" sz="1600" dirty="0">
                <a:solidFill>
                  <a:srgbClr val="FF0000"/>
                </a:solidFill>
                <a:latin typeface="Arial" panose="020B0604020202020204" pitchFamily="34" charset="0"/>
                <a:cs typeface="Times New Roman" panose="02020603050405020304" pitchFamily="18" charset="0"/>
              </a:rPr>
              <a:t>er gelirler için beyanname verilmesi halinde bu gelirler beyannameye dahil edilmez</a:t>
            </a:r>
            <a:r>
              <a:rPr lang="tr-TR" altLang="tr-TR" sz="1600" dirty="0">
                <a:solidFill>
                  <a:srgbClr val="FF0000"/>
                </a:solidFill>
                <a:latin typeface="Arial" panose="020B0604020202020204" pitchFamily="34" charset="0"/>
              </a:rPr>
              <a:t>. </a:t>
            </a:r>
            <a:r>
              <a:rPr lang="tr-TR" altLang="tr-TR" sz="1000" dirty="0">
                <a:solidFill>
                  <a:srgbClr val="FF0000"/>
                </a:solidFill>
                <a:latin typeface="Arial" panose="020B0604020202020204" pitchFamily="34" charset="0"/>
              </a:rPr>
              <a:t>	</a:t>
            </a:r>
          </a:p>
          <a:p>
            <a:pPr algn="just" eaLnBrk="1" hangingPunct="1">
              <a:lnSpc>
                <a:spcPct val="90000"/>
              </a:lnSpc>
              <a:spcBef>
                <a:spcPct val="50000"/>
              </a:spcBef>
              <a:buSzPct val="85000"/>
              <a:buFontTx/>
              <a:buNone/>
              <a:defRPr/>
            </a:pPr>
            <a:r>
              <a:rPr lang="tr-TR" altLang="tr-TR" sz="1000" dirty="0">
                <a:solidFill>
                  <a:srgbClr val="000000"/>
                </a:solidFill>
                <a:latin typeface="Arial" panose="020B0604020202020204" pitchFamily="34" charset="0"/>
              </a:rPr>
              <a:t>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000000"/>
                </a:solidFill>
                <a:latin typeface="Arial" panose="020B0604020202020204" pitchFamily="34" charset="0"/>
              </a:rPr>
              <a:t>Gerçek usulde vergilendirilmeyen ziraî kazançlar, bu Kanunun 75 inci maddesinin (15) ve (16) numaralı bendinde yazılı menkul sermaye iratları, kazanç ve iratların istisna hadleri içinde kalan kısmı,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000000"/>
                </a:solidFill>
                <a:latin typeface="Arial" panose="020B0604020202020204" pitchFamily="34" charset="0"/>
              </a:rPr>
              <a:t>Tek işverenden alınmış ve tevkif suretiyle vergilendirilmiş 103 üncü maddede yazılı tarifenin dördüncü gelir diliminde </a:t>
            </a:r>
            <a:r>
              <a:rPr lang="tr-TR" altLang="tr-TR" sz="1600" b="1" dirty="0">
                <a:solidFill>
                  <a:srgbClr val="000000"/>
                </a:solidFill>
                <a:latin typeface="Arial" panose="020B0604020202020204" pitchFamily="34" charset="0"/>
              </a:rPr>
              <a:t>(650.000 TL)</a:t>
            </a:r>
            <a:r>
              <a:rPr lang="tr-TR" altLang="tr-TR" sz="1600" dirty="0">
                <a:solidFill>
                  <a:srgbClr val="000000"/>
                </a:solidFill>
                <a:latin typeface="Arial" panose="020B0604020202020204" pitchFamily="34" charset="0"/>
              </a:rPr>
              <a:t> yer alan tutarı aşmayan ücretler (birden fazla işverenden ücret almakla beraber, birinciden sonraki işverenden aldıkları ücretlerinin toplamı, 103 üncü maddede yazılı tarifenin ikinci gelir diliminde yer alan tutarı </a:t>
            </a:r>
            <a:r>
              <a:rPr lang="tr-TR" altLang="tr-TR" sz="1600" b="1" dirty="0">
                <a:solidFill>
                  <a:srgbClr val="000000"/>
                </a:solidFill>
                <a:latin typeface="Arial" panose="020B0604020202020204" pitchFamily="34" charset="0"/>
              </a:rPr>
              <a:t>(53.000 TL)</a:t>
            </a:r>
            <a:r>
              <a:rPr lang="tr-TR" altLang="tr-TR" sz="1600" dirty="0">
                <a:solidFill>
                  <a:srgbClr val="000000"/>
                </a:solidFill>
                <a:latin typeface="Arial" panose="020B0604020202020204" pitchFamily="34" charset="0"/>
              </a:rPr>
              <a:t> ve birinci işverenden alınan dâhil ücret gelirleri toplamı 103 üncü maddede yazılı tarifenin dördüncü gelir diliminde yer alan tutarı aşmayan mükelleflerin, tamamı tevkif suretiyle vergilendirilmiş ücretleri dâhil),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FF0000"/>
                </a:solidFill>
                <a:latin typeface="Arial" panose="020B0604020202020204" pitchFamily="34" charset="0"/>
              </a:rPr>
              <a:t>Vergiye tâbi gelir toplamının </a:t>
            </a:r>
            <a:r>
              <a:rPr lang="tr-TR" altLang="tr-TR" sz="1600" dirty="0">
                <a:solidFill>
                  <a:srgbClr val="000000"/>
                </a:solidFill>
                <a:latin typeface="Arial" panose="020B0604020202020204" pitchFamily="34" charset="0"/>
              </a:rPr>
              <a:t>[(a) ve (b) bentlerinde belirtilenler hariç] 103 üncü maddede yazılı tarifenin ikinci gelir diliminde yer alan tutarı </a:t>
            </a:r>
            <a:r>
              <a:rPr lang="tr-TR" altLang="tr-TR" sz="1600" dirty="0">
                <a:solidFill>
                  <a:srgbClr val="FF0000"/>
                </a:solidFill>
                <a:latin typeface="Arial" panose="020B0604020202020204" pitchFamily="34" charset="0"/>
              </a:rPr>
              <a:t>(2021 yılı için 53.000 TL)</a:t>
            </a:r>
            <a:r>
              <a:rPr lang="tr-TR" altLang="tr-TR" sz="1600" dirty="0">
                <a:solidFill>
                  <a:srgbClr val="000000"/>
                </a:solidFill>
                <a:latin typeface="Arial" panose="020B0604020202020204" pitchFamily="34" charset="0"/>
              </a:rPr>
              <a:t>   aşmaması koşuluyla, Türkiye'de tevkifata tâbi tutulmuş olan; birden fazla işverenden elde edilen ücretler, </a:t>
            </a:r>
            <a:r>
              <a:rPr lang="tr-TR" altLang="tr-TR" sz="1600" dirty="0">
                <a:solidFill>
                  <a:srgbClr val="C00000"/>
                </a:solidFill>
                <a:latin typeface="Arial" panose="020B0604020202020204" pitchFamily="34" charset="0"/>
              </a:rPr>
              <a:t>menkul sermaye iratları ve gayrimenkul sermaye iratları, </a:t>
            </a:r>
          </a:p>
          <a:p>
            <a:pPr marL="342900" indent="-342900" algn="just" eaLnBrk="1" hangingPunct="1">
              <a:lnSpc>
                <a:spcPts val="2200"/>
              </a:lnSpc>
              <a:spcBef>
                <a:spcPts val="0"/>
              </a:spcBef>
              <a:spcAft>
                <a:spcPts val="1200"/>
              </a:spcAft>
              <a:buClr>
                <a:srgbClr val="FF0000"/>
              </a:buClr>
              <a:buFont typeface="+mj-lt"/>
              <a:buAutoNum type="alphaLcParenR"/>
              <a:defRPr/>
            </a:pPr>
            <a:r>
              <a:rPr lang="tr-TR" altLang="tr-TR" sz="1600" dirty="0">
                <a:solidFill>
                  <a:srgbClr val="000000"/>
                </a:solidFill>
                <a:latin typeface="Arial" panose="020B0604020202020204" pitchFamily="34" charset="0"/>
              </a:rPr>
              <a:t>Bir takvim yılı içinde elde edilen ve toplamı </a:t>
            </a:r>
            <a:r>
              <a:rPr lang="tr-TR" altLang="tr-TR" sz="1600" dirty="0">
                <a:solidFill>
                  <a:srgbClr val="C00000"/>
                </a:solidFill>
                <a:latin typeface="Arial" panose="020B0604020202020204" pitchFamily="34" charset="0"/>
              </a:rPr>
              <a:t>2.800 TL’yi </a:t>
            </a:r>
            <a:r>
              <a:rPr lang="tr-TR" altLang="tr-TR" sz="1600" dirty="0">
                <a:solidFill>
                  <a:srgbClr val="000000"/>
                </a:solidFill>
                <a:latin typeface="Arial" panose="020B0604020202020204" pitchFamily="34" charset="0"/>
              </a:rPr>
              <a:t>aşmayan, tevkifata ve istisna uygulamasına konu olmayan </a:t>
            </a:r>
            <a:r>
              <a:rPr lang="tr-TR" altLang="tr-TR" sz="1600" dirty="0">
                <a:solidFill>
                  <a:srgbClr val="C00000"/>
                </a:solidFill>
                <a:latin typeface="Arial" panose="020B0604020202020204" pitchFamily="34" charset="0"/>
              </a:rPr>
              <a:t>menkul ve gayrimenkul </a:t>
            </a:r>
            <a:r>
              <a:rPr lang="tr-TR" altLang="tr-TR" sz="1600" dirty="0">
                <a:solidFill>
                  <a:srgbClr val="000000"/>
                </a:solidFill>
                <a:latin typeface="Arial" panose="020B0604020202020204" pitchFamily="34" charset="0"/>
              </a:rPr>
              <a:t>sermaye iratları. </a:t>
            </a:r>
          </a:p>
        </p:txBody>
      </p:sp>
    </p:spTree>
  </p:cSld>
  <p:clrMapOvr>
    <a:masterClrMapping/>
  </p:clrMapOvr>
  <p:transition>
    <p:cover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altLang="tr-TR" sz="1400" b="0">
              <a:latin typeface="Arial Black" pitchFamily="34" charset="0"/>
            </a:endParaRPr>
          </a:p>
        </p:txBody>
      </p:sp>
      <p:sp>
        <p:nvSpPr>
          <p:cNvPr id="188419" name="Rectangle 32"/>
          <p:cNvSpPr>
            <a:spLocks noChangeArrowheads="1"/>
          </p:cNvSpPr>
          <p:nvPr/>
        </p:nvSpPr>
        <p:spPr bwMode="auto">
          <a:xfrm>
            <a:off x="152400" y="1066800"/>
            <a:ext cx="8839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90000"/>
              </a:lnSpc>
              <a:spcBef>
                <a:spcPct val="50000"/>
              </a:spcBef>
            </a:pPr>
            <a:endParaRPr lang="tr-TR" altLang="tr-TR" sz="4000" b="0" dirty="0">
              <a:solidFill>
                <a:srgbClr val="CC3300"/>
              </a:solidFill>
              <a:latin typeface="Arial Black" pitchFamily="34" charset="0"/>
            </a:endParaRPr>
          </a:p>
          <a:p>
            <a:pPr algn="ctr" eaLnBrk="1" hangingPunct="1">
              <a:lnSpc>
                <a:spcPct val="90000"/>
              </a:lnSpc>
              <a:spcBef>
                <a:spcPct val="50000"/>
              </a:spcBef>
            </a:pPr>
            <a:r>
              <a:rPr lang="tr-TR" altLang="tr-TR" sz="4000" b="0" dirty="0">
                <a:solidFill>
                  <a:srgbClr val="CC3300"/>
                </a:solidFill>
                <a:latin typeface="Arial Black" pitchFamily="34" charset="0"/>
              </a:rPr>
              <a:t>BEYANNAME ÜZERİNDE</a:t>
            </a:r>
          </a:p>
          <a:p>
            <a:pPr algn="ctr" eaLnBrk="1" hangingPunct="1">
              <a:lnSpc>
                <a:spcPct val="90000"/>
              </a:lnSpc>
              <a:spcBef>
                <a:spcPct val="50000"/>
              </a:spcBef>
            </a:pPr>
            <a:r>
              <a:rPr lang="tr-TR" altLang="tr-TR" sz="4000" b="0" dirty="0">
                <a:solidFill>
                  <a:srgbClr val="CC3300"/>
                </a:solidFill>
                <a:latin typeface="Arial Black" pitchFamily="34" charset="0"/>
              </a:rPr>
              <a:t> YAPILABİLECEK İNDİRİMLER</a:t>
            </a:r>
          </a:p>
          <a:p>
            <a:pPr algn="ctr" eaLnBrk="1" hangingPunct="1">
              <a:lnSpc>
                <a:spcPct val="90000"/>
              </a:lnSpc>
              <a:spcBef>
                <a:spcPct val="50000"/>
              </a:spcBef>
            </a:pPr>
            <a:r>
              <a:rPr lang="tr-TR" altLang="tr-TR" sz="4000" b="0" dirty="0">
                <a:solidFill>
                  <a:srgbClr val="CC3300"/>
                </a:solidFill>
                <a:latin typeface="Arial Black" pitchFamily="34" charset="0"/>
              </a:rPr>
              <a:t> </a:t>
            </a:r>
          </a:p>
        </p:txBody>
      </p:sp>
      <p:pic>
        <p:nvPicPr>
          <p:cNvPr id="188420" name="7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89362"/>
            <a:ext cx="3600301"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249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4C4194A-0A3C-4DC9-8203-162428824B54}" type="slidenum">
              <a:rPr lang="tr-TR" altLang="tr-TR" sz="1200">
                <a:solidFill>
                  <a:srgbClr val="898989"/>
                </a:solidFill>
                <a:latin typeface="Arial" pitchFamily="34" charset="0"/>
              </a:rPr>
              <a:pPr>
                <a:spcBef>
                  <a:spcPct val="0"/>
                </a:spcBef>
                <a:buFontTx/>
                <a:buNone/>
              </a:pPr>
              <a:t>63</a:t>
            </a:fld>
            <a:endParaRPr lang="tr-TR" altLang="tr-TR" sz="1200">
              <a:solidFill>
                <a:srgbClr val="898989"/>
              </a:solidFill>
              <a:latin typeface="Arial" pitchFamily="34" charset="0"/>
            </a:endParaRPr>
          </a:p>
        </p:txBody>
      </p:sp>
      <p:grpSp>
        <p:nvGrpSpPr>
          <p:cNvPr id="87043" name="Group 7"/>
          <p:cNvGrpSpPr>
            <a:grpSpLocks/>
          </p:cNvGrpSpPr>
          <p:nvPr/>
        </p:nvGrpSpPr>
        <p:grpSpPr bwMode="auto">
          <a:xfrm>
            <a:off x="1187450" y="1844675"/>
            <a:ext cx="7086600" cy="4276725"/>
            <a:chOff x="-3" y="-3"/>
            <a:chExt cx="2995" cy="2694"/>
          </a:xfrm>
        </p:grpSpPr>
        <p:grpSp>
          <p:nvGrpSpPr>
            <p:cNvPr id="87046" name="Group 8"/>
            <p:cNvGrpSpPr>
              <a:grpSpLocks/>
            </p:cNvGrpSpPr>
            <p:nvPr/>
          </p:nvGrpSpPr>
          <p:grpSpPr bwMode="auto">
            <a:xfrm>
              <a:off x="0" y="0"/>
              <a:ext cx="2989" cy="2688"/>
              <a:chOff x="0" y="0"/>
              <a:chExt cx="2989" cy="2688"/>
            </a:xfrm>
          </p:grpSpPr>
          <p:grpSp>
            <p:nvGrpSpPr>
              <p:cNvPr id="87048" name="Group 9"/>
              <p:cNvGrpSpPr>
                <a:grpSpLocks/>
              </p:cNvGrpSpPr>
              <p:nvPr/>
            </p:nvGrpSpPr>
            <p:grpSpPr bwMode="auto">
              <a:xfrm>
                <a:off x="0" y="0"/>
                <a:ext cx="2989" cy="384"/>
                <a:chOff x="0" y="0"/>
                <a:chExt cx="2989" cy="384"/>
              </a:xfrm>
            </p:grpSpPr>
            <p:sp>
              <p:nvSpPr>
                <p:cNvPr id="87067" name="Rectangle 10"/>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endParaRPr lang="en-US" altLang="tr-TR" sz="2000" b="0">
                    <a:latin typeface="Arial" pitchFamily="34" charset="0"/>
                  </a:endParaRPr>
                </a:p>
              </p:txBody>
            </p:sp>
            <p:sp>
              <p:nvSpPr>
                <p:cNvPr id="87068" name="Rectangle 11"/>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7049" name="Group 12"/>
              <p:cNvGrpSpPr>
                <a:grpSpLocks/>
              </p:cNvGrpSpPr>
              <p:nvPr/>
            </p:nvGrpSpPr>
            <p:grpSpPr bwMode="auto">
              <a:xfrm>
                <a:off x="0" y="384"/>
                <a:ext cx="2989" cy="384"/>
                <a:chOff x="0" y="384"/>
                <a:chExt cx="2989" cy="384"/>
              </a:xfrm>
            </p:grpSpPr>
            <p:sp>
              <p:nvSpPr>
                <p:cNvPr id="87065" name="Rectangle 13"/>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09550" algn="l"/>
                    </a:tabLst>
                    <a:defRPr sz="3200">
                      <a:solidFill>
                        <a:schemeClr val="tx1"/>
                      </a:solidFill>
                      <a:latin typeface="Calibri" pitchFamily="34" charset="0"/>
                    </a:defRPr>
                  </a:lvl1pPr>
                  <a:lvl2pPr marL="742950" indent="-285750">
                    <a:spcBef>
                      <a:spcPct val="20000"/>
                    </a:spcBef>
                    <a:buFont typeface="Arial" pitchFamily="34" charset="0"/>
                    <a:buChar char="–"/>
                    <a:tabLst>
                      <a:tab pos="209550" algn="l"/>
                    </a:tabLst>
                    <a:defRPr sz="2800">
                      <a:solidFill>
                        <a:schemeClr val="tx1"/>
                      </a:solidFill>
                      <a:latin typeface="Calibri" pitchFamily="34" charset="0"/>
                    </a:defRPr>
                  </a:lvl2pPr>
                  <a:lvl3pPr marL="1143000" indent="-228600">
                    <a:spcBef>
                      <a:spcPct val="20000"/>
                    </a:spcBef>
                    <a:buFont typeface="Arial" pitchFamily="34" charset="0"/>
                    <a:buChar char="•"/>
                    <a:tabLst>
                      <a:tab pos="209550" algn="l"/>
                    </a:tabLst>
                    <a:defRPr sz="2400">
                      <a:solidFill>
                        <a:schemeClr val="tx1"/>
                      </a:solidFill>
                      <a:latin typeface="Calibri" pitchFamily="34" charset="0"/>
                    </a:defRPr>
                  </a:lvl3pPr>
                  <a:lvl4pPr marL="1600200" indent="-228600">
                    <a:spcBef>
                      <a:spcPct val="20000"/>
                    </a:spcBef>
                    <a:buFont typeface="Arial" pitchFamily="34" charset="0"/>
                    <a:buChar char="–"/>
                    <a:tabLst>
                      <a:tab pos="209550" algn="l"/>
                    </a:tabLst>
                    <a:defRPr sz="2000">
                      <a:solidFill>
                        <a:schemeClr val="tx1"/>
                      </a:solidFill>
                      <a:latin typeface="Calibri" pitchFamily="34" charset="0"/>
                    </a:defRPr>
                  </a:lvl4pPr>
                  <a:lvl5pPr marL="2057400" indent="-228600">
                    <a:spcBef>
                      <a:spcPct val="20000"/>
                    </a:spcBef>
                    <a:buFont typeface="Arial" pitchFamily="34" charset="0"/>
                    <a:buChar char="»"/>
                    <a:tabLst>
                      <a:tab pos="2095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9pPr>
                </a:lstStyle>
                <a:p>
                  <a:pPr algn="just" eaLnBrk="1" hangingPunct="1">
                    <a:spcBef>
                      <a:spcPct val="0"/>
                    </a:spcBef>
                    <a:buFontTx/>
                    <a:buNone/>
                  </a:pPr>
                  <a:endParaRPr lang="en-US" altLang="tr-TR" sz="2400" b="0">
                    <a:latin typeface="Arial" pitchFamily="34" charset="0"/>
                  </a:endParaRPr>
                </a:p>
              </p:txBody>
            </p:sp>
            <p:sp>
              <p:nvSpPr>
                <p:cNvPr id="87066" name="Rectangle 14"/>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7050" name="Group 15"/>
              <p:cNvGrpSpPr>
                <a:grpSpLocks/>
              </p:cNvGrpSpPr>
              <p:nvPr/>
            </p:nvGrpSpPr>
            <p:grpSpPr bwMode="auto">
              <a:xfrm>
                <a:off x="0" y="768"/>
                <a:ext cx="2989" cy="384"/>
                <a:chOff x="0" y="768"/>
                <a:chExt cx="2989" cy="384"/>
              </a:xfrm>
            </p:grpSpPr>
            <p:sp>
              <p:nvSpPr>
                <p:cNvPr id="87063" name="Rectangle 16"/>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spcBef>
                      <a:spcPct val="20000"/>
                    </a:spcBef>
                    <a:buFont typeface="Arial" pitchFamily="34" charset="0"/>
                    <a:buChar char="•"/>
                    <a:tabLst>
                      <a:tab pos="292100" algn="l"/>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2100" algn="l"/>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2100" algn="l"/>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2100" algn="l"/>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2100" algn="l"/>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9pPr>
                </a:lstStyle>
                <a:p>
                  <a:pPr algn="just">
                    <a:spcBef>
                      <a:spcPct val="0"/>
                    </a:spcBef>
                    <a:buFontTx/>
                    <a:buNone/>
                  </a:pPr>
                  <a:endParaRPr lang="en-US" altLang="tr-TR" sz="1600" b="0">
                    <a:latin typeface="Arial" pitchFamily="34" charset="0"/>
                  </a:endParaRPr>
                </a:p>
              </p:txBody>
            </p:sp>
            <p:sp>
              <p:nvSpPr>
                <p:cNvPr id="87064" name="Rectangle 17"/>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7051" name="Group 18"/>
              <p:cNvGrpSpPr>
                <a:grpSpLocks/>
              </p:cNvGrpSpPr>
              <p:nvPr/>
            </p:nvGrpSpPr>
            <p:grpSpPr bwMode="auto">
              <a:xfrm>
                <a:off x="0" y="1152"/>
                <a:ext cx="2989" cy="384"/>
                <a:chOff x="0" y="1152"/>
                <a:chExt cx="2989" cy="384"/>
              </a:xfrm>
            </p:grpSpPr>
            <p:sp>
              <p:nvSpPr>
                <p:cNvPr id="87061" name="Rectangle 19"/>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a:spcBef>
                      <a:spcPct val="0"/>
                    </a:spcBef>
                    <a:buFontTx/>
                    <a:buNone/>
                  </a:pPr>
                  <a:endParaRPr lang="en-US" altLang="tr-TR" sz="1600" b="0">
                    <a:latin typeface="Arial" pitchFamily="34" charset="0"/>
                  </a:endParaRPr>
                </a:p>
              </p:txBody>
            </p:sp>
            <p:sp>
              <p:nvSpPr>
                <p:cNvPr id="87062" name="Rectangle 20"/>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7052" name="Group 21"/>
              <p:cNvGrpSpPr>
                <a:grpSpLocks/>
              </p:cNvGrpSpPr>
              <p:nvPr/>
            </p:nvGrpSpPr>
            <p:grpSpPr bwMode="auto">
              <a:xfrm>
                <a:off x="0" y="1536"/>
                <a:ext cx="2989" cy="384"/>
                <a:chOff x="0" y="1536"/>
                <a:chExt cx="2989" cy="384"/>
              </a:xfrm>
            </p:grpSpPr>
            <p:sp>
              <p:nvSpPr>
                <p:cNvPr id="87059" name="Rectangle 22"/>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eaLnBrk="1" hangingPunct="1">
                    <a:spcBef>
                      <a:spcPct val="0"/>
                    </a:spcBef>
                    <a:buFontTx/>
                    <a:buNone/>
                  </a:pPr>
                  <a:r>
                    <a:rPr lang="tr-TR" altLang="tr-TR" sz="1600">
                      <a:latin typeface="Arial" pitchFamily="34" charset="0"/>
                    </a:rPr>
                    <a:t>	</a:t>
                  </a:r>
                  <a:endParaRPr lang="tr-TR" altLang="tr-TR" sz="1600" b="0">
                    <a:latin typeface="Arial" pitchFamily="34" charset="0"/>
                  </a:endParaRPr>
                </a:p>
              </p:txBody>
            </p:sp>
            <p:sp>
              <p:nvSpPr>
                <p:cNvPr id="87060" name="Rectangle 23"/>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7053" name="Group 24"/>
              <p:cNvGrpSpPr>
                <a:grpSpLocks/>
              </p:cNvGrpSpPr>
              <p:nvPr/>
            </p:nvGrpSpPr>
            <p:grpSpPr bwMode="auto">
              <a:xfrm>
                <a:off x="0" y="1920"/>
                <a:ext cx="2989" cy="384"/>
                <a:chOff x="0" y="1920"/>
                <a:chExt cx="2989" cy="384"/>
              </a:xfrm>
            </p:grpSpPr>
            <p:sp>
              <p:nvSpPr>
                <p:cNvPr id="87057" name="Rectangle 25"/>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a:spcBef>
                      <a:spcPct val="0"/>
                    </a:spcBef>
                    <a:buFontTx/>
                    <a:buNone/>
                  </a:pPr>
                  <a:endParaRPr lang="en-US" altLang="tr-TR" sz="2400" b="0">
                    <a:latin typeface="Arial" pitchFamily="34" charset="0"/>
                  </a:endParaRPr>
                </a:p>
              </p:txBody>
            </p:sp>
            <p:sp>
              <p:nvSpPr>
                <p:cNvPr id="87058" name="Rectangle 26"/>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7054" name="Group 27"/>
              <p:cNvGrpSpPr>
                <a:grpSpLocks/>
              </p:cNvGrpSpPr>
              <p:nvPr/>
            </p:nvGrpSpPr>
            <p:grpSpPr bwMode="auto">
              <a:xfrm>
                <a:off x="0" y="2304"/>
                <a:ext cx="2989" cy="384"/>
                <a:chOff x="0" y="2304"/>
                <a:chExt cx="2989" cy="384"/>
              </a:xfrm>
            </p:grpSpPr>
            <p:sp>
              <p:nvSpPr>
                <p:cNvPr id="87055" name="Rectangle 28"/>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eaLnBrk="1" hangingPunct="1">
                    <a:spcBef>
                      <a:spcPct val="0"/>
                    </a:spcBef>
                    <a:buFontTx/>
                    <a:buNone/>
                  </a:pPr>
                  <a:endParaRPr lang="tr-TR" altLang="tr-TR" sz="1600" b="0">
                    <a:latin typeface="Times New Roman" pitchFamily="18" charset="0"/>
                    <a:cs typeface="Times New Roman" pitchFamily="18" charset="0"/>
                  </a:endParaRPr>
                </a:p>
                <a:p>
                  <a:pPr algn="just">
                    <a:spcBef>
                      <a:spcPct val="0"/>
                    </a:spcBef>
                    <a:buFontTx/>
                    <a:buNone/>
                  </a:pPr>
                  <a:endParaRPr lang="tr-TR" altLang="tr-TR" sz="1600" b="0">
                    <a:latin typeface="Arial" pitchFamily="34" charset="0"/>
                  </a:endParaRPr>
                </a:p>
              </p:txBody>
            </p:sp>
            <p:sp>
              <p:nvSpPr>
                <p:cNvPr id="87056" name="Rectangle 29"/>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sp>
          <p:nvSpPr>
            <p:cNvPr id="87047" name="Rectangle 30"/>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sp>
        <p:nvSpPr>
          <p:cNvPr id="87044" name="Text Box 31"/>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tr-TR" sz="1400" b="0">
              <a:latin typeface="Arial Black" pitchFamily="34" charset="0"/>
            </a:endParaRPr>
          </a:p>
        </p:txBody>
      </p:sp>
      <p:sp>
        <p:nvSpPr>
          <p:cNvPr id="87045" name="Rectangle 32"/>
          <p:cNvSpPr>
            <a:spLocks noChangeArrowheads="1"/>
          </p:cNvSpPr>
          <p:nvPr/>
        </p:nvSpPr>
        <p:spPr bwMode="auto">
          <a:xfrm>
            <a:off x="28575" y="549275"/>
            <a:ext cx="9144000"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tr-TR" altLang="tr-TR" sz="1800">
                <a:solidFill>
                  <a:srgbClr val="CC3300"/>
                </a:solidFill>
                <a:latin typeface="Arial" pitchFamily="34" charset="0"/>
                <a:cs typeface="Arial" pitchFamily="34" charset="0"/>
              </a:rPr>
              <a:t>YILLIK BEYANNAME İLE BİLDİRİLECEK GELİRDEN YAPILABİLECEK İNDİRİMLER</a:t>
            </a:r>
          </a:p>
          <a:p>
            <a:pPr algn="ctr" eaLnBrk="1" hangingPunct="1">
              <a:spcBef>
                <a:spcPct val="50000"/>
              </a:spcBef>
              <a:buFontTx/>
              <a:buNone/>
            </a:pPr>
            <a:endParaRPr lang="tr-TR" altLang="tr-TR" sz="800">
              <a:solidFill>
                <a:srgbClr val="CC3300"/>
              </a:solidFill>
              <a:latin typeface="Arial" pitchFamily="34" charset="0"/>
              <a:cs typeface="Arial" pitchFamily="34" charset="0"/>
            </a:endParaRPr>
          </a:p>
          <a:p>
            <a:pPr algn="just" eaLnBrk="1" hangingPunct="1">
              <a:spcBef>
                <a:spcPct val="50000"/>
              </a:spcBef>
              <a:buFontTx/>
              <a:buNone/>
            </a:pPr>
            <a:r>
              <a:rPr lang="tr-TR" altLang="tr-TR" sz="1800" b="0">
                <a:latin typeface="Arial" pitchFamily="34" charset="0"/>
                <a:cs typeface="Arial" pitchFamily="34" charset="0"/>
              </a:rPr>
              <a:t> 	</a:t>
            </a:r>
            <a:r>
              <a:rPr lang="tr-TR" altLang="tr-TR" sz="1800">
                <a:solidFill>
                  <a:srgbClr val="CC3300"/>
                </a:solidFill>
                <a:latin typeface="Arial" pitchFamily="34" charset="0"/>
                <a:cs typeface="Arial" pitchFamily="34" charset="0"/>
              </a:rPr>
              <a:t>1.</a:t>
            </a:r>
            <a:r>
              <a:rPr lang="tr-TR" altLang="tr-TR" sz="1800">
                <a:latin typeface="Arial" pitchFamily="34" charset="0"/>
                <a:cs typeface="Arial" pitchFamily="34" charset="0"/>
              </a:rPr>
              <a:t> HAYAT, SAĞLIK, VB. ŞAHIS SİGORTA PRİMLERİ</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FF0000"/>
                </a:solidFill>
                <a:latin typeface="Arial" pitchFamily="34" charset="0"/>
                <a:cs typeface="Arial" pitchFamily="34" charset="0"/>
              </a:rPr>
              <a:t>2. BAĞ- KUR PRİMLERİ</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CC3300"/>
                </a:solidFill>
                <a:latin typeface="Arial" pitchFamily="34" charset="0"/>
                <a:cs typeface="Arial" pitchFamily="34" charset="0"/>
              </a:rPr>
              <a:t>3.</a:t>
            </a:r>
            <a:r>
              <a:rPr lang="tr-TR" altLang="tr-TR" sz="1800">
                <a:latin typeface="Arial" pitchFamily="34" charset="0"/>
                <a:cs typeface="Arial" pitchFamily="34" charset="0"/>
              </a:rPr>
              <a:t> BAĞIŞ VE YARDIMLAR</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FF0000"/>
                </a:solidFill>
                <a:latin typeface="Arial" pitchFamily="34" charset="0"/>
                <a:cs typeface="Arial" pitchFamily="34" charset="0"/>
              </a:rPr>
              <a:t>4. ENGELLİLİK İNDİRİMİ</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FF0000"/>
                </a:solidFill>
                <a:latin typeface="Arial" pitchFamily="34" charset="0"/>
                <a:cs typeface="Arial" pitchFamily="34" charset="0"/>
              </a:rPr>
              <a:t>5. ÖZEL SAĞLIK VE EĞİTİM GİDERLERİ</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CC3300"/>
                </a:solidFill>
                <a:latin typeface="Arial" pitchFamily="34" charset="0"/>
                <a:cs typeface="Arial" pitchFamily="34" charset="0"/>
              </a:rPr>
              <a:t>6.</a:t>
            </a:r>
            <a:r>
              <a:rPr lang="tr-TR" altLang="tr-TR" sz="1800">
                <a:latin typeface="Arial" pitchFamily="34" charset="0"/>
                <a:cs typeface="Arial" pitchFamily="34" charset="0"/>
              </a:rPr>
              <a:t> SPONSORLUK HARCAMALARI</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CC3300"/>
                </a:solidFill>
                <a:latin typeface="Arial" pitchFamily="34" charset="0"/>
                <a:cs typeface="Arial" pitchFamily="34" charset="0"/>
              </a:rPr>
              <a:t>7.</a:t>
            </a:r>
            <a:r>
              <a:rPr lang="tr-TR" altLang="tr-TR" sz="1800">
                <a:latin typeface="Arial" pitchFamily="34" charset="0"/>
                <a:cs typeface="Arial" pitchFamily="34" charset="0"/>
              </a:rPr>
              <a:t> AR-GE İNDİRİMİ</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CC3300"/>
                </a:solidFill>
                <a:latin typeface="Arial" pitchFamily="34" charset="0"/>
                <a:cs typeface="Arial" pitchFamily="34" charset="0"/>
              </a:rPr>
              <a:t>8.</a:t>
            </a:r>
            <a:r>
              <a:rPr lang="tr-TR" altLang="tr-TR" sz="1800">
                <a:latin typeface="Arial" pitchFamily="34" charset="0"/>
                <a:cs typeface="Arial" pitchFamily="34" charset="0"/>
              </a:rPr>
              <a:t> </a:t>
            </a:r>
            <a:r>
              <a:rPr lang="tr-TR" altLang="tr-TR" sz="1800">
                <a:solidFill>
                  <a:srgbClr val="FF0000"/>
                </a:solidFill>
                <a:latin typeface="Arial" pitchFamily="34" charset="0"/>
                <a:cs typeface="Arial" pitchFamily="34" charset="0"/>
              </a:rPr>
              <a:t>GEÇMİŞ YIL ZARARLARI </a:t>
            </a:r>
          </a:p>
          <a:p>
            <a:pPr algn="just" eaLnBrk="1" hangingPunct="1">
              <a:spcBef>
                <a:spcPct val="50000"/>
              </a:spcBef>
              <a:buFont typeface="Arial" pitchFamily="34" charset="0"/>
              <a:buNone/>
            </a:pPr>
            <a:r>
              <a:rPr lang="tr-TR" altLang="tr-TR" sz="1800">
                <a:solidFill>
                  <a:srgbClr val="CC3300"/>
                </a:solidFill>
                <a:latin typeface="Arial" pitchFamily="34" charset="0"/>
                <a:cs typeface="Arial" pitchFamily="34" charset="0"/>
              </a:rPr>
              <a:t>   	9.</a:t>
            </a:r>
            <a:r>
              <a:rPr lang="tr-TR" altLang="tr-TR" sz="1800">
                <a:latin typeface="Arial" pitchFamily="34" charset="0"/>
                <a:cs typeface="Arial" pitchFamily="34" charset="0"/>
              </a:rPr>
              <a:t> YURT DIŞI FAALİYETLERDEN DOĞAN ZARARLAR </a:t>
            </a:r>
          </a:p>
          <a:p>
            <a:pPr algn="just" eaLnBrk="1" hangingPunct="1">
              <a:spcBef>
                <a:spcPct val="50000"/>
              </a:spcBef>
              <a:buFont typeface="Arial" pitchFamily="34" charset="0"/>
              <a:buNone/>
            </a:pPr>
            <a:r>
              <a:rPr lang="tr-TR" altLang="tr-TR" sz="1800">
                <a:latin typeface="Arial" pitchFamily="34" charset="0"/>
                <a:cs typeface="Arial" pitchFamily="34" charset="0"/>
              </a:rPr>
              <a:t>	</a:t>
            </a:r>
            <a:r>
              <a:rPr lang="tr-TR" altLang="tr-TR" sz="1800">
                <a:solidFill>
                  <a:srgbClr val="C00000"/>
                </a:solidFill>
                <a:latin typeface="Arial" pitchFamily="34" charset="0"/>
                <a:cs typeface="Arial" pitchFamily="34" charset="0"/>
              </a:rPr>
              <a:t>10. </a:t>
            </a:r>
            <a:r>
              <a:rPr lang="tr-TR" altLang="tr-TR" sz="1800">
                <a:latin typeface="Arial" pitchFamily="34" charset="0"/>
                <a:cs typeface="Arial" pitchFamily="34" charset="0"/>
              </a:rPr>
              <a:t>GİRİŞİM SERMAYESİ FONU İNDİRİMİ</a:t>
            </a:r>
          </a:p>
          <a:p>
            <a:pPr algn="just" eaLnBrk="1" hangingPunct="1">
              <a:spcBef>
                <a:spcPct val="50000"/>
              </a:spcBef>
              <a:buFont typeface="Arial" pitchFamily="34" charset="0"/>
              <a:buNone/>
            </a:pPr>
            <a:r>
              <a:rPr lang="tr-TR" altLang="tr-TR" sz="1800">
                <a:solidFill>
                  <a:srgbClr val="C00000"/>
                </a:solidFill>
                <a:latin typeface="Arial" pitchFamily="34" charset="0"/>
                <a:cs typeface="Arial" pitchFamily="34" charset="0"/>
              </a:rPr>
              <a:t>	11. </a:t>
            </a:r>
            <a:r>
              <a:rPr lang="tr-TR" altLang="tr-TR" sz="1800">
                <a:latin typeface="Arial" pitchFamily="34" charset="0"/>
                <a:cs typeface="Arial" pitchFamily="34" charset="0"/>
              </a:rPr>
              <a:t>BİREYSEL KATILIM YATIRIMCISI İNDİRİMİ</a:t>
            </a:r>
          </a:p>
          <a:p>
            <a:pPr algn="just" eaLnBrk="1" hangingPunct="1">
              <a:spcBef>
                <a:spcPct val="50000"/>
              </a:spcBef>
              <a:buFont typeface="Arial" pitchFamily="34" charset="0"/>
              <a:buNone/>
            </a:pPr>
            <a:r>
              <a:rPr lang="tr-TR" altLang="tr-TR" sz="1800">
                <a:solidFill>
                  <a:srgbClr val="C00000"/>
                </a:solidFill>
                <a:latin typeface="Arial" pitchFamily="34" charset="0"/>
                <a:cs typeface="Arial" pitchFamily="34" charset="0"/>
              </a:rPr>
              <a:t>	12. </a:t>
            </a:r>
            <a:r>
              <a:rPr lang="tr-TR" altLang="tr-TR" sz="1800">
                <a:latin typeface="Arial" pitchFamily="34" charset="0"/>
                <a:cs typeface="Arial" pitchFamily="34" charset="0"/>
              </a:rPr>
              <a:t>HİZMET İHRACI İNDİRİMİ</a:t>
            </a:r>
          </a:p>
          <a:p>
            <a:pPr algn="just" eaLnBrk="1" hangingPunct="1">
              <a:spcBef>
                <a:spcPct val="50000"/>
              </a:spcBef>
              <a:buFontTx/>
              <a:buNone/>
            </a:pPr>
            <a:endParaRPr lang="tr-TR" altLang="tr-TR" sz="1800">
              <a:latin typeface="Arial" pitchFamily="34" charset="0"/>
              <a:cs typeface="Arial" pitchFamily="34" charset="0"/>
            </a:endParaRPr>
          </a:p>
        </p:txBody>
      </p:sp>
    </p:spTree>
    <p:extLst>
      <p:ext uri="{BB962C8B-B14F-4D97-AF65-F5344CB8AC3E}">
        <p14:creationId xmlns:p14="http://schemas.microsoft.com/office/powerpoint/2010/main" val="1207592550"/>
      </p:ext>
    </p:extLst>
  </p:cSld>
  <p:clrMapOvr>
    <a:masterClrMapping/>
  </p:clrMapOvr>
  <p:transition>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3"/>
          <p:cNvSpPr txBox="1">
            <a:spLocks noChangeArrowheads="1"/>
          </p:cNvSpPr>
          <p:nvPr/>
        </p:nvSpPr>
        <p:spPr bwMode="auto">
          <a:xfrm>
            <a:off x="1828800" y="1524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endParaRPr lang="en-US" altLang="tr-TR" sz="1400">
              <a:latin typeface="Copperplate Gothic Bold" pitchFamily="34" charset="0"/>
            </a:endParaRPr>
          </a:p>
        </p:txBody>
      </p:sp>
      <p:grpSp>
        <p:nvGrpSpPr>
          <p:cNvPr id="195587" name="Group 6"/>
          <p:cNvGrpSpPr>
            <a:grpSpLocks/>
          </p:cNvGrpSpPr>
          <p:nvPr/>
        </p:nvGrpSpPr>
        <p:grpSpPr bwMode="auto">
          <a:xfrm>
            <a:off x="1219200" y="1295400"/>
            <a:ext cx="7086600" cy="4276725"/>
            <a:chOff x="-3" y="-3"/>
            <a:chExt cx="2995" cy="2694"/>
          </a:xfrm>
        </p:grpSpPr>
        <p:grpSp>
          <p:nvGrpSpPr>
            <p:cNvPr id="195591" name="Group 7"/>
            <p:cNvGrpSpPr>
              <a:grpSpLocks/>
            </p:cNvGrpSpPr>
            <p:nvPr/>
          </p:nvGrpSpPr>
          <p:grpSpPr bwMode="auto">
            <a:xfrm>
              <a:off x="0" y="0"/>
              <a:ext cx="2989" cy="2688"/>
              <a:chOff x="0" y="0"/>
              <a:chExt cx="2989" cy="2688"/>
            </a:xfrm>
          </p:grpSpPr>
          <p:grpSp>
            <p:nvGrpSpPr>
              <p:cNvPr id="195593" name="Group 8"/>
              <p:cNvGrpSpPr>
                <a:grpSpLocks/>
              </p:cNvGrpSpPr>
              <p:nvPr/>
            </p:nvGrpSpPr>
            <p:grpSpPr bwMode="auto">
              <a:xfrm>
                <a:off x="0" y="0"/>
                <a:ext cx="2989" cy="384"/>
                <a:chOff x="0" y="0"/>
                <a:chExt cx="2989" cy="384"/>
              </a:xfrm>
            </p:grpSpPr>
            <p:sp>
              <p:nvSpPr>
                <p:cNvPr id="195612"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sz="2000" b="0"/>
                </a:p>
              </p:txBody>
            </p:sp>
            <p:sp>
              <p:nvSpPr>
                <p:cNvPr id="195613"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95594" name="Group 11"/>
              <p:cNvGrpSpPr>
                <a:grpSpLocks/>
              </p:cNvGrpSpPr>
              <p:nvPr/>
            </p:nvGrpSpPr>
            <p:grpSpPr bwMode="auto">
              <a:xfrm>
                <a:off x="0" y="384"/>
                <a:ext cx="2989" cy="384"/>
                <a:chOff x="0" y="384"/>
                <a:chExt cx="2989" cy="384"/>
              </a:xfrm>
            </p:grpSpPr>
            <p:sp>
              <p:nvSpPr>
                <p:cNvPr id="195610"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195611"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95595" name="Group 14"/>
              <p:cNvGrpSpPr>
                <a:grpSpLocks/>
              </p:cNvGrpSpPr>
              <p:nvPr/>
            </p:nvGrpSpPr>
            <p:grpSpPr bwMode="auto">
              <a:xfrm>
                <a:off x="0" y="768"/>
                <a:ext cx="2989" cy="384"/>
                <a:chOff x="0" y="768"/>
                <a:chExt cx="2989" cy="384"/>
              </a:xfrm>
            </p:grpSpPr>
            <p:sp>
              <p:nvSpPr>
                <p:cNvPr id="195608"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eaLnBrk="1" hangingPunct="1"/>
                  <a:endParaRPr lang="en-US" altLang="tr-TR" sz="1600" b="0"/>
                </a:p>
              </p:txBody>
            </p:sp>
            <p:sp>
              <p:nvSpPr>
                <p:cNvPr id="195609"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95596" name="Group 17"/>
              <p:cNvGrpSpPr>
                <a:grpSpLocks/>
              </p:cNvGrpSpPr>
              <p:nvPr/>
            </p:nvGrpSpPr>
            <p:grpSpPr bwMode="auto">
              <a:xfrm>
                <a:off x="0" y="1152"/>
                <a:ext cx="2989" cy="384"/>
                <a:chOff x="0" y="1152"/>
                <a:chExt cx="2989" cy="384"/>
              </a:xfrm>
            </p:grpSpPr>
            <p:sp>
              <p:nvSpPr>
                <p:cNvPr id="195606"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1600" b="0"/>
                </a:p>
              </p:txBody>
            </p:sp>
            <p:sp>
              <p:nvSpPr>
                <p:cNvPr id="195607"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95597" name="Group 20"/>
              <p:cNvGrpSpPr>
                <a:grpSpLocks/>
              </p:cNvGrpSpPr>
              <p:nvPr/>
            </p:nvGrpSpPr>
            <p:grpSpPr bwMode="auto">
              <a:xfrm>
                <a:off x="0" y="1536"/>
                <a:ext cx="2989" cy="384"/>
                <a:chOff x="0" y="1536"/>
                <a:chExt cx="2989" cy="384"/>
              </a:xfrm>
            </p:grpSpPr>
            <p:sp>
              <p:nvSpPr>
                <p:cNvPr id="195604"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r>
                    <a:rPr lang="tr-TR" altLang="tr-TR" sz="1600"/>
                    <a:t>	</a:t>
                  </a:r>
                  <a:endParaRPr lang="tr-TR" altLang="tr-TR" sz="1600" b="0"/>
                </a:p>
              </p:txBody>
            </p:sp>
            <p:sp>
              <p:nvSpPr>
                <p:cNvPr id="195605"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95598" name="Group 23"/>
              <p:cNvGrpSpPr>
                <a:grpSpLocks/>
              </p:cNvGrpSpPr>
              <p:nvPr/>
            </p:nvGrpSpPr>
            <p:grpSpPr bwMode="auto">
              <a:xfrm>
                <a:off x="0" y="1920"/>
                <a:ext cx="2989" cy="384"/>
                <a:chOff x="0" y="1920"/>
                <a:chExt cx="2989" cy="384"/>
              </a:xfrm>
            </p:grpSpPr>
            <p:sp>
              <p:nvSpPr>
                <p:cNvPr id="195602"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2400" b="0"/>
                </a:p>
              </p:txBody>
            </p:sp>
            <p:sp>
              <p:nvSpPr>
                <p:cNvPr id="195603"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195599" name="Group 26"/>
              <p:cNvGrpSpPr>
                <a:grpSpLocks/>
              </p:cNvGrpSpPr>
              <p:nvPr/>
            </p:nvGrpSpPr>
            <p:grpSpPr bwMode="auto">
              <a:xfrm>
                <a:off x="0" y="2304"/>
                <a:ext cx="2989" cy="384"/>
                <a:chOff x="0" y="2304"/>
                <a:chExt cx="2989" cy="384"/>
              </a:xfrm>
            </p:grpSpPr>
            <p:sp>
              <p:nvSpPr>
                <p:cNvPr id="195600"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eaLnBrk="1" hangingPunct="1"/>
                  <a:endParaRPr lang="tr-TR" altLang="tr-TR" sz="1600" b="0"/>
                </a:p>
              </p:txBody>
            </p:sp>
            <p:sp>
              <p:nvSpPr>
                <p:cNvPr id="195601"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195592"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195588"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47110" name="Rectangle 33"/>
          <p:cNvSpPr>
            <a:spLocks noChangeArrowheads="1"/>
          </p:cNvSpPr>
          <p:nvPr/>
        </p:nvSpPr>
        <p:spPr bwMode="auto">
          <a:xfrm>
            <a:off x="107950" y="620713"/>
            <a:ext cx="9036050" cy="5761037"/>
          </a:xfrm>
          <a:prstGeom prst="rect">
            <a:avLst/>
          </a:prstGeom>
          <a:noFill/>
          <a:ln w="9525">
            <a:noFill/>
            <a:miter lim="800000"/>
            <a:headEnd/>
            <a:tailEnd/>
          </a:ln>
        </p:spPr>
        <p:txBody>
          <a:bodyPr/>
          <a:lstStyle/>
          <a:p>
            <a:pPr algn="just" eaLnBrk="1" hangingPunct="1">
              <a:tabLst>
                <a:tab pos="536575" algn="l"/>
              </a:tabLst>
              <a:defRPr/>
            </a:pPr>
            <a:r>
              <a:rPr lang="tr-TR" sz="2400" b="1" dirty="0">
                <a:solidFill>
                  <a:srgbClr val="CC3300"/>
                </a:solidFill>
                <a:latin typeface="Arial" charset="0"/>
                <a:cs typeface="Times New Roman" pitchFamily="18" charset="0"/>
              </a:rPr>
              <a:t>	HAYAT SİGORTASI VE DİĞER ŞAHIS SİGORTA PRİMLERİ</a:t>
            </a:r>
          </a:p>
          <a:p>
            <a:pPr algn="just" eaLnBrk="1" hangingPunct="1">
              <a:tabLst>
                <a:tab pos="536575" algn="l"/>
              </a:tabLst>
              <a:defRPr/>
            </a:pPr>
            <a:endParaRPr lang="tr-TR" sz="1600" dirty="0">
              <a:solidFill>
                <a:srgbClr val="CC3300"/>
              </a:solidFill>
              <a:latin typeface="Arial" charset="0"/>
              <a:cs typeface="Times New Roman" pitchFamily="18" charset="0"/>
            </a:endParaRPr>
          </a:p>
          <a:p>
            <a:pPr algn="just" eaLnBrk="1" hangingPunct="1">
              <a:tabLst>
                <a:tab pos="536575" algn="l"/>
              </a:tabLst>
              <a:defRPr/>
            </a:pPr>
            <a:r>
              <a:rPr lang="tr-TR" sz="1600" i="1" dirty="0"/>
              <a:t>	 Beyan edilen gelirin %15'ini ve asgari ücretin yıllık tutarını aşmamak şartıyla (Bu şartın tespitinde işverenler tarafından ücretliler adına bireysel emeklilik sistemine ödenen katkı payları ile 63 üncü maddenin birinci fıkrasının (3) numaralı bendi ve bu bent kapsamında indirim konusu yapılacak prim ödemelerinin toplam tutarı birlikte dikkate alınır.) mükellefin şahsına, eşine ve küçük çocuklarına ait hayat sigortalarına ödenen primlerin %50'si ile ölüm, kaza, hastalık, sağlık, engellilik, analık, doğum ve tahsil gibi şahıs sigorta primleri (Sigortanın Türkiye'de kâin ve merkezi Türkiye'de bulunan bir emeklilik veya sigorta şirketi nezdinde akdedilmiş olması, prim tutarlarının gelirin elde edildiği yılda ödenmiş olması ve ücret geliri elde edenlerin ücretlerinin safi tutarının hesaplanması sırasında ayrıca indirilmemiş bulunması şartıyla, eşlerin veya çocukların ayrı beyanname vermeleri halinde, bunlara ait prim kendi gelirlerinden indirilir.).</a:t>
            </a:r>
            <a:endParaRPr lang="tr-TR" sz="1600" dirty="0"/>
          </a:p>
          <a:p>
            <a:pPr algn="just" eaLnBrk="1" hangingPunct="1">
              <a:tabLst>
                <a:tab pos="536575" algn="l"/>
              </a:tabLst>
              <a:defRPr/>
            </a:pPr>
            <a:r>
              <a:rPr lang="tr-TR" sz="1600" dirty="0"/>
              <a:t> </a:t>
            </a:r>
          </a:p>
          <a:p>
            <a:pPr algn="just" eaLnBrk="1" hangingPunct="1">
              <a:tabLst>
                <a:tab pos="536575" algn="l"/>
              </a:tabLst>
              <a:defRPr/>
            </a:pPr>
            <a:r>
              <a:rPr lang="tr-TR" sz="1600" dirty="0"/>
              <a:t>	Bu değişikliklerden en önemlisi; </a:t>
            </a:r>
            <a:r>
              <a:rPr lang="tr-TR" sz="1600" dirty="0">
                <a:solidFill>
                  <a:srgbClr val="FF0000"/>
                </a:solidFill>
              </a:rPr>
              <a:t>01/01/2013 tarihinden itibaren, yıllık beyanname veren mükellefler için vergi matrahlarının tespitinde bireysel emeklilik sistemine ödenen katkı paylarının hiçbir şekilde indirim konusu yapılamayacak olmasıdır. </a:t>
            </a:r>
          </a:p>
          <a:p>
            <a:pPr algn="just" eaLnBrk="1" hangingPunct="1">
              <a:tabLst>
                <a:tab pos="536575" algn="l"/>
              </a:tabLst>
              <a:defRPr/>
            </a:pPr>
            <a:r>
              <a:rPr lang="tr-TR" sz="1600" dirty="0"/>
              <a:t> </a:t>
            </a:r>
          </a:p>
          <a:p>
            <a:pPr algn="just" eaLnBrk="1" hangingPunct="1">
              <a:tabLst>
                <a:tab pos="536575" algn="l"/>
              </a:tabLst>
              <a:defRPr/>
            </a:pPr>
            <a:r>
              <a:rPr lang="tr-TR" sz="1600" dirty="0"/>
              <a:t>	Bir diğer önemli değişiklik ise;  6327 sayılı Kanunun 8 inci maddesiyle Gelir Vergisi Kanununun 89 uncu maddesinin birinci fıkrasının (1) numaralı bendinde yapılan düzenleme uyarınca, 01/01/2013 tarihinden itibaren, elde edilen gelirler için verilecek yıllık gelir vergisi beyannamelerinde, </a:t>
            </a:r>
            <a:r>
              <a:rPr lang="tr-TR" sz="1600" dirty="0">
                <a:solidFill>
                  <a:srgbClr val="FF0000"/>
                </a:solidFill>
              </a:rPr>
              <a:t>bireysel emeklilik dışında kalan şahıs sigortaları için ödenen primlerin eski uygulamaya benzer bir biçimde beyan edilen gelirin % 15'ine kadar olan </a:t>
            </a:r>
            <a:r>
              <a:rPr lang="tr-TR" sz="1600" dirty="0"/>
              <a:t>kısmı matrahın tespitinde indirim konusu yapılabilecek olmasıdır.</a:t>
            </a:r>
            <a:endParaRPr lang="tr-TR" sz="1600" kern="0" dirty="0">
              <a:latin typeface="Arial" charset="0"/>
            </a:endParaRPr>
          </a:p>
          <a:p>
            <a:pPr marL="342900" indent="-342900" algn="just" eaLnBrk="1" hangingPunct="1">
              <a:lnSpc>
                <a:spcPct val="80000"/>
              </a:lnSpc>
              <a:spcBef>
                <a:spcPct val="20000"/>
              </a:spcBef>
              <a:buClr>
                <a:schemeClr val="bg2"/>
              </a:buClr>
              <a:buSzPct val="75000"/>
              <a:defRPr/>
            </a:pPr>
            <a:endParaRPr lang="tr-TR" sz="1600" b="0" dirty="0">
              <a:solidFill>
                <a:srgbClr val="000000"/>
              </a:solidFill>
              <a:latin typeface="Arial" charset="0"/>
            </a:endParaRPr>
          </a:p>
          <a:p>
            <a:pPr marL="342900" indent="-342900" algn="just" eaLnBrk="1" hangingPunct="1">
              <a:lnSpc>
                <a:spcPct val="80000"/>
              </a:lnSpc>
              <a:spcBef>
                <a:spcPct val="20000"/>
              </a:spcBef>
              <a:buClr>
                <a:schemeClr val="bg2"/>
              </a:buClr>
              <a:buSzPct val="75000"/>
              <a:defRPr/>
            </a:pPr>
            <a:endParaRPr lang="tr-TR" sz="1600" b="0" dirty="0">
              <a:solidFill>
                <a:srgbClr val="000000"/>
              </a:solidFill>
              <a:latin typeface="Arial" charset="0"/>
            </a:endParaRPr>
          </a:p>
          <a:p>
            <a:pPr marL="342900" indent="-342900" algn="just" eaLnBrk="1" hangingPunct="1">
              <a:lnSpc>
                <a:spcPct val="80000"/>
              </a:lnSpc>
              <a:spcBef>
                <a:spcPct val="20000"/>
              </a:spcBef>
              <a:buClr>
                <a:schemeClr val="bg2"/>
              </a:buClr>
              <a:buSzPct val="75000"/>
              <a:defRPr/>
            </a:pPr>
            <a:endParaRPr lang="tr-TR" sz="1600" b="0" dirty="0">
              <a:solidFill>
                <a:srgbClr val="000000"/>
              </a:solidFill>
              <a:latin typeface="Arial" charset="0"/>
            </a:endParaRPr>
          </a:p>
          <a:p>
            <a:pPr marL="342900" indent="-342900" algn="just" eaLnBrk="1" hangingPunct="1">
              <a:lnSpc>
                <a:spcPct val="80000"/>
              </a:lnSpc>
              <a:spcBef>
                <a:spcPct val="20000"/>
              </a:spcBef>
              <a:buClr>
                <a:schemeClr val="bg2"/>
              </a:buClr>
              <a:buSzPct val="75000"/>
              <a:buFont typeface="Wingdings" pitchFamily="2" charset="2"/>
              <a:buNone/>
              <a:defRPr/>
            </a:pPr>
            <a:r>
              <a:rPr lang="tr-TR" sz="1600" b="0" dirty="0">
                <a:latin typeface="Arial" charset="0"/>
              </a:rPr>
              <a:t>	</a:t>
            </a:r>
            <a:endParaRPr lang="tr-TR" sz="1600" dirty="0">
              <a:latin typeface="Arial" charset="0"/>
            </a:endParaRPr>
          </a:p>
        </p:txBody>
      </p:sp>
      <p:sp>
        <p:nvSpPr>
          <p:cNvPr id="195590" name="Slayt Numarası Yer Tutucus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3ED12492-3881-43E6-BA6A-17AD7EC54DAC}" type="slidenum">
              <a:rPr lang="tr-TR" altLang="tr-TR" b="0" smtClean="0">
                <a:latin typeface="Arial Black" pitchFamily="34" charset="0"/>
              </a:rPr>
              <a:pPr/>
              <a:t>64</a:t>
            </a:fld>
            <a:endParaRPr lang="tr-TR" altLang="tr-TR" b="0">
              <a:latin typeface="Arial Black" pitchFamily="34" charset="0"/>
            </a:endParaRPr>
          </a:p>
        </p:txBody>
      </p:sp>
    </p:spTree>
    <p:extLst>
      <p:ext uri="{BB962C8B-B14F-4D97-AF65-F5344CB8AC3E}">
        <p14:creationId xmlns:p14="http://schemas.microsoft.com/office/powerpoint/2010/main" val="624526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1828800" y="1524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en-US" altLang="tr-TR" sz="1400">
              <a:latin typeface="Copperplate Gothic Bold" pitchFamily="34" charset="0"/>
            </a:endParaRPr>
          </a:p>
        </p:txBody>
      </p:sp>
      <p:grpSp>
        <p:nvGrpSpPr>
          <p:cNvPr id="89091" name="Group 6"/>
          <p:cNvGrpSpPr>
            <a:grpSpLocks/>
          </p:cNvGrpSpPr>
          <p:nvPr/>
        </p:nvGrpSpPr>
        <p:grpSpPr bwMode="auto">
          <a:xfrm>
            <a:off x="1219200" y="1295400"/>
            <a:ext cx="7086600" cy="4276725"/>
            <a:chOff x="-3" y="-3"/>
            <a:chExt cx="2995" cy="2694"/>
          </a:xfrm>
        </p:grpSpPr>
        <p:grpSp>
          <p:nvGrpSpPr>
            <p:cNvPr id="89095" name="Group 7"/>
            <p:cNvGrpSpPr>
              <a:grpSpLocks/>
            </p:cNvGrpSpPr>
            <p:nvPr/>
          </p:nvGrpSpPr>
          <p:grpSpPr bwMode="auto">
            <a:xfrm>
              <a:off x="0" y="0"/>
              <a:ext cx="2989" cy="2688"/>
              <a:chOff x="0" y="0"/>
              <a:chExt cx="2989" cy="2688"/>
            </a:xfrm>
          </p:grpSpPr>
          <p:grpSp>
            <p:nvGrpSpPr>
              <p:cNvPr id="89097" name="Group 8"/>
              <p:cNvGrpSpPr>
                <a:grpSpLocks/>
              </p:cNvGrpSpPr>
              <p:nvPr/>
            </p:nvGrpSpPr>
            <p:grpSpPr bwMode="auto">
              <a:xfrm>
                <a:off x="0" y="0"/>
                <a:ext cx="2989" cy="384"/>
                <a:chOff x="0" y="0"/>
                <a:chExt cx="2989" cy="384"/>
              </a:xfrm>
            </p:grpSpPr>
            <p:sp>
              <p:nvSpPr>
                <p:cNvPr id="89116"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endParaRPr lang="en-US" altLang="tr-TR" sz="2000" b="0">
                    <a:latin typeface="Arial" pitchFamily="34" charset="0"/>
                  </a:endParaRPr>
                </a:p>
              </p:txBody>
            </p:sp>
            <p:sp>
              <p:nvSpPr>
                <p:cNvPr id="89117"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9098" name="Group 11"/>
              <p:cNvGrpSpPr>
                <a:grpSpLocks/>
              </p:cNvGrpSpPr>
              <p:nvPr/>
            </p:nvGrpSpPr>
            <p:grpSpPr bwMode="auto">
              <a:xfrm>
                <a:off x="0" y="384"/>
                <a:ext cx="2989" cy="384"/>
                <a:chOff x="0" y="384"/>
                <a:chExt cx="2989" cy="384"/>
              </a:xfrm>
            </p:grpSpPr>
            <p:sp>
              <p:nvSpPr>
                <p:cNvPr id="89114"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09550" algn="l"/>
                    </a:tabLst>
                    <a:defRPr sz="3200">
                      <a:solidFill>
                        <a:schemeClr val="tx1"/>
                      </a:solidFill>
                      <a:latin typeface="Calibri" pitchFamily="34" charset="0"/>
                    </a:defRPr>
                  </a:lvl1pPr>
                  <a:lvl2pPr marL="742950" indent="-285750">
                    <a:spcBef>
                      <a:spcPct val="20000"/>
                    </a:spcBef>
                    <a:buFont typeface="Arial" pitchFamily="34" charset="0"/>
                    <a:buChar char="–"/>
                    <a:tabLst>
                      <a:tab pos="209550" algn="l"/>
                    </a:tabLst>
                    <a:defRPr sz="2800">
                      <a:solidFill>
                        <a:schemeClr val="tx1"/>
                      </a:solidFill>
                      <a:latin typeface="Calibri" pitchFamily="34" charset="0"/>
                    </a:defRPr>
                  </a:lvl2pPr>
                  <a:lvl3pPr marL="1143000" indent="-228600">
                    <a:spcBef>
                      <a:spcPct val="20000"/>
                    </a:spcBef>
                    <a:buFont typeface="Arial" pitchFamily="34" charset="0"/>
                    <a:buChar char="•"/>
                    <a:tabLst>
                      <a:tab pos="209550" algn="l"/>
                    </a:tabLst>
                    <a:defRPr sz="2400">
                      <a:solidFill>
                        <a:schemeClr val="tx1"/>
                      </a:solidFill>
                      <a:latin typeface="Calibri" pitchFamily="34" charset="0"/>
                    </a:defRPr>
                  </a:lvl3pPr>
                  <a:lvl4pPr marL="1600200" indent="-228600">
                    <a:spcBef>
                      <a:spcPct val="20000"/>
                    </a:spcBef>
                    <a:buFont typeface="Arial" pitchFamily="34" charset="0"/>
                    <a:buChar char="–"/>
                    <a:tabLst>
                      <a:tab pos="209550" algn="l"/>
                    </a:tabLst>
                    <a:defRPr sz="2000">
                      <a:solidFill>
                        <a:schemeClr val="tx1"/>
                      </a:solidFill>
                      <a:latin typeface="Calibri" pitchFamily="34" charset="0"/>
                    </a:defRPr>
                  </a:lvl4pPr>
                  <a:lvl5pPr marL="2057400" indent="-228600">
                    <a:spcBef>
                      <a:spcPct val="20000"/>
                    </a:spcBef>
                    <a:buFont typeface="Arial" pitchFamily="34" charset="0"/>
                    <a:buChar char="»"/>
                    <a:tabLst>
                      <a:tab pos="2095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9pPr>
                </a:lstStyle>
                <a:p>
                  <a:pPr algn="just" eaLnBrk="1" hangingPunct="1">
                    <a:spcBef>
                      <a:spcPct val="0"/>
                    </a:spcBef>
                    <a:buFontTx/>
                    <a:buNone/>
                  </a:pPr>
                  <a:endParaRPr lang="en-US" altLang="tr-TR" sz="2400" b="0">
                    <a:latin typeface="Arial" pitchFamily="34" charset="0"/>
                  </a:endParaRPr>
                </a:p>
              </p:txBody>
            </p:sp>
            <p:sp>
              <p:nvSpPr>
                <p:cNvPr id="89115"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9099" name="Group 14"/>
              <p:cNvGrpSpPr>
                <a:grpSpLocks/>
              </p:cNvGrpSpPr>
              <p:nvPr/>
            </p:nvGrpSpPr>
            <p:grpSpPr bwMode="auto">
              <a:xfrm>
                <a:off x="0" y="768"/>
                <a:ext cx="2989" cy="384"/>
                <a:chOff x="0" y="768"/>
                <a:chExt cx="2989" cy="384"/>
              </a:xfrm>
            </p:grpSpPr>
            <p:sp>
              <p:nvSpPr>
                <p:cNvPr id="89112"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spcBef>
                      <a:spcPct val="20000"/>
                    </a:spcBef>
                    <a:buFont typeface="Arial" pitchFamily="34" charset="0"/>
                    <a:buChar char="•"/>
                    <a:tabLst>
                      <a:tab pos="292100" algn="l"/>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2100" algn="l"/>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2100" algn="l"/>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2100" algn="l"/>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2100" algn="l"/>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9pPr>
                </a:lstStyle>
                <a:p>
                  <a:pPr algn="just">
                    <a:spcBef>
                      <a:spcPct val="0"/>
                    </a:spcBef>
                    <a:buFontTx/>
                    <a:buNone/>
                  </a:pPr>
                  <a:endParaRPr lang="en-US" altLang="tr-TR" sz="1600" b="0">
                    <a:latin typeface="Arial" pitchFamily="34" charset="0"/>
                  </a:endParaRPr>
                </a:p>
              </p:txBody>
            </p:sp>
            <p:sp>
              <p:nvSpPr>
                <p:cNvPr id="89113"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9100" name="Group 17"/>
              <p:cNvGrpSpPr>
                <a:grpSpLocks/>
              </p:cNvGrpSpPr>
              <p:nvPr/>
            </p:nvGrpSpPr>
            <p:grpSpPr bwMode="auto">
              <a:xfrm>
                <a:off x="0" y="1152"/>
                <a:ext cx="2989" cy="384"/>
                <a:chOff x="0" y="1152"/>
                <a:chExt cx="2989" cy="384"/>
              </a:xfrm>
            </p:grpSpPr>
            <p:sp>
              <p:nvSpPr>
                <p:cNvPr id="89110"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a:spcBef>
                      <a:spcPct val="0"/>
                    </a:spcBef>
                    <a:buFontTx/>
                    <a:buNone/>
                  </a:pPr>
                  <a:endParaRPr lang="en-US" altLang="tr-TR" sz="1600" b="0">
                    <a:latin typeface="Arial" pitchFamily="34" charset="0"/>
                  </a:endParaRPr>
                </a:p>
              </p:txBody>
            </p:sp>
            <p:sp>
              <p:nvSpPr>
                <p:cNvPr id="89111"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9101" name="Group 20"/>
              <p:cNvGrpSpPr>
                <a:grpSpLocks/>
              </p:cNvGrpSpPr>
              <p:nvPr/>
            </p:nvGrpSpPr>
            <p:grpSpPr bwMode="auto">
              <a:xfrm>
                <a:off x="0" y="1536"/>
                <a:ext cx="2989" cy="384"/>
                <a:chOff x="0" y="1536"/>
                <a:chExt cx="2989" cy="384"/>
              </a:xfrm>
            </p:grpSpPr>
            <p:sp>
              <p:nvSpPr>
                <p:cNvPr id="89108"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eaLnBrk="1" hangingPunct="1">
                    <a:spcBef>
                      <a:spcPct val="0"/>
                    </a:spcBef>
                    <a:buFontTx/>
                    <a:buNone/>
                  </a:pPr>
                  <a:r>
                    <a:rPr lang="tr-TR" altLang="tr-TR" sz="1600">
                      <a:latin typeface="Arial" pitchFamily="34" charset="0"/>
                    </a:rPr>
                    <a:t>	</a:t>
                  </a:r>
                  <a:endParaRPr lang="tr-TR" altLang="tr-TR" sz="1600" b="0">
                    <a:latin typeface="Arial" pitchFamily="34" charset="0"/>
                  </a:endParaRPr>
                </a:p>
              </p:txBody>
            </p:sp>
            <p:sp>
              <p:nvSpPr>
                <p:cNvPr id="89109"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9102" name="Group 23"/>
              <p:cNvGrpSpPr>
                <a:grpSpLocks/>
              </p:cNvGrpSpPr>
              <p:nvPr/>
            </p:nvGrpSpPr>
            <p:grpSpPr bwMode="auto">
              <a:xfrm>
                <a:off x="0" y="1920"/>
                <a:ext cx="2989" cy="384"/>
                <a:chOff x="0" y="1920"/>
                <a:chExt cx="2989" cy="384"/>
              </a:xfrm>
            </p:grpSpPr>
            <p:sp>
              <p:nvSpPr>
                <p:cNvPr id="89106"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a:spcBef>
                      <a:spcPct val="0"/>
                    </a:spcBef>
                    <a:buFontTx/>
                    <a:buNone/>
                  </a:pPr>
                  <a:endParaRPr lang="en-US" altLang="tr-TR" sz="2400" b="0">
                    <a:latin typeface="Arial" pitchFamily="34" charset="0"/>
                  </a:endParaRPr>
                </a:p>
              </p:txBody>
            </p:sp>
            <p:sp>
              <p:nvSpPr>
                <p:cNvPr id="89107"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89103" name="Group 26"/>
              <p:cNvGrpSpPr>
                <a:grpSpLocks/>
              </p:cNvGrpSpPr>
              <p:nvPr/>
            </p:nvGrpSpPr>
            <p:grpSpPr bwMode="auto">
              <a:xfrm>
                <a:off x="0" y="2304"/>
                <a:ext cx="2989" cy="384"/>
                <a:chOff x="0" y="2304"/>
                <a:chExt cx="2989" cy="384"/>
              </a:xfrm>
            </p:grpSpPr>
            <p:sp>
              <p:nvSpPr>
                <p:cNvPr id="89104"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eaLnBrk="1" hangingPunct="1">
                    <a:spcBef>
                      <a:spcPct val="0"/>
                    </a:spcBef>
                    <a:buFontTx/>
                    <a:buNone/>
                  </a:pPr>
                  <a:endParaRPr lang="tr-TR" altLang="tr-TR" sz="1600" b="0">
                    <a:latin typeface="Times New Roman" pitchFamily="18" charset="0"/>
                    <a:cs typeface="Times New Roman" pitchFamily="18" charset="0"/>
                  </a:endParaRPr>
                </a:p>
                <a:p>
                  <a:pPr algn="just">
                    <a:spcBef>
                      <a:spcPct val="0"/>
                    </a:spcBef>
                    <a:buFontTx/>
                    <a:buNone/>
                  </a:pPr>
                  <a:endParaRPr lang="tr-TR" altLang="tr-TR" sz="1600" b="0">
                    <a:latin typeface="Arial" pitchFamily="34" charset="0"/>
                  </a:endParaRPr>
                </a:p>
              </p:txBody>
            </p:sp>
            <p:sp>
              <p:nvSpPr>
                <p:cNvPr id="89105"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sp>
          <p:nvSpPr>
            <p:cNvPr id="89096"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sp>
        <p:nvSpPr>
          <p:cNvPr id="89092"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tr-TR" sz="1400" b="0">
              <a:latin typeface="Arial Black" pitchFamily="34" charset="0"/>
            </a:endParaRPr>
          </a:p>
        </p:txBody>
      </p:sp>
      <p:sp>
        <p:nvSpPr>
          <p:cNvPr id="89093" name="31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CA55BFC-A340-4C14-849E-341580F06385}" type="slidenum">
              <a:rPr lang="tr-TR" altLang="tr-TR" sz="1200">
                <a:solidFill>
                  <a:srgbClr val="898989"/>
                </a:solidFill>
                <a:latin typeface="Arial" pitchFamily="34" charset="0"/>
              </a:rPr>
              <a:pPr>
                <a:spcBef>
                  <a:spcPct val="0"/>
                </a:spcBef>
                <a:buFontTx/>
                <a:buNone/>
              </a:pPr>
              <a:t>65</a:t>
            </a:fld>
            <a:endParaRPr lang="tr-TR" altLang="tr-TR" sz="1200">
              <a:solidFill>
                <a:srgbClr val="898989"/>
              </a:solidFill>
              <a:latin typeface="Arial" pitchFamily="34" charset="0"/>
            </a:endParaRPr>
          </a:p>
        </p:txBody>
      </p:sp>
      <p:sp>
        <p:nvSpPr>
          <p:cNvPr id="89094" name="Rectangle 3"/>
          <p:cNvSpPr txBox="1">
            <a:spLocks noChangeArrowheads="1"/>
          </p:cNvSpPr>
          <p:nvPr/>
        </p:nvSpPr>
        <p:spPr bwMode="auto">
          <a:xfrm>
            <a:off x="0" y="620713"/>
            <a:ext cx="91440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lnSpc>
                <a:spcPct val="110000"/>
              </a:lnSpc>
              <a:buClr>
                <a:srgbClr val="FF0000"/>
              </a:buClr>
              <a:buSzPct val="75000"/>
              <a:buFontTx/>
              <a:buNone/>
            </a:pPr>
            <a:r>
              <a:rPr lang="tr-TR" altLang="tr-TR" sz="2400" b="1" dirty="0">
                <a:solidFill>
                  <a:srgbClr val="FF0000"/>
                </a:solidFill>
                <a:latin typeface="Arial" pitchFamily="34" charset="0"/>
                <a:cs typeface="Times New Roman" pitchFamily="18" charset="0"/>
              </a:rPr>
              <a:t>     BAĞ- KUR PRİMLERİ</a:t>
            </a:r>
            <a:endParaRPr lang="tr-TR" altLang="tr-TR" sz="2400" b="1" dirty="0">
              <a:solidFill>
                <a:srgbClr val="FF0000"/>
              </a:solidFill>
            </a:endParaRPr>
          </a:p>
          <a:p>
            <a:pPr algn="just">
              <a:lnSpc>
                <a:spcPct val="110000"/>
              </a:lnSpc>
              <a:buClr>
                <a:srgbClr val="FF0000"/>
              </a:buClr>
              <a:buSzPct val="75000"/>
              <a:buFont typeface="Wingdings" pitchFamily="2" charset="2"/>
              <a:buChar char="n"/>
            </a:pPr>
            <a:r>
              <a:rPr lang="tr-TR" altLang="tr-TR" sz="1800" dirty="0"/>
              <a:t>Eski </a:t>
            </a:r>
            <a:r>
              <a:rPr lang="tr-TR" altLang="tr-TR" sz="1800" dirty="0" err="1"/>
              <a:t>Bağ-kur</a:t>
            </a:r>
            <a:r>
              <a:rPr lang="tr-TR" altLang="tr-TR" sz="1800" dirty="0"/>
              <a:t> Kanunu kapsamındaki kişilerin hak ve yükümlülükleri 5510 sayılı Kanun’un 4. maddesinde yeniden düzenlenmiştir. </a:t>
            </a:r>
          </a:p>
          <a:p>
            <a:pPr algn="just">
              <a:lnSpc>
                <a:spcPct val="110000"/>
              </a:lnSpc>
              <a:buClr>
                <a:srgbClr val="FF0000"/>
              </a:buClr>
              <a:buSzPct val="75000"/>
              <a:buFont typeface="Wingdings" pitchFamily="2" charset="2"/>
              <a:buChar char="n"/>
            </a:pPr>
            <a:r>
              <a:rPr lang="tr-TR" altLang="tr-TR" sz="1800" dirty="0"/>
              <a:t>Anılan Kanun’un 88. maddesinde </a:t>
            </a:r>
            <a:r>
              <a:rPr lang="tr-TR" altLang="tr-TR" sz="1800" dirty="0" err="1"/>
              <a:t>SGK’ya</a:t>
            </a:r>
            <a:r>
              <a:rPr lang="tr-TR" altLang="tr-TR" sz="1800" dirty="0"/>
              <a:t> ödenen primlerin gider olarak dikkate alınabileceği hükme bağlanmıştır. </a:t>
            </a:r>
          </a:p>
          <a:p>
            <a:pPr algn="just">
              <a:lnSpc>
                <a:spcPct val="110000"/>
              </a:lnSpc>
              <a:buClr>
                <a:srgbClr val="FF0000"/>
              </a:buClr>
              <a:buSzPct val="75000"/>
              <a:buFont typeface="Wingdings" pitchFamily="2" charset="2"/>
              <a:buChar char="n"/>
            </a:pPr>
            <a:r>
              <a:rPr lang="tr-TR" altLang="tr-TR" sz="1800" dirty="0"/>
              <a:t>Ancak, özellikle ortaklık şeklindeki işletmelerde gider kaydı sorun yaratabilmektedir. Bu nedenle beyannamede indirim yöntemi kullanılmaktadır (GVK GT.110).</a:t>
            </a:r>
          </a:p>
          <a:p>
            <a:pPr algn="just">
              <a:lnSpc>
                <a:spcPct val="110000"/>
              </a:lnSpc>
              <a:buClr>
                <a:srgbClr val="FF0000"/>
              </a:buClr>
              <a:buSzPct val="75000"/>
              <a:buFont typeface="Wingdings" pitchFamily="2" charset="2"/>
              <a:buChar char="n"/>
            </a:pPr>
            <a:r>
              <a:rPr lang="tr-TR" altLang="tr-TR" sz="1800" dirty="0"/>
              <a:t>Bu indirimde, %5 veya %10’luk sınır söz konusu değildir. Kar tutarı kadar </a:t>
            </a:r>
            <a:r>
              <a:rPr lang="tr-TR" altLang="tr-TR" sz="1800" dirty="0" err="1"/>
              <a:t>Bağ-Kur</a:t>
            </a:r>
            <a:r>
              <a:rPr lang="tr-TR" altLang="tr-TR" sz="1800" dirty="0"/>
              <a:t> indirimi yapılabilir.</a:t>
            </a:r>
          </a:p>
          <a:p>
            <a:pPr algn="just">
              <a:lnSpc>
                <a:spcPct val="110000"/>
              </a:lnSpc>
              <a:buClr>
                <a:srgbClr val="FF0000"/>
              </a:buClr>
              <a:buSzPct val="75000"/>
              <a:buFont typeface="Wingdings" pitchFamily="2" charset="2"/>
              <a:buChar char="n"/>
            </a:pPr>
            <a:r>
              <a:rPr lang="tr-TR" altLang="tr-TR" sz="1800" dirty="0">
                <a:solidFill>
                  <a:srgbClr val="000000"/>
                </a:solidFill>
                <a:latin typeface="Arial" pitchFamily="34" charset="0"/>
              </a:rPr>
              <a:t>Serbest meslek erbabının ödemiş oldukları </a:t>
            </a:r>
            <a:r>
              <a:rPr lang="tr-TR" altLang="tr-TR" sz="1800" dirty="0" err="1">
                <a:solidFill>
                  <a:srgbClr val="000000"/>
                </a:solidFill>
                <a:latin typeface="Arial" pitchFamily="34" charset="0"/>
              </a:rPr>
              <a:t>Bağ-Kur</a:t>
            </a:r>
            <a:r>
              <a:rPr lang="tr-TR" altLang="tr-TR" sz="1800" dirty="0">
                <a:solidFill>
                  <a:srgbClr val="000000"/>
                </a:solidFill>
                <a:latin typeface="Arial" pitchFamily="34" charset="0"/>
              </a:rPr>
              <a:t> primlerini Gelir Vergisi Kanunun 68/8’inci maddesi hükmüne dayanarak da, mesleki kazançlarının tespitinde hasılattan indirme imkanları mevcuttur. </a:t>
            </a:r>
          </a:p>
          <a:p>
            <a:pPr algn="just">
              <a:lnSpc>
                <a:spcPct val="110000"/>
              </a:lnSpc>
              <a:buClr>
                <a:srgbClr val="FF0000"/>
              </a:buClr>
              <a:buSzPct val="75000"/>
              <a:buFont typeface="Wingdings" pitchFamily="2" charset="2"/>
              <a:buChar char="n"/>
            </a:pPr>
            <a:r>
              <a:rPr lang="tr-TR" altLang="tr-TR" sz="1800" dirty="0">
                <a:solidFill>
                  <a:srgbClr val="CC3300"/>
                </a:solidFill>
                <a:latin typeface="Arial" pitchFamily="34" charset="0"/>
              </a:rPr>
              <a:t>Ödendiği döneme ilişkin beyannamede indirilecektir.</a:t>
            </a:r>
          </a:p>
          <a:p>
            <a:pPr algn="just">
              <a:lnSpc>
                <a:spcPct val="110000"/>
              </a:lnSpc>
              <a:buClr>
                <a:srgbClr val="FF0000"/>
              </a:buClr>
              <a:buSzPct val="75000"/>
              <a:buFont typeface="Wingdings" pitchFamily="2" charset="2"/>
              <a:buChar char="n"/>
            </a:pPr>
            <a:r>
              <a:rPr lang="tr-TR" altLang="tr-TR" sz="1600" dirty="0">
                <a:latin typeface="Arial TUR" charset="-94"/>
                <a:ea typeface="Arial TUR" charset="-94"/>
                <a:cs typeface="Arial TUR" charset="-94"/>
              </a:rPr>
              <a:t>Anonim Şirketlerin yönetim kurulu üyeleri ile Limited Şirket ortakları bakımından da yukarıdaki esaslar dahilinde işlem yapılacaktır. Bir başka deyişle söz konusu kurumlarda ortaklara ait </a:t>
            </a:r>
            <a:r>
              <a:rPr lang="tr-TR" altLang="tr-TR" sz="1600" dirty="0" err="1">
                <a:latin typeface="Arial TUR" charset="-94"/>
                <a:ea typeface="Arial TUR" charset="-94"/>
                <a:cs typeface="Arial TUR" charset="-94"/>
              </a:rPr>
              <a:t>Bağ-Kur</a:t>
            </a:r>
            <a:r>
              <a:rPr lang="tr-TR" altLang="tr-TR" sz="1600" dirty="0">
                <a:latin typeface="Arial TUR" charset="-94"/>
                <a:ea typeface="Arial TUR" charset="-94"/>
                <a:cs typeface="Arial TUR" charset="-94"/>
              </a:rPr>
              <a:t> giriş keseneği ve sigorta primlerinin kurum kazancının tespitinde gider yazılması mümkün değildir.</a:t>
            </a:r>
            <a:endParaRPr lang="tr-TR" altLang="tr-TR" sz="1800" dirty="0">
              <a:latin typeface="Arial TUR" charset="-94"/>
              <a:ea typeface="Arial TUR" charset="-94"/>
              <a:cs typeface="Arial TUR" charset="-94"/>
            </a:endParaRPr>
          </a:p>
          <a:p>
            <a:pPr algn="just">
              <a:lnSpc>
                <a:spcPct val="110000"/>
              </a:lnSpc>
              <a:buClr>
                <a:schemeClr val="bg2"/>
              </a:buClr>
              <a:buSzPct val="75000"/>
              <a:buFont typeface="Wingdings" pitchFamily="2" charset="2"/>
              <a:buChar char="n"/>
            </a:pPr>
            <a:endParaRPr lang="tr-TR" altLang="tr-TR" sz="1800" dirty="0"/>
          </a:p>
        </p:txBody>
      </p:sp>
    </p:spTree>
    <p:extLst>
      <p:ext uri="{BB962C8B-B14F-4D97-AF65-F5344CB8AC3E}">
        <p14:creationId xmlns:p14="http://schemas.microsoft.com/office/powerpoint/2010/main" val="3154871990"/>
      </p:ext>
    </p:extLst>
  </p:cSld>
  <p:clrMapOvr>
    <a:masterClrMapping/>
  </p:clrMapOvr>
  <p:transition>
    <p:cover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6"/>
          <p:cNvGrpSpPr>
            <a:grpSpLocks/>
          </p:cNvGrpSpPr>
          <p:nvPr/>
        </p:nvGrpSpPr>
        <p:grpSpPr bwMode="auto">
          <a:xfrm>
            <a:off x="1219200" y="1295400"/>
            <a:ext cx="7086600" cy="4276725"/>
            <a:chOff x="-3" y="-3"/>
            <a:chExt cx="2995" cy="2694"/>
          </a:xfrm>
        </p:grpSpPr>
        <p:grpSp>
          <p:nvGrpSpPr>
            <p:cNvPr id="97286" name="Group 7"/>
            <p:cNvGrpSpPr>
              <a:grpSpLocks/>
            </p:cNvGrpSpPr>
            <p:nvPr/>
          </p:nvGrpSpPr>
          <p:grpSpPr bwMode="auto">
            <a:xfrm>
              <a:off x="0" y="0"/>
              <a:ext cx="2989" cy="2688"/>
              <a:chOff x="0" y="0"/>
              <a:chExt cx="2989" cy="2688"/>
            </a:xfrm>
          </p:grpSpPr>
          <p:grpSp>
            <p:nvGrpSpPr>
              <p:cNvPr id="97288" name="Group 8"/>
              <p:cNvGrpSpPr>
                <a:grpSpLocks/>
              </p:cNvGrpSpPr>
              <p:nvPr/>
            </p:nvGrpSpPr>
            <p:grpSpPr bwMode="auto">
              <a:xfrm>
                <a:off x="0" y="0"/>
                <a:ext cx="2989" cy="384"/>
                <a:chOff x="0" y="0"/>
                <a:chExt cx="2989" cy="384"/>
              </a:xfrm>
            </p:grpSpPr>
            <p:sp>
              <p:nvSpPr>
                <p:cNvPr id="97307"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endParaRPr lang="en-US" altLang="tr-TR" sz="2000" b="0">
                    <a:latin typeface="Arial" pitchFamily="34" charset="0"/>
                  </a:endParaRPr>
                </a:p>
              </p:txBody>
            </p:sp>
            <p:sp>
              <p:nvSpPr>
                <p:cNvPr id="97308"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97289" name="Group 11"/>
              <p:cNvGrpSpPr>
                <a:grpSpLocks/>
              </p:cNvGrpSpPr>
              <p:nvPr/>
            </p:nvGrpSpPr>
            <p:grpSpPr bwMode="auto">
              <a:xfrm>
                <a:off x="0" y="384"/>
                <a:ext cx="2989" cy="384"/>
                <a:chOff x="0" y="384"/>
                <a:chExt cx="2989" cy="384"/>
              </a:xfrm>
            </p:grpSpPr>
            <p:sp>
              <p:nvSpPr>
                <p:cNvPr id="97305"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09550" algn="l"/>
                    </a:tabLst>
                    <a:defRPr sz="3200">
                      <a:solidFill>
                        <a:schemeClr val="tx1"/>
                      </a:solidFill>
                      <a:latin typeface="Calibri" pitchFamily="34" charset="0"/>
                    </a:defRPr>
                  </a:lvl1pPr>
                  <a:lvl2pPr marL="742950" indent="-285750">
                    <a:spcBef>
                      <a:spcPct val="20000"/>
                    </a:spcBef>
                    <a:buFont typeface="Arial" pitchFamily="34" charset="0"/>
                    <a:buChar char="–"/>
                    <a:tabLst>
                      <a:tab pos="209550" algn="l"/>
                    </a:tabLst>
                    <a:defRPr sz="2800">
                      <a:solidFill>
                        <a:schemeClr val="tx1"/>
                      </a:solidFill>
                      <a:latin typeface="Calibri" pitchFamily="34" charset="0"/>
                    </a:defRPr>
                  </a:lvl2pPr>
                  <a:lvl3pPr marL="1143000" indent="-228600">
                    <a:spcBef>
                      <a:spcPct val="20000"/>
                    </a:spcBef>
                    <a:buFont typeface="Arial" pitchFamily="34" charset="0"/>
                    <a:buChar char="•"/>
                    <a:tabLst>
                      <a:tab pos="209550" algn="l"/>
                    </a:tabLst>
                    <a:defRPr sz="2400">
                      <a:solidFill>
                        <a:schemeClr val="tx1"/>
                      </a:solidFill>
                      <a:latin typeface="Calibri" pitchFamily="34" charset="0"/>
                    </a:defRPr>
                  </a:lvl3pPr>
                  <a:lvl4pPr marL="1600200" indent="-228600">
                    <a:spcBef>
                      <a:spcPct val="20000"/>
                    </a:spcBef>
                    <a:buFont typeface="Arial" pitchFamily="34" charset="0"/>
                    <a:buChar char="–"/>
                    <a:tabLst>
                      <a:tab pos="209550" algn="l"/>
                    </a:tabLst>
                    <a:defRPr sz="2000">
                      <a:solidFill>
                        <a:schemeClr val="tx1"/>
                      </a:solidFill>
                      <a:latin typeface="Calibri" pitchFamily="34" charset="0"/>
                    </a:defRPr>
                  </a:lvl4pPr>
                  <a:lvl5pPr marL="2057400" indent="-228600">
                    <a:spcBef>
                      <a:spcPct val="20000"/>
                    </a:spcBef>
                    <a:buFont typeface="Arial" pitchFamily="34" charset="0"/>
                    <a:buChar char="»"/>
                    <a:tabLst>
                      <a:tab pos="2095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09550" algn="l"/>
                    </a:tabLst>
                    <a:defRPr sz="2000">
                      <a:solidFill>
                        <a:schemeClr val="tx1"/>
                      </a:solidFill>
                      <a:latin typeface="Calibri" pitchFamily="34" charset="0"/>
                    </a:defRPr>
                  </a:lvl9pPr>
                </a:lstStyle>
                <a:p>
                  <a:pPr algn="just" eaLnBrk="1" hangingPunct="1">
                    <a:spcBef>
                      <a:spcPct val="0"/>
                    </a:spcBef>
                    <a:buFontTx/>
                    <a:buNone/>
                  </a:pPr>
                  <a:endParaRPr lang="en-US" altLang="tr-TR" sz="2400" b="0">
                    <a:latin typeface="Arial" pitchFamily="34" charset="0"/>
                  </a:endParaRPr>
                </a:p>
              </p:txBody>
            </p:sp>
            <p:sp>
              <p:nvSpPr>
                <p:cNvPr id="97306"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97290" name="Group 14"/>
              <p:cNvGrpSpPr>
                <a:grpSpLocks/>
              </p:cNvGrpSpPr>
              <p:nvPr/>
            </p:nvGrpSpPr>
            <p:grpSpPr bwMode="auto">
              <a:xfrm>
                <a:off x="0" y="768"/>
                <a:ext cx="2989" cy="384"/>
                <a:chOff x="0" y="768"/>
                <a:chExt cx="2989" cy="384"/>
              </a:xfrm>
            </p:grpSpPr>
            <p:sp>
              <p:nvSpPr>
                <p:cNvPr id="97303"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spcBef>
                      <a:spcPct val="20000"/>
                    </a:spcBef>
                    <a:buFont typeface="Arial" pitchFamily="34" charset="0"/>
                    <a:buChar char="•"/>
                    <a:tabLst>
                      <a:tab pos="292100" algn="l"/>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2100" algn="l"/>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2100" algn="l"/>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2100" algn="l"/>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2100" algn="l"/>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2100" algn="l"/>
                      <a:tab pos="298450" algn="l"/>
                    </a:tabLst>
                    <a:defRPr sz="2000">
                      <a:solidFill>
                        <a:schemeClr val="tx1"/>
                      </a:solidFill>
                      <a:latin typeface="Calibri" pitchFamily="34" charset="0"/>
                    </a:defRPr>
                  </a:lvl9pPr>
                </a:lstStyle>
                <a:p>
                  <a:pPr algn="just">
                    <a:spcBef>
                      <a:spcPct val="0"/>
                    </a:spcBef>
                    <a:buFontTx/>
                    <a:buNone/>
                  </a:pPr>
                  <a:endParaRPr lang="en-US" altLang="tr-TR" sz="1600" b="0">
                    <a:latin typeface="Arial" pitchFamily="34" charset="0"/>
                  </a:endParaRPr>
                </a:p>
              </p:txBody>
            </p:sp>
            <p:sp>
              <p:nvSpPr>
                <p:cNvPr id="97304"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97291" name="Group 17"/>
              <p:cNvGrpSpPr>
                <a:grpSpLocks/>
              </p:cNvGrpSpPr>
              <p:nvPr/>
            </p:nvGrpSpPr>
            <p:grpSpPr bwMode="auto">
              <a:xfrm>
                <a:off x="0" y="1152"/>
                <a:ext cx="2989" cy="384"/>
                <a:chOff x="0" y="1152"/>
                <a:chExt cx="2989" cy="384"/>
              </a:xfrm>
            </p:grpSpPr>
            <p:sp>
              <p:nvSpPr>
                <p:cNvPr id="97301"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a:spcBef>
                      <a:spcPct val="0"/>
                    </a:spcBef>
                    <a:buFontTx/>
                    <a:buNone/>
                  </a:pPr>
                  <a:endParaRPr lang="en-US" altLang="tr-TR" sz="1600" b="0">
                    <a:latin typeface="Arial" pitchFamily="34" charset="0"/>
                  </a:endParaRPr>
                </a:p>
              </p:txBody>
            </p:sp>
            <p:sp>
              <p:nvSpPr>
                <p:cNvPr id="97302"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97292" name="Group 20"/>
              <p:cNvGrpSpPr>
                <a:grpSpLocks/>
              </p:cNvGrpSpPr>
              <p:nvPr/>
            </p:nvGrpSpPr>
            <p:grpSpPr bwMode="auto">
              <a:xfrm>
                <a:off x="0" y="1536"/>
                <a:ext cx="2989" cy="384"/>
                <a:chOff x="0" y="1536"/>
                <a:chExt cx="2989" cy="384"/>
              </a:xfrm>
            </p:grpSpPr>
            <p:sp>
              <p:nvSpPr>
                <p:cNvPr id="97299"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eaLnBrk="1" hangingPunct="1">
                    <a:spcBef>
                      <a:spcPct val="0"/>
                    </a:spcBef>
                    <a:buFontTx/>
                    <a:buNone/>
                  </a:pPr>
                  <a:r>
                    <a:rPr lang="tr-TR" altLang="tr-TR" sz="1600">
                      <a:latin typeface="Arial" pitchFamily="34" charset="0"/>
                    </a:rPr>
                    <a:t>	</a:t>
                  </a:r>
                  <a:endParaRPr lang="tr-TR" altLang="tr-TR" sz="1600" b="0">
                    <a:latin typeface="Arial" pitchFamily="34" charset="0"/>
                  </a:endParaRPr>
                </a:p>
              </p:txBody>
            </p:sp>
            <p:sp>
              <p:nvSpPr>
                <p:cNvPr id="97300"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97293" name="Group 23"/>
              <p:cNvGrpSpPr>
                <a:grpSpLocks/>
              </p:cNvGrpSpPr>
              <p:nvPr/>
            </p:nvGrpSpPr>
            <p:grpSpPr bwMode="auto">
              <a:xfrm>
                <a:off x="0" y="1920"/>
                <a:ext cx="2989" cy="384"/>
                <a:chOff x="0" y="1920"/>
                <a:chExt cx="2989" cy="384"/>
              </a:xfrm>
            </p:grpSpPr>
            <p:sp>
              <p:nvSpPr>
                <p:cNvPr id="97297"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a:spcBef>
                      <a:spcPct val="0"/>
                    </a:spcBef>
                    <a:buFontTx/>
                    <a:buNone/>
                  </a:pPr>
                  <a:endParaRPr lang="en-US" altLang="tr-TR" sz="2400" b="0">
                    <a:latin typeface="Arial" pitchFamily="34" charset="0"/>
                  </a:endParaRPr>
                </a:p>
              </p:txBody>
            </p:sp>
            <p:sp>
              <p:nvSpPr>
                <p:cNvPr id="97298"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nvGrpSpPr>
              <p:cNvPr id="97294" name="Group 26"/>
              <p:cNvGrpSpPr>
                <a:grpSpLocks/>
              </p:cNvGrpSpPr>
              <p:nvPr/>
            </p:nvGrpSpPr>
            <p:grpSpPr bwMode="auto">
              <a:xfrm>
                <a:off x="0" y="2304"/>
                <a:ext cx="2989" cy="384"/>
                <a:chOff x="0" y="2304"/>
                <a:chExt cx="2989" cy="384"/>
              </a:xfrm>
            </p:grpSpPr>
            <p:sp>
              <p:nvSpPr>
                <p:cNvPr id="97295"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Font typeface="Arial" pitchFamily="34" charset="0"/>
                    <a:buChar char="•"/>
                    <a:tabLst>
                      <a:tab pos="298450" algn="l"/>
                    </a:tabLst>
                    <a:defRPr sz="3200">
                      <a:solidFill>
                        <a:schemeClr val="tx1"/>
                      </a:solidFill>
                      <a:latin typeface="Calibri" pitchFamily="34" charset="0"/>
                    </a:defRPr>
                  </a:lvl1pPr>
                  <a:lvl2pPr marL="742950" indent="-285750">
                    <a:spcBef>
                      <a:spcPct val="20000"/>
                    </a:spcBef>
                    <a:buFont typeface="Arial" pitchFamily="34" charset="0"/>
                    <a:buChar char="–"/>
                    <a:tabLst>
                      <a:tab pos="298450" algn="l"/>
                    </a:tabLst>
                    <a:defRPr sz="2800">
                      <a:solidFill>
                        <a:schemeClr val="tx1"/>
                      </a:solidFill>
                      <a:latin typeface="Calibri" pitchFamily="34" charset="0"/>
                    </a:defRPr>
                  </a:lvl2pPr>
                  <a:lvl3pPr marL="1143000" indent="-228600">
                    <a:spcBef>
                      <a:spcPct val="20000"/>
                    </a:spcBef>
                    <a:buFont typeface="Arial" pitchFamily="34" charset="0"/>
                    <a:buChar char="•"/>
                    <a:tabLst>
                      <a:tab pos="298450" algn="l"/>
                    </a:tabLst>
                    <a:defRPr sz="2400">
                      <a:solidFill>
                        <a:schemeClr val="tx1"/>
                      </a:solidFill>
                      <a:latin typeface="Calibri" pitchFamily="34" charset="0"/>
                    </a:defRPr>
                  </a:lvl3pPr>
                  <a:lvl4pPr marL="1600200" indent="-228600">
                    <a:spcBef>
                      <a:spcPct val="20000"/>
                    </a:spcBef>
                    <a:buFont typeface="Arial" pitchFamily="34" charset="0"/>
                    <a:buChar char="–"/>
                    <a:tabLst>
                      <a:tab pos="298450" algn="l"/>
                    </a:tabLst>
                    <a:defRPr sz="2000">
                      <a:solidFill>
                        <a:schemeClr val="tx1"/>
                      </a:solidFill>
                      <a:latin typeface="Calibri" pitchFamily="34" charset="0"/>
                    </a:defRPr>
                  </a:lvl4pPr>
                  <a:lvl5pPr marL="2057400" indent="-228600">
                    <a:spcBef>
                      <a:spcPct val="20000"/>
                    </a:spcBef>
                    <a:buFont typeface="Arial" pitchFamily="34" charset="0"/>
                    <a:buChar char="»"/>
                    <a:tabLst>
                      <a:tab pos="2984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98450" algn="l"/>
                    </a:tabLst>
                    <a:defRPr sz="2000">
                      <a:solidFill>
                        <a:schemeClr val="tx1"/>
                      </a:solidFill>
                      <a:latin typeface="Calibri" pitchFamily="34" charset="0"/>
                    </a:defRPr>
                  </a:lvl9pPr>
                </a:lstStyle>
                <a:p>
                  <a:pPr algn="just" eaLnBrk="1" hangingPunct="1">
                    <a:spcBef>
                      <a:spcPct val="0"/>
                    </a:spcBef>
                    <a:buFontTx/>
                    <a:buNone/>
                  </a:pPr>
                  <a:endParaRPr lang="tr-TR" altLang="tr-TR" sz="1600" b="0">
                    <a:latin typeface="Times New Roman" pitchFamily="18" charset="0"/>
                    <a:cs typeface="Times New Roman" pitchFamily="18" charset="0"/>
                  </a:endParaRPr>
                </a:p>
                <a:p>
                  <a:pPr algn="just">
                    <a:spcBef>
                      <a:spcPct val="0"/>
                    </a:spcBef>
                    <a:buFontTx/>
                    <a:buNone/>
                  </a:pPr>
                  <a:endParaRPr lang="tr-TR" altLang="tr-TR" sz="1600" b="0">
                    <a:latin typeface="Arial" pitchFamily="34" charset="0"/>
                  </a:endParaRPr>
                </a:p>
              </p:txBody>
            </p:sp>
            <p:sp>
              <p:nvSpPr>
                <p:cNvPr id="97296"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grpSp>
        <p:sp>
          <p:nvSpPr>
            <p:cNvPr id="97287"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tr-TR" altLang="tr-TR" sz="1800">
                <a:latin typeface="Arial" pitchFamily="34" charset="0"/>
              </a:endParaRPr>
            </a:p>
          </p:txBody>
        </p:sp>
      </p:grpSp>
      <p:sp>
        <p:nvSpPr>
          <p:cNvPr id="97283"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tr-TR" sz="1400" b="0">
              <a:latin typeface="Arial Black" pitchFamily="34" charset="0"/>
            </a:endParaRPr>
          </a:p>
        </p:txBody>
      </p:sp>
      <p:sp>
        <p:nvSpPr>
          <p:cNvPr id="110596" name="Rectangle 33"/>
          <p:cNvSpPr>
            <a:spLocks noChangeArrowheads="1"/>
          </p:cNvSpPr>
          <p:nvPr/>
        </p:nvSpPr>
        <p:spPr bwMode="auto">
          <a:xfrm>
            <a:off x="107950" y="620713"/>
            <a:ext cx="89281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33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334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334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334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33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tr-TR" b="1" dirty="0">
                <a:solidFill>
                  <a:srgbClr val="FF0000"/>
                </a:solidFill>
                <a:latin typeface="Arial" panose="020B0604020202020204" pitchFamily="34" charset="0"/>
                <a:cs typeface="Arial" panose="020B0604020202020204" pitchFamily="34" charset="0"/>
              </a:rPr>
              <a:t>ÖZEL EĞİTİM VE SAĞLIK GİDERLERİ</a:t>
            </a:r>
          </a:p>
          <a:p>
            <a:pPr algn="just" eaLnBrk="1" hangingPunct="1">
              <a:spcBef>
                <a:spcPct val="0"/>
              </a:spcBef>
              <a:buFontTx/>
              <a:buNone/>
              <a:defRPr/>
            </a:pPr>
            <a:endParaRPr lang="tr-TR" sz="1200" dirty="0">
              <a:solidFill>
                <a:srgbClr val="CC3300"/>
              </a:solidFill>
              <a:latin typeface="Arial" panose="020B0604020202020204" pitchFamily="34" charset="0"/>
              <a:cs typeface="Arial" panose="020B0604020202020204" pitchFamily="34" charset="0"/>
            </a:endParaRPr>
          </a:p>
          <a:p>
            <a:pPr algn="just" eaLnBrk="1" hangingPunct="1">
              <a:lnSpc>
                <a:spcPct val="120000"/>
              </a:lnSpc>
              <a:spcBef>
                <a:spcPct val="0"/>
              </a:spcBef>
              <a:buFontTx/>
              <a:buNone/>
              <a:defRPr/>
            </a:pPr>
            <a:r>
              <a:rPr lang="tr-TR" sz="1800" dirty="0">
                <a:latin typeface="Arial" panose="020B0604020202020204" pitchFamily="34" charset="0"/>
              </a:rPr>
              <a:t>Mükellefin kendisi, eşi ve </a:t>
            </a:r>
            <a:r>
              <a:rPr lang="tr-TR" sz="1800" u="sng" dirty="0">
                <a:solidFill>
                  <a:srgbClr val="FF0000"/>
                </a:solidFill>
                <a:latin typeface="Arial" panose="020B0604020202020204" pitchFamily="34" charset="0"/>
              </a:rPr>
              <a:t>küçük çocuklarına</a:t>
            </a:r>
            <a:r>
              <a:rPr lang="tr-TR" sz="1800" dirty="0">
                <a:solidFill>
                  <a:srgbClr val="FF0000"/>
                </a:solidFill>
                <a:latin typeface="Arial" panose="020B0604020202020204" pitchFamily="34" charset="0"/>
              </a:rPr>
              <a:t> </a:t>
            </a:r>
            <a:r>
              <a:rPr lang="tr-TR" sz="1800" dirty="0">
                <a:latin typeface="Arial" panose="020B0604020202020204" pitchFamily="34" charset="0"/>
              </a:rPr>
              <a:t>için yaptığı eğitim ve sağlık harcamaları aşağıdaki şartlarla beyannamede indirim konusu yapılabilir.</a:t>
            </a:r>
          </a:p>
          <a:p>
            <a:pPr algn="just" eaLnBrk="1" hangingPunct="1">
              <a:lnSpc>
                <a:spcPct val="120000"/>
              </a:lnSpc>
              <a:spcBef>
                <a:spcPct val="0"/>
              </a:spcBef>
              <a:buFontTx/>
              <a:buNone/>
              <a:defRPr/>
            </a:pPr>
            <a:endParaRPr lang="tr-TR" sz="1200" dirty="0">
              <a:latin typeface="Arial" panose="020B0604020202020204" pitchFamily="34" charset="0"/>
            </a:endParaRPr>
          </a:p>
          <a:p>
            <a:pPr marL="285750" indent="-285750" algn="just" eaLnBrk="1" hangingPunct="1">
              <a:lnSpc>
                <a:spcPct val="120000"/>
              </a:lnSpc>
              <a:spcBef>
                <a:spcPct val="0"/>
              </a:spcBef>
              <a:buClr>
                <a:srgbClr val="FF0000"/>
              </a:buClr>
              <a:buFont typeface="Wingdings" panose="05000000000000000000" pitchFamily="2" charset="2"/>
              <a:buChar char="Ø"/>
              <a:defRPr/>
            </a:pPr>
            <a:r>
              <a:rPr lang="tr-TR" sz="1800" u="sng" dirty="0">
                <a:latin typeface="Arial" panose="020B0604020202020204" pitchFamily="34" charset="0"/>
              </a:rPr>
              <a:t>Beyan edilen gelirin</a:t>
            </a:r>
            <a:r>
              <a:rPr lang="tr-TR" sz="1800" dirty="0">
                <a:latin typeface="Arial" panose="020B0604020202020204" pitchFamily="34" charset="0"/>
              </a:rPr>
              <a:t> % 10'unu aşmaması, </a:t>
            </a:r>
          </a:p>
          <a:p>
            <a:pPr marL="171450" indent="-171450" algn="just" eaLnBrk="1" hangingPunct="1">
              <a:lnSpc>
                <a:spcPct val="120000"/>
              </a:lnSpc>
              <a:spcBef>
                <a:spcPct val="0"/>
              </a:spcBef>
              <a:buClr>
                <a:srgbClr val="FF0000"/>
              </a:buClr>
              <a:buFont typeface="Wingdings" panose="05000000000000000000" pitchFamily="2" charset="2"/>
              <a:buChar char="Ø"/>
              <a:defRPr/>
            </a:pPr>
            <a:endParaRPr lang="tr-TR" sz="1200" dirty="0">
              <a:latin typeface="Arial" panose="020B0604020202020204" pitchFamily="34" charset="0"/>
            </a:endParaRPr>
          </a:p>
          <a:p>
            <a:pPr marL="285750" indent="-285750" algn="just" eaLnBrk="1" hangingPunct="1">
              <a:lnSpc>
                <a:spcPct val="120000"/>
              </a:lnSpc>
              <a:spcBef>
                <a:spcPct val="0"/>
              </a:spcBef>
              <a:buClr>
                <a:srgbClr val="FF0000"/>
              </a:buClr>
              <a:buFont typeface="Wingdings" panose="05000000000000000000" pitchFamily="2" charset="2"/>
              <a:buChar char="Ø"/>
              <a:defRPr/>
            </a:pPr>
            <a:r>
              <a:rPr lang="tr-TR" sz="1800" dirty="0">
                <a:latin typeface="Arial" panose="020B0604020202020204" pitchFamily="34" charset="0"/>
              </a:rPr>
              <a:t>Türkiye'de yapılması ve </a:t>
            </a:r>
          </a:p>
          <a:p>
            <a:pPr marL="171450" indent="-171450" algn="just" eaLnBrk="1" hangingPunct="1">
              <a:lnSpc>
                <a:spcPct val="120000"/>
              </a:lnSpc>
              <a:spcBef>
                <a:spcPct val="0"/>
              </a:spcBef>
              <a:buClr>
                <a:srgbClr val="FF0000"/>
              </a:buClr>
              <a:buFont typeface="Wingdings" panose="05000000000000000000" pitchFamily="2" charset="2"/>
              <a:buChar char="Ø"/>
              <a:defRPr/>
            </a:pPr>
            <a:endParaRPr lang="tr-TR" sz="1200" dirty="0">
              <a:latin typeface="Arial" panose="020B0604020202020204" pitchFamily="34" charset="0"/>
            </a:endParaRPr>
          </a:p>
          <a:p>
            <a:pPr marL="285750" indent="-285750" algn="just" eaLnBrk="1" hangingPunct="1">
              <a:lnSpc>
                <a:spcPct val="120000"/>
              </a:lnSpc>
              <a:spcBef>
                <a:spcPct val="0"/>
              </a:spcBef>
              <a:buClr>
                <a:srgbClr val="FF0000"/>
              </a:buClr>
              <a:buFont typeface="Wingdings" panose="05000000000000000000" pitchFamily="2" charset="2"/>
              <a:buChar char="Ø"/>
              <a:defRPr/>
            </a:pPr>
            <a:r>
              <a:rPr lang="tr-TR" sz="1800" u="sng" dirty="0">
                <a:latin typeface="Arial" panose="020B0604020202020204" pitchFamily="34" charset="0"/>
              </a:rPr>
              <a:t>Gelir veya kurumlar vergisi mükellefiyeti bulunan gerçek veya tüzel kişilerden </a:t>
            </a:r>
            <a:r>
              <a:rPr lang="tr-TR" sz="1800" dirty="0">
                <a:latin typeface="Arial" panose="020B0604020202020204" pitchFamily="34" charset="0"/>
              </a:rPr>
              <a:t>alınacak belgelerle tevsik edilmesi.</a:t>
            </a:r>
          </a:p>
          <a:p>
            <a:pPr algn="just" eaLnBrk="1" hangingPunct="1">
              <a:lnSpc>
                <a:spcPct val="120000"/>
              </a:lnSpc>
              <a:spcBef>
                <a:spcPct val="0"/>
              </a:spcBef>
              <a:buFontTx/>
              <a:buNone/>
              <a:defRPr/>
            </a:pPr>
            <a:endParaRPr lang="tr-TR" sz="1800" dirty="0">
              <a:latin typeface="Arial" panose="020B0604020202020204" pitchFamily="34" charset="0"/>
            </a:endParaRPr>
          </a:p>
          <a:p>
            <a:pPr algn="just" eaLnBrk="1" hangingPunct="1">
              <a:lnSpc>
                <a:spcPct val="120000"/>
              </a:lnSpc>
              <a:spcBef>
                <a:spcPct val="0"/>
              </a:spcBef>
              <a:buFont typeface="Arial" panose="020B0604020202020204" pitchFamily="34" charset="0"/>
              <a:buNone/>
              <a:defRPr/>
            </a:pPr>
            <a:r>
              <a:rPr lang="tr-TR" sz="1800" dirty="0">
                <a:latin typeface="Arial TUR" panose="020B0604020202020204" pitchFamily="34" charset="0"/>
                <a:ea typeface="Times New Roman" panose="02020603050405020304" pitchFamily="18" charset="0"/>
                <a:cs typeface="Arial TUR" panose="020B0604020202020204" pitchFamily="34" charset="0"/>
              </a:rPr>
              <a:t>85 </a:t>
            </a:r>
            <a:r>
              <a:rPr lang="tr-TR" sz="1800" dirty="0" err="1">
                <a:latin typeface="Arial TUR" panose="020B0604020202020204" pitchFamily="34" charset="0"/>
                <a:ea typeface="Times New Roman" panose="02020603050405020304" pitchFamily="18" charset="0"/>
                <a:cs typeface="Arial TUR" panose="020B0604020202020204" pitchFamily="34" charset="0"/>
              </a:rPr>
              <a:t>no’lu</a:t>
            </a:r>
            <a:r>
              <a:rPr lang="tr-TR" sz="1800" dirty="0">
                <a:latin typeface="Arial TUR" panose="020B0604020202020204" pitchFamily="34" charset="0"/>
                <a:ea typeface="Times New Roman" panose="02020603050405020304" pitchFamily="18" charset="0"/>
                <a:cs typeface="Arial TUR" panose="020B0604020202020204" pitchFamily="34" charset="0"/>
              </a:rPr>
              <a:t> Gelir Vergisi </a:t>
            </a:r>
            <a:r>
              <a:rPr lang="tr-TR" sz="1800" dirty="0" err="1">
                <a:latin typeface="Arial TUR" panose="020B0604020202020204" pitchFamily="34" charset="0"/>
                <a:ea typeface="Times New Roman" panose="02020603050405020304" pitchFamily="18" charset="0"/>
                <a:cs typeface="Arial TUR" panose="020B0604020202020204" pitchFamily="34" charset="0"/>
              </a:rPr>
              <a:t>Sirküleride</a:t>
            </a:r>
            <a:r>
              <a:rPr lang="tr-TR" sz="1800" dirty="0">
                <a:latin typeface="Arial TUR" panose="020B0604020202020204" pitchFamily="34" charset="0"/>
                <a:ea typeface="Times New Roman" panose="02020603050405020304" pitchFamily="18" charset="0"/>
                <a:cs typeface="Arial TUR" panose="020B0604020202020204" pitchFamily="34" charset="0"/>
              </a:rPr>
              <a:t>; "Çocuk" veya </a:t>
            </a:r>
            <a:r>
              <a:rPr lang="tr-TR" sz="1800" dirty="0">
                <a:solidFill>
                  <a:srgbClr val="FF0000"/>
                </a:solidFill>
                <a:latin typeface="Arial TUR" panose="020B0604020202020204" pitchFamily="34" charset="0"/>
                <a:ea typeface="Times New Roman" panose="02020603050405020304" pitchFamily="18" charset="0"/>
                <a:cs typeface="Arial TUR" panose="020B0604020202020204" pitchFamily="34" charset="0"/>
              </a:rPr>
              <a:t>"küçük çocuk" </a:t>
            </a:r>
            <a:r>
              <a:rPr lang="tr-TR" sz="1800" dirty="0">
                <a:latin typeface="Arial TUR" panose="020B0604020202020204" pitchFamily="34" charset="0"/>
                <a:ea typeface="Times New Roman" panose="02020603050405020304" pitchFamily="18" charset="0"/>
                <a:cs typeface="Arial TUR" panose="020B0604020202020204" pitchFamily="34" charset="0"/>
              </a:rPr>
              <a:t>tabiri, mükellefle birlikte oturan veya mükellef tarafından bakılan (nafaka verilenler, evlat edinilenler ile ana veya babasını kaybetmiş torunlardan mükellefle birlikte oturanlar dâhil) 18 yaşını veya tahsilde olup 25 yaşını doldurmamış çocukları, "eş" tabiri ise, aralarında yasal evlilik bağı bulunan kişileri ifade eder.  </a:t>
            </a:r>
          </a:p>
          <a:p>
            <a:pPr algn="just" eaLnBrk="1" hangingPunct="1">
              <a:lnSpc>
                <a:spcPct val="120000"/>
              </a:lnSpc>
              <a:spcBef>
                <a:spcPct val="0"/>
              </a:spcBef>
              <a:buFontTx/>
              <a:buNone/>
              <a:defRPr/>
            </a:pPr>
            <a:endParaRPr lang="tr-TR" sz="1800" dirty="0">
              <a:latin typeface="Arial" panose="020B0604020202020204" pitchFamily="34" charset="0"/>
            </a:endParaRPr>
          </a:p>
        </p:txBody>
      </p:sp>
      <p:sp>
        <p:nvSpPr>
          <p:cNvPr id="97285" name="31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90937D85-96EF-4EBA-B0C4-17A3F2708CCE}" type="slidenum">
              <a:rPr lang="tr-TR" altLang="tr-TR" sz="1200">
                <a:solidFill>
                  <a:srgbClr val="898989"/>
                </a:solidFill>
                <a:latin typeface="Arial" pitchFamily="34" charset="0"/>
              </a:rPr>
              <a:pPr>
                <a:spcBef>
                  <a:spcPct val="0"/>
                </a:spcBef>
                <a:buFontTx/>
                <a:buNone/>
              </a:pPr>
              <a:t>66</a:t>
            </a:fld>
            <a:endParaRPr lang="tr-TR" altLang="tr-TR" sz="1200">
              <a:solidFill>
                <a:srgbClr val="898989"/>
              </a:solidFill>
              <a:latin typeface="Arial" pitchFamily="34" charset="0"/>
            </a:endParaRPr>
          </a:p>
        </p:txBody>
      </p:sp>
    </p:spTree>
    <p:extLst>
      <p:ext uri="{BB962C8B-B14F-4D97-AF65-F5344CB8AC3E}">
        <p14:creationId xmlns:p14="http://schemas.microsoft.com/office/powerpoint/2010/main" val="2004721445"/>
      </p:ext>
    </p:extLst>
  </p:cSld>
  <p:clrMapOvr>
    <a:masterClrMapping/>
  </p:clrMapOvr>
  <p:transition>
    <p:cover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77830" name="Rectangle 34"/>
          <p:cNvSpPr>
            <a:spLocks noChangeArrowheads="1"/>
          </p:cNvSpPr>
          <p:nvPr/>
        </p:nvSpPr>
        <p:spPr bwMode="auto">
          <a:xfrm>
            <a:off x="0" y="347970"/>
            <a:ext cx="9144000" cy="5835444"/>
          </a:xfrm>
          <a:prstGeom prst="rect">
            <a:avLst/>
          </a:prstGeom>
          <a:noFill/>
          <a:ln w="9525">
            <a:noFill/>
            <a:miter lim="800000"/>
            <a:headEnd/>
            <a:tailEnd/>
          </a:ln>
        </p:spPr>
        <p:txBody>
          <a:bodyPr>
            <a:spAutoFit/>
          </a:bodyPr>
          <a:lstStyle/>
          <a:p>
            <a:pPr algn="just" defTabSz="533400" eaLnBrk="1" hangingPunct="1">
              <a:defRPr/>
            </a:pPr>
            <a:r>
              <a:rPr lang="tr-TR" dirty="0">
                <a:solidFill>
                  <a:srgbClr val="800000"/>
                </a:solidFill>
                <a:latin typeface="Arial" charset="0"/>
                <a:cs typeface="Arial" pitchFamily="34" charset="0"/>
              </a:rPr>
              <a:t>	</a:t>
            </a:r>
            <a:r>
              <a:rPr lang="tr-TR" sz="2400" b="1" dirty="0">
                <a:solidFill>
                  <a:srgbClr val="CC3300"/>
                </a:solidFill>
                <a:latin typeface="Arial" charset="0"/>
                <a:cs typeface="Arial" pitchFamily="34" charset="0"/>
              </a:rPr>
              <a:t>SPONSORLUK HARCAMALARI</a:t>
            </a:r>
          </a:p>
          <a:p>
            <a:pPr algn="just" defTabSz="533400" eaLnBrk="1" hangingPunct="1">
              <a:defRPr/>
            </a:pPr>
            <a:endParaRPr lang="tr-TR" dirty="0">
              <a:solidFill>
                <a:srgbClr val="CC3300"/>
              </a:solidFill>
              <a:latin typeface="Arial" charset="0"/>
              <a:cs typeface="Arial" pitchFamily="34" charset="0"/>
            </a:endParaRPr>
          </a:p>
          <a:p>
            <a:pPr algn="just" defTabSz="533400" eaLnBrk="1" hangingPunct="1">
              <a:defRPr/>
            </a:pPr>
            <a:r>
              <a:rPr lang="tr-TR" dirty="0">
                <a:solidFill>
                  <a:srgbClr val="000000"/>
                </a:solidFill>
                <a:latin typeface="Arial" charset="0"/>
                <a:cs typeface="Arial" pitchFamily="34" charset="0"/>
              </a:rPr>
              <a:t>3289 sayılı Gençlik ve Spor Genel Müdürlüğünün Teşkilat ve Görevleri Hakkında Kanun ile 17.6.1992 tarihli ve 3813 sayılı Türkiye Futbol Federasyonu Kuruluş ve Görevleri Hakkında Kanun kapsamında yapılan sponsorluk harcamalarının; </a:t>
            </a:r>
          </a:p>
          <a:p>
            <a:pPr algn="just" defTabSz="533400" eaLnBrk="1" hangingPunct="1">
              <a:defRPr/>
            </a:pPr>
            <a:endParaRPr lang="tr-TR" dirty="0">
              <a:solidFill>
                <a:srgbClr val="000000"/>
              </a:solidFill>
              <a:latin typeface="Arial" charset="0"/>
              <a:cs typeface="Arial" pitchFamily="34" charset="0"/>
            </a:endParaRPr>
          </a:p>
          <a:p>
            <a:pPr algn="just" defTabSz="533400" eaLnBrk="1" hangingPunct="1">
              <a:buClr>
                <a:srgbClr val="800000"/>
              </a:buClr>
              <a:buFont typeface="Wingdings" pitchFamily="2" charset="2"/>
              <a:buChar char="Ø"/>
              <a:defRPr/>
            </a:pPr>
            <a:r>
              <a:rPr lang="tr-TR" dirty="0">
                <a:solidFill>
                  <a:srgbClr val="000000"/>
                </a:solidFill>
                <a:latin typeface="Arial" charset="0"/>
                <a:cs typeface="Arial" pitchFamily="34" charset="0"/>
              </a:rPr>
              <a:t> amatör spor dalları için tamamı,</a:t>
            </a:r>
          </a:p>
          <a:p>
            <a:pPr algn="just" defTabSz="533400" eaLnBrk="1" hangingPunct="1">
              <a:buClr>
                <a:srgbClr val="800000"/>
              </a:buClr>
              <a:buFont typeface="Wingdings" pitchFamily="2" charset="2"/>
              <a:buChar char="Ø"/>
              <a:defRPr/>
            </a:pPr>
            <a:r>
              <a:rPr lang="tr-TR" dirty="0">
                <a:solidFill>
                  <a:srgbClr val="000000"/>
                </a:solidFill>
                <a:latin typeface="Arial" charset="0"/>
                <a:cs typeface="Arial" pitchFamily="34" charset="0"/>
              </a:rPr>
              <a:t> profesyonel spor dalları için % 50'si  yıllık beyanname ile bildirilen gelirden indirim konusu yapılabilecektir.</a:t>
            </a:r>
            <a:r>
              <a:rPr lang="tr-TR" kern="0" dirty="0">
                <a:latin typeface="Arial" charset="0"/>
              </a:rPr>
              <a:t> </a:t>
            </a:r>
          </a:p>
          <a:p>
            <a:pPr algn="just" defTabSz="533400" eaLnBrk="1" hangingPunct="1">
              <a:buClr>
                <a:srgbClr val="800000"/>
              </a:buClr>
              <a:defRPr/>
            </a:pPr>
            <a:endParaRPr lang="tr-TR" kern="0" dirty="0">
              <a:latin typeface="Arial" charset="0"/>
            </a:endParaRPr>
          </a:p>
          <a:p>
            <a:pPr algn="just" defTabSz="533400" eaLnBrk="1" hangingPunct="1">
              <a:buClr>
                <a:srgbClr val="800000"/>
              </a:buClr>
              <a:defRPr/>
            </a:pPr>
            <a:r>
              <a:rPr lang="tr-TR" kern="0" dirty="0">
                <a:latin typeface="Arial" charset="0"/>
              </a:rPr>
              <a:t>     Mükelleflerin adlarının anılması koşuluyla,</a:t>
            </a:r>
          </a:p>
          <a:p>
            <a:pPr marL="342900" indent="-342900" algn="just" eaLnBrk="1" hangingPunct="1">
              <a:spcBef>
                <a:spcPct val="20000"/>
              </a:spcBef>
              <a:buClr>
                <a:srgbClr val="C00000"/>
              </a:buClr>
              <a:buSzPct val="75000"/>
              <a:buFont typeface="+mj-lt"/>
              <a:buAutoNum type="arabicPeriod"/>
              <a:defRPr/>
            </a:pPr>
            <a:r>
              <a:rPr lang="tr-TR" kern="0" dirty="0">
                <a:latin typeface="Arial" charset="0"/>
              </a:rPr>
              <a:t>Resmi spor organizasyonları için yapılan saha, salon veya tesis kira bedelleri, </a:t>
            </a:r>
          </a:p>
          <a:p>
            <a:pPr marL="342900" indent="-342900" algn="just" eaLnBrk="1" hangingPunct="1">
              <a:spcBef>
                <a:spcPct val="20000"/>
              </a:spcBef>
              <a:buClr>
                <a:srgbClr val="C00000"/>
              </a:buClr>
              <a:buSzPct val="75000"/>
              <a:buFont typeface="+mj-lt"/>
              <a:buAutoNum type="arabicPeriod"/>
              <a:defRPr/>
            </a:pPr>
            <a:r>
              <a:rPr lang="tr-TR" kern="0" dirty="0">
                <a:latin typeface="Arial" charset="0"/>
              </a:rPr>
              <a:t>Sporcuların iaşe, seyahat ve ikamet giderleri, </a:t>
            </a:r>
          </a:p>
          <a:p>
            <a:pPr marL="342900" indent="-342900" algn="just" eaLnBrk="1" hangingPunct="1">
              <a:spcBef>
                <a:spcPct val="20000"/>
              </a:spcBef>
              <a:buClr>
                <a:srgbClr val="C00000"/>
              </a:buClr>
              <a:buSzPct val="75000"/>
              <a:buFont typeface="+mj-lt"/>
              <a:buAutoNum type="arabicPeriod"/>
              <a:defRPr/>
            </a:pPr>
            <a:r>
              <a:rPr lang="tr-TR" kern="0" dirty="0">
                <a:latin typeface="Arial" charset="0"/>
              </a:rPr>
              <a:t>Spor malzemesi bedeli, </a:t>
            </a:r>
          </a:p>
          <a:p>
            <a:pPr marL="342900" indent="-342900" algn="just" eaLnBrk="1" hangingPunct="1">
              <a:spcBef>
                <a:spcPct val="20000"/>
              </a:spcBef>
              <a:buClr>
                <a:srgbClr val="C00000"/>
              </a:buClr>
              <a:buSzPct val="75000"/>
              <a:buFont typeface="+mj-lt"/>
              <a:buAutoNum type="arabicPeriod"/>
              <a:defRPr/>
            </a:pPr>
            <a:r>
              <a:rPr lang="tr-TR" kern="0" dirty="0" err="1">
                <a:latin typeface="Arial" charset="0"/>
              </a:rPr>
              <a:t>GSGM’nin</a:t>
            </a:r>
            <a:r>
              <a:rPr lang="tr-TR" kern="0" dirty="0">
                <a:latin typeface="Arial" charset="0"/>
              </a:rPr>
              <a:t> uygun göreceği spor tesisleri için yapılan ayni ve nakdi harcamalar, </a:t>
            </a:r>
          </a:p>
          <a:p>
            <a:pPr marL="342900" indent="-342900" algn="just" eaLnBrk="1" hangingPunct="1">
              <a:spcBef>
                <a:spcPct val="20000"/>
              </a:spcBef>
              <a:buClr>
                <a:srgbClr val="C00000"/>
              </a:buClr>
              <a:buSzPct val="75000"/>
              <a:buFont typeface="+mj-lt"/>
              <a:buAutoNum type="arabicPeriod"/>
              <a:defRPr/>
            </a:pPr>
            <a:r>
              <a:rPr lang="tr-TR" kern="0" dirty="0">
                <a:latin typeface="Arial" charset="0"/>
              </a:rPr>
              <a:t>Sporcuların transfer edilmesini sağlayacak bonservis bedelleri, </a:t>
            </a:r>
          </a:p>
          <a:p>
            <a:pPr marL="342900" indent="-342900" algn="just" eaLnBrk="1" hangingPunct="1">
              <a:spcBef>
                <a:spcPct val="20000"/>
              </a:spcBef>
              <a:buClr>
                <a:srgbClr val="C00000"/>
              </a:buClr>
              <a:buSzPct val="75000"/>
              <a:buFont typeface="+mj-lt"/>
              <a:buAutoNum type="arabicPeriod"/>
              <a:defRPr/>
            </a:pPr>
            <a:r>
              <a:rPr lang="tr-TR" kern="0" dirty="0">
                <a:latin typeface="Arial" charset="0"/>
              </a:rPr>
              <a:t>Spor müsabakaları sonucuna göre sporculara veya spor adamlarına prim mahiyetinde ayni ve nakdi ödemeler </a:t>
            </a:r>
          </a:p>
          <a:p>
            <a:pPr marL="342900" indent="-342900" algn="just" eaLnBrk="1" hangingPunct="1">
              <a:spcBef>
                <a:spcPct val="20000"/>
              </a:spcBef>
              <a:buClr>
                <a:srgbClr val="C00000"/>
              </a:buClr>
              <a:buSzPct val="75000"/>
              <a:defRPr/>
            </a:pPr>
            <a:r>
              <a:rPr lang="tr-TR" kern="0" dirty="0">
                <a:latin typeface="Arial" charset="0"/>
              </a:rPr>
              <a:t>	 gibi harcamalar sponsorluk harcaması olarak değerlendirilecektir.  </a:t>
            </a:r>
            <a:endParaRPr lang="tr-TR" dirty="0">
              <a:solidFill>
                <a:srgbClr val="000000"/>
              </a:solidFill>
              <a:latin typeface="Arial" charset="0"/>
              <a:cs typeface="Arial" pitchFamily="34" charset="0"/>
            </a:endParaRPr>
          </a:p>
        </p:txBody>
      </p:sp>
    </p:spTree>
    <p:extLst>
      <p:ext uri="{BB962C8B-B14F-4D97-AF65-F5344CB8AC3E}">
        <p14:creationId xmlns:p14="http://schemas.microsoft.com/office/powerpoint/2010/main" val="1157064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26" name="Group 6"/>
          <p:cNvGrpSpPr>
            <a:grpSpLocks/>
          </p:cNvGrpSpPr>
          <p:nvPr/>
        </p:nvGrpSpPr>
        <p:grpSpPr bwMode="auto">
          <a:xfrm>
            <a:off x="1219200" y="1295400"/>
            <a:ext cx="7086600" cy="4276725"/>
            <a:chOff x="-3" y="-3"/>
            <a:chExt cx="2995" cy="2694"/>
          </a:xfrm>
        </p:grpSpPr>
        <p:grpSp>
          <p:nvGrpSpPr>
            <p:cNvPr id="205830" name="Group 7"/>
            <p:cNvGrpSpPr>
              <a:grpSpLocks/>
            </p:cNvGrpSpPr>
            <p:nvPr/>
          </p:nvGrpSpPr>
          <p:grpSpPr bwMode="auto">
            <a:xfrm>
              <a:off x="0" y="0"/>
              <a:ext cx="2989" cy="2688"/>
              <a:chOff x="0" y="0"/>
              <a:chExt cx="2989" cy="2688"/>
            </a:xfrm>
          </p:grpSpPr>
          <p:grpSp>
            <p:nvGrpSpPr>
              <p:cNvPr id="205832" name="Group 8"/>
              <p:cNvGrpSpPr>
                <a:grpSpLocks/>
              </p:cNvGrpSpPr>
              <p:nvPr/>
            </p:nvGrpSpPr>
            <p:grpSpPr bwMode="auto">
              <a:xfrm>
                <a:off x="0" y="0"/>
                <a:ext cx="2989" cy="384"/>
                <a:chOff x="0" y="0"/>
                <a:chExt cx="2989" cy="384"/>
              </a:xfrm>
            </p:grpSpPr>
            <p:sp>
              <p:nvSpPr>
                <p:cNvPr id="205851"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sz="2000" b="0"/>
                </a:p>
              </p:txBody>
            </p:sp>
            <p:sp>
              <p:nvSpPr>
                <p:cNvPr id="205852"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5833" name="Group 11"/>
              <p:cNvGrpSpPr>
                <a:grpSpLocks/>
              </p:cNvGrpSpPr>
              <p:nvPr/>
            </p:nvGrpSpPr>
            <p:grpSpPr bwMode="auto">
              <a:xfrm>
                <a:off x="0" y="384"/>
                <a:ext cx="2989" cy="384"/>
                <a:chOff x="0" y="384"/>
                <a:chExt cx="2989" cy="384"/>
              </a:xfrm>
            </p:grpSpPr>
            <p:sp>
              <p:nvSpPr>
                <p:cNvPr id="205849"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05850"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5834" name="Group 14"/>
              <p:cNvGrpSpPr>
                <a:grpSpLocks/>
              </p:cNvGrpSpPr>
              <p:nvPr/>
            </p:nvGrpSpPr>
            <p:grpSpPr bwMode="auto">
              <a:xfrm>
                <a:off x="0" y="768"/>
                <a:ext cx="2989" cy="384"/>
                <a:chOff x="0" y="768"/>
                <a:chExt cx="2989" cy="384"/>
              </a:xfrm>
            </p:grpSpPr>
            <p:sp>
              <p:nvSpPr>
                <p:cNvPr id="205847"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eaLnBrk="1" hangingPunct="1"/>
                  <a:endParaRPr lang="en-US" altLang="tr-TR" sz="1600" b="0"/>
                </a:p>
              </p:txBody>
            </p:sp>
            <p:sp>
              <p:nvSpPr>
                <p:cNvPr id="205848"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5835" name="Group 17"/>
              <p:cNvGrpSpPr>
                <a:grpSpLocks/>
              </p:cNvGrpSpPr>
              <p:nvPr/>
            </p:nvGrpSpPr>
            <p:grpSpPr bwMode="auto">
              <a:xfrm>
                <a:off x="0" y="1152"/>
                <a:ext cx="2989" cy="384"/>
                <a:chOff x="0" y="1152"/>
                <a:chExt cx="2989" cy="384"/>
              </a:xfrm>
            </p:grpSpPr>
            <p:sp>
              <p:nvSpPr>
                <p:cNvPr id="205845"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1600" b="0"/>
                </a:p>
              </p:txBody>
            </p:sp>
            <p:sp>
              <p:nvSpPr>
                <p:cNvPr id="205846"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5836" name="Group 20"/>
              <p:cNvGrpSpPr>
                <a:grpSpLocks/>
              </p:cNvGrpSpPr>
              <p:nvPr/>
            </p:nvGrpSpPr>
            <p:grpSpPr bwMode="auto">
              <a:xfrm>
                <a:off x="0" y="1536"/>
                <a:ext cx="2989" cy="384"/>
                <a:chOff x="0" y="1536"/>
                <a:chExt cx="2989" cy="384"/>
              </a:xfrm>
            </p:grpSpPr>
            <p:sp>
              <p:nvSpPr>
                <p:cNvPr id="205843"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r>
                    <a:rPr lang="tr-TR" altLang="tr-TR" sz="1600"/>
                    <a:t>	</a:t>
                  </a:r>
                  <a:endParaRPr lang="tr-TR" altLang="tr-TR" sz="1600" b="0"/>
                </a:p>
              </p:txBody>
            </p:sp>
            <p:sp>
              <p:nvSpPr>
                <p:cNvPr id="205844"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5837" name="Group 23"/>
              <p:cNvGrpSpPr>
                <a:grpSpLocks/>
              </p:cNvGrpSpPr>
              <p:nvPr/>
            </p:nvGrpSpPr>
            <p:grpSpPr bwMode="auto">
              <a:xfrm>
                <a:off x="0" y="1920"/>
                <a:ext cx="2989" cy="384"/>
                <a:chOff x="0" y="1920"/>
                <a:chExt cx="2989" cy="384"/>
              </a:xfrm>
            </p:grpSpPr>
            <p:sp>
              <p:nvSpPr>
                <p:cNvPr id="205841"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2400" b="0"/>
                </a:p>
              </p:txBody>
            </p:sp>
            <p:sp>
              <p:nvSpPr>
                <p:cNvPr id="205842"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5838" name="Group 26"/>
              <p:cNvGrpSpPr>
                <a:grpSpLocks/>
              </p:cNvGrpSpPr>
              <p:nvPr/>
            </p:nvGrpSpPr>
            <p:grpSpPr bwMode="auto">
              <a:xfrm>
                <a:off x="0" y="2304"/>
                <a:ext cx="2989" cy="384"/>
                <a:chOff x="0" y="2304"/>
                <a:chExt cx="2989" cy="384"/>
              </a:xfrm>
            </p:grpSpPr>
            <p:sp>
              <p:nvSpPr>
                <p:cNvPr id="205839"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eaLnBrk="1" hangingPunct="1"/>
                  <a:endParaRPr lang="tr-TR" altLang="tr-TR" sz="1600" b="0"/>
                </a:p>
              </p:txBody>
            </p:sp>
            <p:sp>
              <p:nvSpPr>
                <p:cNvPr id="205840"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205831"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205827"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399391" name="Rectangle 31"/>
          <p:cNvSpPr>
            <a:spLocks noChangeArrowheads="1"/>
          </p:cNvSpPr>
          <p:nvPr/>
        </p:nvSpPr>
        <p:spPr bwMode="auto">
          <a:xfrm>
            <a:off x="179388" y="487363"/>
            <a:ext cx="8856662" cy="5940088"/>
          </a:xfrm>
          <a:prstGeom prst="rect">
            <a:avLst/>
          </a:prstGeom>
          <a:noFill/>
          <a:ln w="9525">
            <a:noFill/>
            <a:miter lim="800000"/>
            <a:headEnd/>
            <a:tailEnd/>
          </a:ln>
          <a:effectLst/>
        </p:spPr>
        <p:txBody>
          <a:bodyPr>
            <a:spAutoFit/>
          </a:bodyPr>
          <a:lstStyle/>
          <a:p>
            <a:pPr algn="just" defTabSz="533400" eaLnBrk="1" hangingPunct="1">
              <a:defRPr/>
            </a:pPr>
            <a:r>
              <a:rPr lang="tr-TR" sz="2000" dirty="0">
                <a:solidFill>
                  <a:srgbClr val="800000"/>
                </a:solidFill>
                <a:effectLst>
                  <a:outerShdw blurRad="38100" dist="38100" dir="2700000" algn="tl">
                    <a:srgbClr val="C0C0C0"/>
                  </a:outerShdw>
                </a:effectLst>
                <a:latin typeface="Arial" charset="0"/>
                <a:cs typeface="Times New Roman" pitchFamily="18" charset="0"/>
              </a:rPr>
              <a:t>	</a:t>
            </a:r>
            <a:r>
              <a:rPr lang="tr-TR" sz="2800" b="1" dirty="0">
                <a:solidFill>
                  <a:srgbClr val="CC3300"/>
                </a:solidFill>
                <a:latin typeface="Arial" charset="0"/>
                <a:cs typeface="Times New Roman" pitchFamily="18" charset="0"/>
              </a:rPr>
              <a:t>BAĞIŞ VE YARDIMLARIN İNDİRİMİ</a:t>
            </a:r>
          </a:p>
          <a:p>
            <a:pPr algn="just" defTabSz="533400" eaLnBrk="1" hangingPunct="1">
              <a:defRPr/>
            </a:pPr>
            <a:endParaRPr lang="tr-TR" sz="2800" b="1" dirty="0">
              <a:solidFill>
                <a:srgbClr val="CC3300"/>
              </a:solidFill>
              <a:latin typeface="Arial" charset="0"/>
              <a:cs typeface="Arial" charset="0"/>
            </a:endParaRPr>
          </a:p>
          <a:p>
            <a:pPr algn="just" defTabSz="533400" eaLnBrk="1" hangingPunct="1">
              <a:defRPr/>
            </a:pPr>
            <a:r>
              <a:rPr lang="tr-TR" sz="1600" dirty="0">
                <a:solidFill>
                  <a:srgbClr val="000000"/>
                </a:solidFill>
                <a:latin typeface="Arial" charset="0"/>
                <a:cs typeface="Arial" charset="0"/>
              </a:rPr>
              <a:t>	</a:t>
            </a:r>
            <a:r>
              <a:rPr lang="tr-TR" dirty="0">
                <a:solidFill>
                  <a:srgbClr val="000000"/>
                </a:solidFill>
                <a:latin typeface="Arial" charset="0"/>
                <a:cs typeface="Arial" charset="0"/>
              </a:rPr>
              <a:t>Mükellefler yapmış oldukları bağış ve yardımları aşağıdaki şartlar dahilinde indirim konusu yapabilirler.</a:t>
            </a:r>
          </a:p>
          <a:p>
            <a:pPr algn="just" defTabSz="533400" eaLnBrk="1" hangingPunct="1">
              <a:defRPr/>
            </a:pPr>
            <a:endParaRPr lang="tr-TR" dirty="0">
              <a:solidFill>
                <a:srgbClr val="000000"/>
              </a:solidFill>
              <a:latin typeface="Arial" charset="0"/>
              <a:cs typeface="Arial" charset="0"/>
            </a:endParaRPr>
          </a:p>
          <a:p>
            <a:pPr algn="just" defTabSz="533400" eaLnBrk="1" hangingPunct="1">
              <a:defRPr/>
            </a:pPr>
            <a:r>
              <a:rPr lang="tr-TR" dirty="0">
                <a:solidFill>
                  <a:srgbClr val="000000"/>
                </a:solidFill>
                <a:latin typeface="Arial" charset="0"/>
                <a:cs typeface="Arial" charset="0"/>
              </a:rPr>
              <a:t>	a. Bağış ve yardım, kanunda belirtilen kuruluşlara yapılmış olmalıdır. </a:t>
            </a:r>
          </a:p>
          <a:p>
            <a:pPr algn="just" defTabSz="533400" eaLnBrk="1" hangingPunct="1">
              <a:defRPr/>
            </a:pPr>
            <a:r>
              <a:rPr lang="tr-TR" dirty="0">
                <a:solidFill>
                  <a:srgbClr val="000000"/>
                </a:solidFill>
                <a:latin typeface="Arial" charset="0"/>
                <a:cs typeface="Arial" charset="0"/>
              </a:rPr>
              <a:t>(Genel ve özel bütçeli kamu idareleri, İl özel idareleri ve belediyeler, Köyler, Kamu yararına çalışan dernekler</a:t>
            </a:r>
            <a:r>
              <a:rPr lang="tr-TR" dirty="0">
                <a:latin typeface="Arial" charset="0"/>
              </a:rPr>
              <a:t> (404 adet)</a:t>
            </a:r>
            <a:r>
              <a:rPr lang="tr-TR" dirty="0">
                <a:solidFill>
                  <a:srgbClr val="000000"/>
                </a:solidFill>
                <a:latin typeface="Arial" charset="0"/>
                <a:cs typeface="Arial" charset="0"/>
              </a:rPr>
              <a:t>, Bakanlar Kurulunca vergi muafiyeti tanınan vakıflar.</a:t>
            </a:r>
            <a:r>
              <a:rPr lang="tr-TR" dirty="0">
                <a:latin typeface="Arial" charset="0"/>
              </a:rPr>
              <a:t> (253 adet) </a:t>
            </a:r>
            <a:r>
              <a:rPr lang="tr-TR" dirty="0">
                <a:solidFill>
                  <a:srgbClr val="000000"/>
                </a:solidFill>
                <a:latin typeface="Arial" charset="0"/>
                <a:cs typeface="Arial" charset="0"/>
              </a:rPr>
              <a:t>) </a:t>
            </a:r>
          </a:p>
          <a:p>
            <a:pPr algn="just" defTabSz="533400" eaLnBrk="1" hangingPunct="1">
              <a:defRPr/>
            </a:pPr>
            <a:endParaRPr lang="tr-TR" dirty="0">
              <a:solidFill>
                <a:srgbClr val="000000"/>
              </a:solidFill>
              <a:latin typeface="Arial" charset="0"/>
              <a:cs typeface="Arial" charset="0"/>
            </a:endParaRPr>
          </a:p>
          <a:p>
            <a:pPr algn="just" defTabSz="533400" eaLnBrk="1" hangingPunct="1">
              <a:defRPr/>
            </a:pPr>
            <a:r>
              <a:rPr lang="tr-TR" dirty="0">
                <a:solidFill>
                  <a:srgbClr val="000000"/>
                </a:solidFill>
                <a:latin typeface="Arial" charset="0"/>
                <a:cs typeface="Arial" charset="0"/>
              </a:rPr>
              <a:t>	b. Bağış ve yardım, makbuz karşılığında yapılmış olmalıdır. </a:t>
            </a:r>
          </a:p>
          <a:p>
            <a:pPr algn="just" defTabSz="533400" eaLnBrk="1" hangingPunct="1">
              <a:defRPr/>
            </a:pPr>
            <a:endParaRPr lang="tr-TR" dirty="0">
              <a:solidFill>
                <a:srgbClr val="000000"/>
              </a:solidFill>
              <a:latin typeface="Arial" charset="0"/>
              <a:cs typeface="Arial" charset="0"/>
            </a:endParaRPr>
          </a:p>
          <a:p>
            <a:pPr algn="just" defTabSz="533400" eaLnBrk="1" hangingPunct="1">
              <a:defRPr/>
            </a:pPr>
            <a:r>
              <a:rPr lang="tr-TR" dirty="0">
                <a:solidFill>
                  <a:srgbClr val="000000"/>
                </a:solidFill>
                <a:latin typeface="Arial" charset="0"/>
                <a:cs typeface="Arial" charset="0"/>
              </a:rPr>
              <a:t>	c. Bağış ve yardım, karşılıksız olarak yapılmış bir ödemeyi ifade eder. Bir karşılık bulunduğunda, ödeme bağış veya yardım olmaktan çıkar.</a:t>
            </a:r>
          </a:p>
          <a:p>
            <a:pPr algn="just" defTabSz="533400" eaLnBrk="1" hangingPunct="1">
              <a:defRPr/>
            </a:pPr>
            <a:r>
              <a:rPr lang="tr-TR" dirty="0">
                <a:solidFill>
                  <a:srgbClr val="000000"/>
                </a:solidFill>
                <a:latin typeface="Arial" charset="0"/>
                <a:cs typeface="Arial" charset="0"/>
              </a:rPr>
              <a:t>	</a:t>
            </a:r>
          </a:p>
          <a:p>
            <a:pPr algn="just" defTabSz="533400" eaLnBrk="1" hangingPunct="1">
              <a:defRPr/>
            </a:pPr>
            <a:r>
              <a:rPr lang="tr-TR" dirty="0">
                <a:solidFill>
                  <a:srgbClr val="000000"/>
                </a:solidFill>
                <a:latin typeface="Arial" charset="0"/>
                <a:cs typeface="Arial" charset="0"/>
              </a:rPr>
              <a:t>	d. Bağış ve yardım, nakden veya aynen yapılabilir. </a:t>
            </a:r>
          </a:p>
          <a:p>
            <a:pPr algn="just" defTabSz="533400" eaLnBrk="1" hangingPunct="1">
              <a:defRPr/>
            </a:pPr>
            <a:endParaRPr lang="tr-TR" dirty="0">
              <a:solidFill>
                <a:srgbClr val="000000"/>
              </a:solidFill>
              <a:latin typeface="Arial" charset="0"/>
              <a:cs typeface="Arial" charset="0"/>
            </a:endParaRPr>
          </a:p>
          <a:p>
            <a:pPr algn="just" defTabSz="533400" eaLnBrk="1" hangingPunct="1">
              <a:defRPr/>
            </a:pPr>
            <a:r>
              <a:rPr lang="tr-TR" dirty="0">
                <a:solidFill>
                  <a:srgbClr val="000000"/>
                </a:solidFill>
                <a:latin typeface="Arial" charset="0"/>
                <a:cs typeface="Arial" charset="0"/>
              </a:rPr>
              <a:t>	e. Genel olarak bağış ve yardımın matrahtan indirimi, o yıla ait kurum kazancının </a:t>
            </a:r>
            <a:r>
              <a:rPr lang="tr-TR" dirty="0">
                <a:solidFill>
                  <a:srgbClr val="800000"/>
                </a:solidFill>
                <a:latin typeface="Arial" charset="0"/>
                <a:cs typeface="Arial" charset="0"/>
              </a:rPr>
              <a:t>yüzde beşi</a:t>
            </a:r>
            <a:r>
              <a:rPr lang="tr-TR" dirty="0">
                <a:solidFill>
                  <a:srgbClr val="000000"/>
                </a:solidFill>
                <a:latin typeface="Arial" charset="0"/>
                <a:cs typeface="Arial" charset="0"/>
              </a:rPr>
              <a:t> ile sınırlandırılmıştır. (Kalkınmada Öncelikli yörelerde faaliyette bulunan mükellefler için % 10 )</a:t>
            </a:r>
          </a:p>
        </p:txBody>
      </p:sp>
    </p:spTree>
    <p:extLst>
      <p:ext uri="{BB962C8B-B14F-4D97-AF65-F5344CB8AC3E}">
        <p14:creationId xmlns:p14="http://schemas.microsoft.com/office/powerpoint/2010/main" val="989359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207875" name="Rectangle 31"/>
          <p:cNvSpPr>
            <a:spLocks noChangeArrowheads="1"/>
          </p:cNvSpPr>
          <p:nvPr/>
        </p:nvSpPr>
        <p:spPr bwMode="auto">
          <a:xfrm>
            <a:off x="12700" y="549275"/>
            <a:ext cx="90963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tr-TR" altLang="tr-TR">
                <a:solidFill>
                  <a:srgbClr val="CC3300"/>
                </a:solidFill>
                <a:cs typeface="Arial" pitchFamily="34" charset="0"/>
              </a:rPr>
              <a:t>BEYAN EDİLEN GELİRİN % 5’İ İLE SINIRLI OLMAKSIZIN </a:t>
            </a:r>
          </a:p>
          <a:p>
            <a:pPr algn="ctr" eaLnBrk="1" hangingPunct="1"/>
            <a:r>
              <a:rPr lang="tr-TR" altLang="tr-TR">
                <a:solidFill>
                  <a:srgbClr val="CC3300"/>
                </a:solidFill>
                <a:cs typeface="Arial" pitchFamily="34" charset="0"/>
              </a:rPr>
              <a:t>İNDİRİLEBİLECEK BAĞIŞ VE YARDIMLAR.</a:t>
            </a:r>
          </a:p>
          <a:p>
            <a:pPr algn="ctr" eaLnBrk="1" hangingPunct="1"/>
            <a:endParaRPr lang="tr-TR" altLang="tr-TR">
              <a:solidFill>
                <a:srgbClr val="CC3300"/>
              </a:solidFill>
              <a:cs typeface="Arial" pitchFamily="34" charset="0"/>
            </a:endParaRPr>
          </a:p>
          <a:p>
            <a:pPr algn="just" eaLnBrk="1" hangingPunct="1"/>
            <a:r>
              <a:rPr lang="tr-TR" altLang="tr-TR">
                <a:solidFill>
                  <a:srgbClr val="000000"/>
                </a:solidFill>
                <a:cs typeface="Arial" pitchFamily="34" charset="0"/>
              </a:rPr>
              <a:t>	Genel kural olarak yapılan bağış ve yardımın matrahtan indirimi, o yıla ait kurum kazancının yüzde beşi ile sınırlandırılmış olmakla birlikte, yine genel ve özel bütçeli kamu idarelerine, il özel idarelerine, belediyelere ve köylere bağışlanmış olması koşuluyla aşağıda sayılan yerlere yapılan bağış ve yardımların tamamı (beyan edilen gelir tutarının tamamına kadar olan kısmı) indirim konusu yapılabilecektir.</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1-</a:t>
            </a:r>
            <a:r>
              <a:rPr lang="tr-TR" altLang="tr-TR">
                <a:solidFill>
                  <a:srgbClr val="CC3300"/>
                </a:solidFill>
                <a:cs typeface="Arial" pitchFamily="34" charset="0"/>
              </a:rPr>
              <a:t> </a:t>
            </a:r>
            <a:r>
              <a:rPr lang="tr-TR" altLang="tr-TR">
                <a:solidFill>
                  <a:srgbClr val="000000"/>
                </a:solidFill>
                <a:cs typeface="Arial" pitchFamily="34" charset="0"/>
              </a:rPr>
              <a:t>Okul, </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2-</a:t>
            </a:r>
            <a:r>
              <a:rPr lang="tr-TR" altLang="tr-TR">
                <a:solidFill>
                  <a:srgbClr val="000066"/>
                </a:solidFill>
                <a:cs typeface="Arial" pitchFamily="34" charset="0"/>
              </a:rPr>
              <a:t> </a:t>
            </a:r>
            <a:r>
              <a:rPr lang="tr-TR" altLang="tr-TR">
                <a:solidFill>
                  <a:srgbClr val="000000"/>
                </a:solidFill>
                <a:cs typeface="Arial" pitchFamily="34" charset="0"/>
              </a:rPr>
              <a:t>Sağlık tesisi</a:t>
            </a:r>
            <a:r>
              <a:rPr lang="tr-TR" altLang="tr-TR">
                <a:solidFill>
                  <a:srgbClr val="000066"/>
                </a:solidFill>
                <a:cs typeface="Arial" pitchFamily="34" charset="0"/>
              </a:rPr>
              <a:t> </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3- </a:t>
            </a:r>
            <a:r>
              <a:rPr lang="tr-TR" altLang="tr-TR">
                <a:solidFill>
                  <a:srgbClr val="000000"/>
                </a:solidFill>
                <a:cs typeface="Arial" pitchFamily="34" charset="0"/>
              </a:rPr>
              <a:t>100</a:t>
            </a:r>
            <a:r>
              <a:rPr lang="tr-TR" altLang="tr-TR">
                <a:cs typeface="Arial" pitchFamily="34" charset="0"/>
              </a:rPr>
              <a:t> </a:t>
            </a:r>
            <a:r>
              <a:rPr lang="tr-TR" altLang="tr-TR">
                <a:solidFill>
                  <a:srgbClr val="000000"/>
                </a:solidFill>
                <a:cs typeface="Arial" pitchFamily="34" charset="0"/>
              </a:rPr>
              <a:t>yatak kapasitesinden az  olmamak üzere öğrenci yurdu</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4-</a:t>
            </a:r>
            <a:r>
              <a:rPr lang="tr-TR" altLang="tr-TR">
                <a:solidFill>
                  <a:srgbClr val="000066"/>
                </a:solidFill>
                <a:cs typeface="Arial" pitchFamily="34" charset="0"/>
              </a:rPr>
              <a:t> </a:t>
            </a:r>
            <a:r>
              <a:rPr lang="tr-TR" altLang="tr-TR">
                <a:solidFill>
                  <a:srgbClr val="000000"/>
                </a:solidFill>
                <a:cs typeface="Arial" pitchFamily="34" charset="0"/>
              </a:rPr>
              <a:t>Çocuk yuvası</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5-</a:t>
            </a:r>
            <a:r>
              <a:rPr lang="tr-TR" altLang="tr-TR">
                <a:solidFill>
                  <a:srgbClr val="000066"/>
                </a:solidFill>
                <a:cs typeface="Arial" pitchFamily="34" charset="0"/>
              </a:rPr>
              <a:t> </a:t>
            </a:r>
            <a:r>
              <a:rPr lang="tr-TR" altLang="tr-TR">
                <a:solidFill>
                  <a:srgbClr val="000000"/>
                </a:solidFill>
                <a:cs typeface="Arial" pitchFamily="34" charset="0"/>
              </a:rPr>
              <a:t>Yetiştirme yurdu</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6-</a:t>
            </a:r>
            <a:r>
              <a:rPr lang="tr-TR" altLang="tr-TR">
                <a:solidFill>
                  <a:srgbClr val="CC3300"/>
                </a:solidFill>
                <a:cs typeface="Arial" pitchFamily="34" charset="0"/>
              </a:rPr>
              <a:t> </a:t>
            </a:r>
            <a:r>
              <a:rPr lang="tr-TR" altLang="tr-TR">
                <a:solidFill>
                  <a:srgbClr val="000000"/>
                </a:solidFill>
                <a:cs typeface="Arial" pitchFamily="34" charset="0"/>
              </a:rPr>
              <a:t>Huzurevi, </a:t>
            </a:r>
          </a:p>
          <a:p>
            <a:pPr algn="just" eaLnBrk="1" hangingPunct="1"/>
            <a:r>
              <a:rPr lang="tr-TR" altLang="tr-TR">
                <a:solidFill>
                  <a:srgbClr val="CC3300"/>
                </a:solidFill>
                <a:cs typeface="Arial" pitchFamily="34" charset="0"/>
              </a:rPr>
              <a:t>	</a:t>
            </a:r>
            <a:r>
              <a:rPr lang="tr-TR" altLang="tr-TR">
                <a:solidFill>
                  <a:srgbClr val="FF0000"/>
                </a:solidFill>
                <a:cs typeface="Arial" pitchFamily="34" charset="0"/>
              </a:rPr>
              <a:t>7-</a:t>
            </a:r>
            <a:r>
              <a:rPr lang="tr-TR" altLang="tr-TR">
                <a:solidFill>
                  <a:srgbClr val="000066"/>
                </a:solidFill>
                <a:cs typeface="Arial" pitchFamily="34" charset="0"/>
              </a:rPr>
              <a:t> </a:t>
            </a:r>
            <a:r>
              <a:rPr lang="tr-TR" altLang="tr-TR">
                <a:solidFill>
                  <a:srgbClr val="000000"/>
                </a:solidFill>
                <a:cs typeface="Arial" pitchFamily="34" charset="0"/>
              </a:rPr>
              <a:t>Bakım ve rehabilitasyon merkezi</a:t>
            </a:r>
          </a:p>
          <a:p>
            <a:pPr algn="just" eaLnBrk="1" hangingPunct="1"/>
            <a:r>
              <a:rPr lang="tr-TR" altLang="tr-TR">
                <a:solidFill>
                  <a:srgbClr val="000000"/>
                </a:solidFill>
                <a:cs typeface="Arial" pitchFamily="34" charset="0"/>
              </a:rPr>
              <a:t>	</a:t>
            </a:r>
            <a:r>
              <a:rPr lang="tr-TR" altLang="tr-TR">
                <a:solidFill>
                  <a:srgbClr val="FF0000"/>
                </a:solidFill>
                <a:cs typeface="Arial" pitchFamily="34" charset="0"/>
              </a:rPr>
              <a:t>8-</a:t>
            </a:r>
            <a:r>
              <a:rPr lang="tr-TR" altLang="tr-TR">
                <a:solidFill>
                  <a:srgbClr val="000000"/>
                </a:solidFill>
                <a:cs typeface="Arial" pitchFamily="34" charset="0"/>
              </a:rPr>
              <a:t> İbadethaneler ve yaygın din eğitimi veren kurumlar</a:t>
            </a:r>
          </a:p>
          <a:p>
            <a:pPr algn="just" eaLnBrk="1" hangingPunct="1"/>
            <a:endParaRPr lang="tr-TR" altLang="tr-TR">
              <a:solidFill>
                <a:srgbClr val="000000"/>
              </a:solidFill>
              <a:cs typeface="Arial" pitchFamily="34" charset="0"/>
            </a:endParaRPr>
          </a:p>
          <a:p>
            <a:pPr algn="just" eaLnBrk="1" hangingPunct="1"/>
            <a:r>
              <a:rPr lang="tr-TR" altLang="tr-TR">
                <a:solidFill>
                  <a:srgbClr val="000000"/>
                </a:solidFill>
                <a:cs typeface="Arial" pitchFamily="34" charset="0"/>
              </a:rPr>
              <a:t>	inşası dolayısıyla yapılan harcamalar veya bu tesislerin inşası için bu kuruluşlara yapılan her türlü bağış ve yardımlar ile mevcut tesislerin faaliyetlerini devam ettirebilmeleri için yapılan her türlü nakdî ve aynî bağış ve yardımların tamamı. </a:t>
            </a:r>
          </a:p>
        </p:txBody>
      </p:sp>
    </p:spTree>
    <p:extLst>
      <p:ext uri="{BB962C8B-B14F-4D97-AF65-F5344CB8AC3E}">
        <p14:creationId xmlns:p14="http://schemas.microsoft.com/office/powerpoint/2010/main" val="408454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2088" y="1412776"/>
            <a:ext cx="7193637" cy="1107996"/>
          </a:xfrm>
          <a:prstGeom prst="rect">
            <a:avLst/>
          </a:prstGeom>
        </p:spPr>
        <p:txBody>
          <a:bodyPr wrap="none">
            <a:spAutoFit/>
          </a:bodyPr>
          <a:lstStyle/>
          <a:p>
            <a:pPr indent="269875" algn="ctr">
              <a:defRPr/>
            </a:pPr>
            <a:r>
              <a:rPr lang="tr-TR" sz="6600" b="1" dirty="0">
                <a:solidFill>
                  <a:srgbClr val="CC3300"/>
                </a:solidFill>
                <a:cs typeface="Arial" pitchFamily="34" charset="0"/>
              </a:rPr>
              <a:t>TİCARİ KAZANÇLAR</a:t>
            </a:r>
          </a:p>
        </p:txBody>
      </p:sp>
      <p:pic>
        <p:nvPicPr>
          <p:cNvPr id="2050" name="Picture 2" descr="ticar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985" y="2636912"/>
            <a:ext cx="6213375" cy="352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41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3"/>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208899" name="Rectangle 4"/>
          <p:cNvSpPr>
            <a:spLocks noChangeArrowheads="1"/>
          </p:cNvSpPr>
          <p:nvPr/>
        </p:nvSpPr>
        <p:spPr bwMode="auto">
          <a:xfrm>
            <a:off x="107950" y="476250"/>
            <a:ext cx="8928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tr-TR" altLang="tr-TR" sz="1400">
                <a:solidFill>
                  <a:srgbClr val="CC3300"/>
                </a:solidFill>
                <a:cs typeface="Arial" pitchFamily="34" charset="0"/>
              </a:rPr>
              <a:t>BEYAN EDİLEN GELİRİN % 5’İ İLE SINIRLI OLMAKSIZIN İNDİRİLEBİLECEK BAĞIŞ VE YARDIMLAR.</a:t>
            </a:r>
          </a:p>
          <a:p>
            <a:pPr algn="just" eaLnBrk="1" hangingPunct="1"/>
            <a:endParaRPr lang="tr-TR" altLang="tr-TR" sz="1400">
              <a:solidFill>
                <a:srgbClr val="CC3300"/>
              </a:solidFill>
              <a:cs typeface="Arial" pitchFamily="34" charset="0"/>
            </a:endParaRPr>
          </a:p>
          <a:p>
            <a:pPr algn="just" eaLnBrk="1" hangingPunct="1"/>
            <a:r>
              <a:rPr lang="tr-TR" altLang="tr-TR" sz="1400">
                <a:solidFill>
                  <a:srgbClr val="CC3300"/>
                </a:solidFill>
                <a:cs typeface="Arial" pitchFamily="34" charset="0"/>
              </a:rPr>
              <a:t>8- </a:t>
            </a:r>
            <a:r>
              <a:rPr lang="tr-TR" altLang="tr-TR" sz="1400">
                <a:solidFill>
                  <a:srgbClr val="000000"/>
                </a:solidFill>
                <a:cs typeface="Arial" pitchFamily="34" charset="0"/>
              </a:rPr>
              <a:t> Fakirlere yardım amacıyla</a:t>
            </a:r>
            <a:r>
              <a:rPr lang="tr-TR" altLang="tr-TR" sz="1400">
                <a:solidFill>
                  <a:srgbClr val="000066"/>
                </a:solidFill>
                <a:cs typeface="Arial" pitchFamily="34" charset="0"/>
              </a:rPr>
              <a:t> </a:t>
            </a:r>
            <a:r>
              <a:rPr lang="tr-TR" altLang="tr-TR" sz="1400">
                <a:solidFill>
                  <a:srgbClr val="FF0000"/>
                </a:solidFill>
                <a:cs typeface="Arial" pitchFamily="34" charset="0"/>
              </a:rPr>
              <a:t>gıda bankacılığı</a:t>
            </a:r>
            <a:r>
              <a:rPr lang="tr-TR" altLang="tr-TR" sz="1400">
                <a:solidFill>
                  <a:srgbClr val="000066"/>
                </a:solidFill>
                <a:cs typeface="Arial" pitchFamily="34" charset="0"/>
              </a:rPr>
              <a:t> </a:t>
            </a:r>
            <a:r>
              <a:rPr lang="tr-TR" altLang="tr-TR" sz="1400">
                <a:solidFill>
                  <a:srgbClr val="000000"/>
                </a:solidFill>
                <a:cs typeface="Arial" pitchFamily="34" charset="0"/>
              </a:rPr>
              <a:t>faaliyetinde bulunan dernek ve</a:t>
            </a:r>
            <a:r>
              <a:rPr lang="tr-TR" altLang="tr-TR" sz="1400">
                <a:cs typeface="Arial" pitchFamily="34" charset="0"/>
              </a:rPr>
              <a:t> </a:t>
            </a:r>
            <a:r>
              <a:rPr lang="tr-TR" altLang="tr-TR" sz="1400">
                <a:solidFill>
                  <a:srgbClr val="000000"/>
                </a:solidFill>
                <a:cs typeface="Arial" pitchFamily="34" charset="0"/>
              </a:rPr>
              <a:t>vakıflara Maliye Bakanlığınca belirlenen usul ve esaslar çerçevesinde bağışlanan gıda, giyecek, yakacak ve temizlik maddelerinin maliyet bedelinin tamamı </a:t>
            </a:r>
          </a:p>
          <a:p>
            <a:pPr algn="just" eaLnBrk="1" hangingPunct="1"/>
            <a:endParaRPr lang="tr-TR" altLang="tr-TR" sz="1400">
              <a:solidFill>
                <a:srgbClr val="000000"/>
              </a:solidFill>
              <a:cs typeface="Arial" pitchFamily="34" charset="0"/>
            </a:endParaRPr>
          </a:p>
          <a:p>
            <a:pPr algn="just" eaLnBrk="1" hangingPunct="1"/>
            <a:r>
              <a:rPr lang="tr-TR" altLang="tr-TR" sz="1400">
                <a:solidFill>
                  <a:srgbClr val="CC3300"/>
                </a:solidFill>
                <a:cs typeface="Arial" pitchFamily="34" charset="0"/>
              </a:rPr>
              <a:t>9- Kültürel mirasımızın</a:t>
            </a:r>
            <a:r>
              <a:rPr lang="tr-TR" altLang="tr-TR" sz="1400">
                <a:solidFill>
                  <a:srgbClr val="000000"/>
                </a:solidFill>
                <a:cs typeface="Arial" pitchFamily="34" charset="0"/>
              </a:rPr>
              <a:t> korunması, yaşatılması ve geliştirilmesi maksadıyla yapılacak olan bağış ve yardımlarında tamamı beyan edilen gelirden indirilebilecektir.</a:t>
            </a:r>
          </a:p>
          <a:p>
            <a:pPr algn="just" eaLnBrk="1" hangingPunct="1"/>
            <a:endParaRPr lang="tr-TR" altLang="tr-TR" sz="1400">
              <a:solidFill>
                <a:srgbClr val="000000"/>
              </a:solidFill>
              <a:cs typeface="Arial" pitchFamily="34" charset="0"/>
            </a:endParaRPr>
          </a:p>
          <a:p>
            <a:pPr algn="just" eaLnBrk="1" hangingPunct="1"/>
            <a:r>
              <a:rPr lang="tr-TR" altLang="tr-TR" sz="1400">
                <a:solidFill>
                  <a:srgbClr val="CC3300"/>
                </a:solidFill>
                <a:cs typeface="Arial" pitchFamily="34" charset="0"/>
              </a:rPr>
              <a:t>10- </a:t>
            </a:r>
            <a:r>
              <a:rPr lang="tr-TR" altLang="tr-TR" sz="1400"/>
              <a:t>İktisadi işletmeleri hariç </a:t>
            </a:r>
            <a:r>
              <a:rPr lang="tr-TR" altLang="ko-KR" sz="1400">
                <a:solidFill>
                  <a:srgbClr val="CC3300"/>
                </a:solidFill>
              </a:rPr>
              <a:t>Türkiye Kızılay Derneğine</a:t>
            </a:r>
            <a:r>
              <a:rPr lang="tr-TR" altLang="ko-KR" sz="1400"/>
              <a:t> makbuz karşılığı yapılan nakdî bağış veya yardımların tamamı, </a:t>
            </a:r>
            <a:r>
              <a:rPr lang="tr-TR" altLang="ko-KR" sz="1400">
                <a:solidFill>
                  <a:srgbClr val="CC3300"/>
                </a:solidFill>
              </a:rPr>
              <a:t>( 03/07/2009 tarihinden itibaren )</a:t>
            </a:r>
          </a:p>
          <a:p>
            <a:pPr algn="just" eaLnBrk="1" hangingPunct="1"/>
            <a:endParaRPr lang="tr-TR" altLang="ko-KR" sz="1400">
              <a:solidFill>
                <a:srgbClr val="CC3300"/>
              </a:solidFill>
            </a:endParaRPr>
          </a:p>
          <a:p>
            <a:pPr algn="just" eaLnBrk="1" hangingPunct="1"/>
            <a:r>
              <a:rPr lang="tr-TR" altLang="ko-KR" sz="1400">
                <a:solidFill>
                  <a:srgbClr val="CC3300"/>
                </a:solidFill>
              </a:rPr>
              <a:t>11- </a:t>
            </a:r>
            <a:r>
              <a:rPr lang="tr-TR" altLang="tr-TR" sz="1400"/>
              <a:t>İktisadi işletmeleri hariç </a:t>
            </a:r>
            <a:r>
              <a:rPr lang="tr-TR" altLang="tr-TR" sz="1400">
                <a:solidFill>
                  <a:srgbClr val="C00000"/>
                </a:solidFill>
              </a:rPr>
              <a:t>Türkiye Yeşilay Cemiyetine </a:t>
            </a:r>
            <a:r>
              <a:rPr lang="tr-TR" altLang="tr-TR" sz="1400"/>
              <a:t>makbuz karşılığı yapılan nakdi bağış ve yardımlar </a:t>
            </a:r>
            <a:r>
              <a:rPr lang="tr-TR" altLang="ko-KR" sz="1400">
                <a:solidFill>
                  <a:srgbClr val="CC3300"/>
                </a:solidFill>
              </a:rPr>
              <a:t>( 15/06/2012 tarihinden itibaren )</a:t>
            </a:r>
          </a:p>
          <a:p>
            <a:pPr algn="just" eaLnBrk="1" hangingPunct="1"/>
            <a:endParaRPr lang="tr-TR" altLang="ko-KR" sz="1400">
              <a:solidFill>
                <a:srgbClr val="CC3300"/>
              </a:solidFill>
            </a:endParaRPr>
          </a:p>
          <a:p>
            <a:pPr algn="just" eaLnBrk="1" hangingPunct="1"/>
            <a:r>
              <a:rPr lang="tr-TR" altLang="tr-TR" sz="1400">
                <a:solidFill>
                  <a:srgbClr val="C00000"/>
                </a:solidFill>
              </a:rPr>
              <a:t>12-</a:t>
            </a:r>
            <a:r>
              <a:rPr lang="tr-TR" altLang="tr-TR" sz="1400"/>
              <a:t> İmar planında dini tesis alanı olarak ayrılan yerlerde ibadethane yapımına yönelik ayni ve nakdi yardımlar</a:t>
            </a:r>
            <a:r>
              <a:rPr lang="tr-TR" altLang="ko-KR" sz="1400">
                <a:solidFill>
                  <a:srgbClr val="CC3300"/>
                </a:solidFill>
              </a:rPr>
              <a:t> ( 15/06/2012 tarihinden itibaren )</a:t>
            </a:r>
            <a:endParaRPr lang="tr-TR" altLang="tr-TR" sz="1400"/>
          </a:p>
          <a:p>
            <a:pPr algn="just" eaLnBrk="1" hangingPunct="1"/>
            <a:endParaRPr lang="tr-TR" altLang="ko-KR" sz="1400">
              <a:solidFill>
                <a:srgbClr val="CC3300"/>
              </a:solidFill>
            </a:endParaRPr>
          </a:p>
          <a:p>
            <a:pPr algn="just" eaLnBrk="1" hangingPunct="1"/>
            <a:r>
              <a:rPr lang="tr-TR" altLang="ko-KR" sz="1400">
                <a:solidFill>
                  <a:srgbClr val="CC3300"/>
                </a:solidFill>
              </a:rPr>
              <a:t>13-</a:t>
            </a:r>
            <a:r>
              <a:rPr lang="tr-TR" altLang="ko-KR" sz="1400"/>
              <a:t> 5706 sayılı </a:t>
            </a:r>
            <a:r>
              <a:rPr lang="tr-TR" altLang="ko-KR" sz="1400">
                <a:solidFill>
                  <a:srgbClr val="CC3300"/>
                </a:solidFill>
              </a:rPr>
              <a:t>İstanbul 2010 Avrupa Kültür Başkenti</a:t>
            </a:r>
            <a:r>
              <a:rPr lang="tr-TR" altLang="ko-KR" sz="1400"/>
              <a:t> Hakkında Kanun uyarınca kurulan Ajansa yapılan her türlü nakdî ve aynî bağış ve yardımlar ile sponsorluk harcamalarının tamamı; </a:t>
            </a:r>
            <a:r>
              <a:rPr lang="tr-TR" altLang="ko-KR" sz="1400">
                <a:solidFill>
                  <a:srgbClr val="CC3300"/>
                </a:solidFill>
              </a:rPr>
              <a:t>( Geçici 72. madde )</a:t>
            </a:r>
          </a:p>
          <a:p>
            <a:pPr algn="just" eaLnBrk="1" hangingPunct="1"/>
            <a:endParaRPr lang="tr-TR" altLang="ko-KR" sz="1400">
              <a:solidFill>
                <a:srgbClr val="CC3300"/>
              </a:solidFill>
            </a:endParaRPr>
          </a:p>
          <a:p>
            <a:pPr algn="just" eaLnBrk="1" hangingPunct="1"/>
            <a:r>
              <a:rPr lang="tr-TR" altLang="ko-KR" sz="1400">
                <a:solidFill>
                  <a:srgbClr val="CC3300"/>
                </a:solidFill>
              </a:rPr>
              <a:t>14-</a:t>
            </a:r>
            <a:r>
              <a:rPr lang="tr-TR" altLang="tr-TR" sz="1400"/>
              <a:t> </a:t>
            </a:r>
            <a:r>
              <a:rPr lang="tr-TR" altLang="tr-TR" sz="1400">
                <a:solidFill>
                  <a:srgbClr val="C00000"/>
                </a:solidFill>
              </a:rPr>
              <a:t>Eskişehir 2013 Türk Dünyası Başkenti </a:t>
            </a:r>
            <a:r>
              <a:rPr lang="tr-TR" altLang="tr-TR" sz="1400"/>
              <a:t>Hakkında Kanun uyarınca kurulan Ajansa yapılan Bağış ve Yardımlar </a:t>
            </a:r>
            <a:r>
              <a:rPr lang="tr-TR" altLang="ko-KR" sz="1400">
                <a:solidFill>
                  <a:srgbClr val="CC3300"/>
                </a:solidFill>
              </a:rPr>
              <a:t>( 18/05/2012 tarihinden itibaren )</a:t>
            </a:r>
            <a:endParaRPr lang="tr-TR" altLang="tr-TR" sz="1400"/>
          </a:p>
          <a:p>
            <a:pPr algn="just" eaLnBrk="1" hangingPunct="1"/>
            <a:endParaRPr lang="tr-TR" altLang="ko-KR" sz="1400">
              <a:solidFill>
                <a:srgbClr val="CC3300"/>
              </a:solidFill>
            </a:endParaRPr>
          </a:p>
          <a:p>
            <a:pPr algn="just" eaLnBrk="1" hangingPunct="1"/>
            <a:r>
              <a:rPr lang="tr-TR" altLang="ko-KR" sz="1400">
                <a:solidFill>
                  <a:srgbClr val="CC3300"/>
                </a:solidFill>
              </a:rPr>
              <a:t>15- </a:t>
            </a:r>
            <a:r>
              <a:rPr lang="tr-TR" altLang="tr-TR" sz="1400">
                <a:solidFill>
                  <a:srgbClr val="C00000"/>
                </a:solidFill>
              </a:rPr>
              <a:t>EXPO 2016 Antalya </a:t>
            </a:r>
            <a:r>
              <a:rPr lang="tr-TR" altLang="tr-TR" sz="1400"/>
              <a:t>Ajansına yapılan Bağış ve Yardımlar </a:t>
            </a:r>
            <a:r>
              <a:rPr lang="tr-TR" altLang="ko-KR" sz="1400">
                <a:solidFill>
                  <a:srgbClr val="CC3300"/>
                </a:solidFill>
              </a:rPr>
              <a:t>( 10/11/2012 tarihinden itibaren )</a:t>
            </a:r>
            <a:endParaRPr lang="tr-TR" altLang="tr-TR" sz="1400"/>
          </a:p>
          <a:p>
            <a:pPr algn="just" eaLnBrk="1" hangingPunct="1"/>
            <a:endParaRPr lang="tr-TR" altLang="ko-KR" sz="1400">
              <a:solidFill>
                <a:srgbClr val="CC3300"/>
              </a:solidFill>
            </a:endParaRPr>
          </a:p>
          <a:p>
            <a:pPr algn="just" eaLnBrk="1" hangingPunct="1"/>
            <a:r>
              <a:rPr lang="tr-TR" altLang="tr-TR" sz="1400">
                <a:solidFill>
                  <a:srgbClr val="CC3300"/>
                </a:solidFill>
              </a:rPr>
              <a:t>16- </a:t>
            </a:r>
            <a:r>
              <a:rPr lang="tr-TR" altLang="tr-TR" sz="1400"/>
              <a:t>Bakanlar Kurulunca yardım kararı alınan </a:t>
            </a:r>
            <a:r>
              <a:rPr lang="tr-TR" altLang="tr-TR" sz="1400">
                <a:solidFill>
                  <a:srgbClr val="C00000"/>
                </a:solidFill>
              </a:rPr>
              <a:t>doğal afetler dolayısıyla </a:t>
            </a:r>
            <a:r>
              <a:rPr lang="tr-TR" altLang="tr-TR" sz="1400"/>
              <a:t>Başbakanlık aracılığıyla makbuz mukabili yapılan ayni veya nakdi bağışların tamamı </a:t>
            </a:r>
            <a:r>
              <a:rPr lang="tr-TR" altLang="tr-TR" sz="1400">
                <a:solidFill>
                  <a:srgbClr val="C00000"/>
                </a:solidFill>
              </a:rPr>
              <a:t>(GVK 89/10)</a:t>
            </a:r>
            <a:endParaRPr lang="tr-TR" altLang="tr-TR" sz="1400">
              <a:solidFill>
                <a:srgbClr val="CC3300"/>
              </a:solidFill>
            </a:endParaRPr>
          </a:p>
        </p:txBody>
      </p:sp>
    </p:spTree>
    <p:extLst>
      <p:ext uri="{BB962C8B-B14F-4D97-AF65-F5344CB8AC3E}">
        <p14:creationId xmlns:p14="http://schemas.microsoft.com/office/powerpoint/2010/main" val="2996125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Group 5"/>
          <p:cNvGrpSpPr>
            <a:grpSpLocks/>
          </p:cNvGrpSpPr>
          <p:nvPr/>
        </p:nvGrpSpPr>
        <p:grpSpPr bwMode="auto">
          <a:xfrm>
            <a:off x="1219200" y="1295400"/>
            <a:ext cx="7086600" cy="4276725"/>
            <a:chOff x="-3" y="-3"/>
            <a:chExt cx="2995" cy="2694"/>
          </a:xfrm>
        </p:grpSpPr>
        <p:grpSp>
          <p:nvGrpSpPr>
            <p:cNvPr id="209926" name="Group 6"/>
            <p:cNvGrpSpPr>
              <a:grpSpLocks/>
            </p:cNvGrpSpPr>
            <p:nvPr/>
          </p:nvGrpSpPr>
          <p:grpSpPr bwMode="auto">
            <a:xfrm>
              <a:off x="0" y="0"/>
              <a:ext cx="2989" cy="2688"/>
              <a:chOff x="0" y="0"/>
              <a:chExt cx="2989" cy="2688"/>
            </a:xfrm>
          </p:grpSpPr>
          <p:grpSp>
            <p:nvGrpSpPr>
              <p:cNvPr id="209928" name="Group 7"/>
              <p:cNvGrpSpPr>
                <a:grpSpLocks/>
              </p:cNvGrpSpPr>
              <p:nvPr/>
            </p:nvGrpSpPr>
            <p:grpSpPr bwMode="auto">
              <a:xfrm>
                <a:off x="0" y="0"/>
                <a:ext cx="2989" cy="384"/>
                <a:chOff x="0" y="0"/>
                <a:chExt cx="2989" cy="384"/>
              </a:xfrm>
            </p:grpSpPr>
            <p:sp>
              <p:nvSpPr>
                <p:cNvPr id="209947" name="Rectangle 8"/>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sz="2000" b="0"/>
                </a:p>
              </p:txBody>
            </p:sp>
            <p:sp>
              <p:nvSpPr>
                <p:cNvPr id="209948" name="Rectangle 9"/>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9929" name="Group 10"/>
              <p:cNvGrpSpPr>
                <a:grpSpLocks/>
              </p:cNvGrpSpPr>
              <p:nvPr/>
            </p:nvGrpSpPr>
            <p:grpSpPr bwMode="auto">
              <a:xfrm>
                <a:off x="0" y="384"/>
                <a:ext cx="2989" cy="384"/>
                <a:chOff x="0" y="384"/>
                <a:chExt cx="2989" cy="384"/>
              </a:xfrm>
            </p:grpSpPr>
            <p:sp>
              <p:nvSpPr>
                <p:cNvPr id="209945" name="Rectangle 11"/>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09946" name="Rectangle 12"/>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9930" name="Group 13"/>
              <p:cNvGrpSpPr>
                <a:grpSpLocks/>
              </p:cNvGrpSpPr>
              <p:nvPr/>
            </p:nvGrpSpPr>
            <p:grpSpPr bwMode="auto">
              <a:xfrm>
                <a:off x="0" y="768"/>
                <a:ext cx="2989" cy="384"/>
                <a:chOff x="0" y="768"/>
                <a:chExt cx="2989" cy="384"/>
              </a:xfrm>
            </p:grpSpPr>
            <p:sp>
              <p:nvSpPr>
                <p:cNvPr id="209943" name="Rectangle 14"/>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eaLnBrk="1" hangingPunct="1"/>
                  <a:endParaRPr lang="en-US" altLang="tr-TR" sz="1600" b="0"/>
                </a:p>
              </p:txBody>
            </p:sp>
            <p:sp>
              <p:nvSpPr>
                <p:cNvPr id="209944" name="Rectangle 15"/>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9931" name="Group 16"/>
              <p:cNvGrpSpPr>
                <a:grpSpLocks/>
              </p:cNvGrpSpPr>
              <p:nvPr/>
            </p:nvGrpSpPr>
            <p:grpSpPr bwMode="auto">
              <a:xfrm>
                <a:off x="0" y="1152"/>
                <a:ext cx="2989" cy="384"/>
                <a:chOff x="0" y="1152"/>
                <a:chExt cx="2989" cy="384"/>
              </a:xfrm>
            </p:grpSpPr>
            <p:sp>
              <p:nvSpPr>
                <p:cNvPr id="209941" name="Rectangle 17"/>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1600" b="0"/>
                </a:p>
              </p:txBody>
            </p:sp>
            <p:sp>
              <p:nvSpPr>
                <p:cNvPr id="209942" name="Rectangle 18"/>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9932" name="Group 19"/>
              <p:cNvGrpSpPr>
                <a:grpSpLocks/>
              </p:cNvGrpSpPr>
              <p:nvPr/>
            </p:nvGrpSpPr>
            <p:grpSpPr bwMode="auto">
              <a:xfrm>
                <a:off x="0" y="1536"/>
                <a:ext cx="2989" cy="384"/>
                <a:chOff x="0" y="1536"/>
                <a:chExt cx="2989" cy="384"/>
              </a:xfrm>
            </p:grpSpPr>
            <p:sp>
              <p:nvSpPr>
                <p:cNvPr id="209939" name="Rectangle 20"/>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r>
                    <a:rPr lang="tr-TR" altLang="tr-TR" sz="1600"/>
                    <a:t>	</a:t>
                  </a:r>
                  <a:endParaRPr lang="tr-TR" altLang="tr-TR" sz="1600" b="0"/>
                </a:p>
              </p:txBody>
            </p:sp>
            <p:sp>
              <p:nvSpPr>
                <p:cNvPr id="209940" name="Rectangle 21"/>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9933" name="Group 22"/>
              <p:cNvGrpSpPr>
                <a:grpSpLocks/>
              </p:cNvGrpSpPr>
              <p:nvPr/>
            </p:nvGrpSpPr>
            <p:grpSpPr bwMode="auto">
              <a:xfrm>
                <a:off x="0" y="1920"/>
                <a:ext cx="2989" cy="384"/>
                <a:chOff x="0" y="1920"/>
                <a:chExt cx="2989" cy="384"/>
              </a:xfrm>
            </p:grpSpPr>
            <p:sp>
              <p:nvSpPr>
                <p:cNvPr id="209937" name="Rectangle 23"/>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2400" b="0"/>
                </a:p>
              </p:txBody>
            </p:sp>
            <p:sp>
              <p:nvSpPr>
                <p:cNvPr id="209938" name="Rectangle 24"/>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09934" name="Group 25"/>
              <p:cNvGrpSpPr>
                <a:grpSpLocks/>
              </p:cNvGrpSpPr>
              <p:nvPr/>
            </p:nvGrpSpPr>
            <p:grpSpPr bwMode="auto">
              <a:xfrm>
                <a:off x="0" y="2304"/>
                <a:ext cx="2989" cy="384"/>
                <a:chOff x="0" y="2304"/>
                <a:chExt cx="2989" cy="384"/>
              </a:xfrm>
            </p:grpSpPr>
            <p:sp>
              <p:nvSpPr>
                <p:cNvPr id="209935" name="Rectangle 26"/>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eaLnBrk="1" hangingPunct="1"/>
                  <a:endParaRPr lang="tr-TR" altLang="tr-TR" sz="1600" b="0"/>
                </a:p>
              </p:txBody>
            </p:sp>
            <p:sp>
              <p:nvSpPr>
                <p:cNvPr id="209936" name="Rectangle 27"/>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209927" name="Rectangle 28"/>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209923" name="Text Box 29"/>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spcBef>
                <a:spcPct val="50000"/>
              </a:spcBef>
            </a:pPr>
            <a:endParaRPr lang="en-US" altLang="tr-TR" sz="1400" b="0">
              <a:latin typeface="Arial Black" pitchFamily="34" charset="0"/>
            </a:endParaRPr>
          </a:p>
        </p:txBody>
      </p:sp>
      <p:sp>
        <p:nvSpPr>
          <p:cNvPr id="209924" name="Rectangle 31"/>
          <p:cNvSpPr>
            <a:spLocks noChangeArrowheads="1"/>
          </p:cNvSpPr>
          <p:nvPr/>
        </p:nvSpPr>
        <p:spPr bwMode="auto">
          <a:xfrm>
            <a:off x="-107950" y="620713"/>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7800" indent="-177800">
              <a:tabLst>
                <a:tab pos="609600" algn="l"/>
              </a:tabLst>
              <a:defRPr b="1">
                <a:solidFill>
                  <a:schemeClr val="tx1"/>
                </a:solidFill>
                <a:latin typeface="Arial" pitchFamily="34" charset="0"/>
              </a:defRPr>
            </a:lvl1pPr>
            <a:lvl2pPr marL="742950" indent="-285750">
              <a:tabLst>
                <a:tab pos="609600" algn="l"/>
              </a:tabLst>
              <a:defRPr b="1">
                <a:solidFill>
                  <a:schemeClr val="tx1"/>
                </a:solidFill>
                <a:latin typeface="Arial" pitchFamily="34" charset="0"/>
              </a:defRPr>
            </a:lvl2pPr>
            <a:lvl3pPr marL="1143000" indent="-228600">
              <a:tabLst>
                <a:tab pos="609600" algn="l"/>
              </a:tabLst>
              <a:defRPr b="1">
                <a:solidFill>
                  <a:schemeClr val="tx1"/>
                </a:solidFill>
                <a:latin typeface="Arial" pitchFamily="34" charset="0"/>
              </a:defRPr>
            </a:lvl3pPr>
            <a:lvl4pPr marL="1600200" indent="-228600">
              <a:tabLst>
                <a:tab pos="609600" algn="l"/>
              </a:tabLst>
              <a:defRPr b="1">
                <a:solidFill>
                  <a:schemeClr val="tx1"/>
                </a:solidFill>
                <a:latin typeface="Arial" pitchFamily="34" charset="0"/>
              </a:defRPr>
            </a:lvl4pPr>
            <a:lvl5pPr marL="2057400" indent="-228600">
              <a:tabLst>
                <a:tab pos="609600" algn="l"/>
              </a:tabLst>
              <a:defRPr b="1">
                <a:solidFill>
                  <a:schemeClr val="tx1"/>
                </a:solidFill>
                <a:latin typeface="Arial" pitchFamily="34" charset="0"/>
              </a:defRPr>
            </a:lvl5pPr>
            <a:lvl6pPr marL="2514600" indent="-228600" eaLnBrk="0" fontAlgn="base" hangingPunct="0">
              <a:spcBef>
                <a:spcPct val="0"/>
              </a:spcBef>
              <a:spcAft>
                <a:spcPct val="0"/>
              </a:spcAft>
              <a:tabLst>
                <a:tab pos="609600" algn="l"/>
              </a:tabLst>
              <a:defRPr b="1">
                <a:solidFill>
                  <a:schemeClr val="tx1"/>
                </a:solidFill>
                <a:latin typeface="Arial" pitchFamily="34" charset="0"/>
              </a:defRPr>
            </a:lvl6pPr>
            <a:lvl7pPr marL="2971800" indent="-228600" eaLnBrk="0" fontAlgn="base" hangingPunct="0">
              <a:spcBef>
                <a:spcPct val="0"/>
              </a:spcBef>
              <a:spcAft>
                <a:spcPct val="0"/>
              </a:spcAft>
              <a:tabLst>
                <a:tab pos="609600" algn="l"/>
              </a:tabLst>
              <a:defRPr b="1">
                <a:solidFill>
                  <a:schemeClr val="tx1"/>
                </a:solidFill>
                <a:latin typeface="Arial" pitchFamily="34" charset="0"/>
              </a:defRPr>
            </a:lvl7pPr>
            <a:lvl8pPr marL="3429000" indent="-228600" eaLnBrk="0" fontAlgn="base" hangingPunct="0">
              <a:spcBef>
                <a:spcPct val="0"/>
              </a:spcBef>
              <a:spcAft>
                <a:spcPct val="0"/>
              </a:spcAft>
              <a:tabLst>
                <a:tab pos="609600" algn="l"/>
              </a:tabLst>
              <a:defRPr b="1">
                <a:solidFill>
                  <a:schemeClr val="tx1"/>
                </a:solidFill>
                <a:latin typeface="Arial" pitchFamily="34" charset="0"/>
              </a:defRPr>
            </a:lvl8pPr>
            <a:lvl9pPr marL="3886200" indent="-228600" eaLnBrk="0" fontAlgn="base" hangingPunct="0">
              <a:spcBef>
                <a:spcPct val="0"/>
              </a:spcBef>
              <a:spcAft>
                <a:spcPct val="0"/>
              </a:spcAft>
              <a:tabLst>
                <a:tab pos="609600" algn="l"/>
              </a:tabLst>
              <a:defRPr b="1">
                <a:solidFill>
                  <a:schemeClr val="tx1"/>
                </a:solidFill>
                <a:latin typeface="Arial" pitchFamily="34" charset="0"/>
              </a:defRPr>
            </a:lvl9pPr>
          </a:lstStyle>
          <a:p>
            <a:pPr algn="just" eaLnBrk="1" hangingPunct="1">
              <a:buClr>
                <a:srgbClr val="800000"/>
              </a:buClr>
            </a:pPr>
            <a:r>
              <a:rPr lang="tr-TR" altLang="tr-TR" sz="1600">
                <a:cs typeface="Arial" pitchFamily="34" charset="0"/>
              </a:rPr>
              <a:t>	</a:t>
            </a:r>
            <a:r>
              <a:rPr lang="tr-TR" altLang="tr-TR">
                <a:solidFill>
                  <a:srgbClr val="CC3300"/>
                </a:solidFill>
                <a:cs typeface="Arial" pitchFamily="34" charset="0"/>
              </a:rPr>
              <a:t>DİĞER KANUNLARA GÖRE TAMAMI İNDİRİLECEK BAĞIŞ VE YARDIMLAR</a:t>
            </a:r>
          </a:p>
          <a:p>
            <a:pPr algn="just" eaLnBrk="1" hangingPunct="1">
              <a:buClr>
                <a:srgbClr val="800000"/>
              </a:buClr>
            </a:pPr>
            <a:endParaRPr lang="tr-TR" altLang="tr-TR">
              <a:solidFill>
                <a:srgbClr val="CC3300"/>
              </a:solidFill>
              <a:cs typeface="Arial" pitchFamily="34" charset="0"/>
            </a:endParaRPr>
          </a:p>
          <a:p>
            <a:pPr algn="just" eaLnBrk="1" hangingPunct="1">
              <a:buClr>
                <a:srgbClr val="800000"/>
              </a:buClr>
              <a:buFontTx/>
              <a:buChar char="•"/>
            </a:pPr>
            <a:r>
              <a:rPr lang="tr-TR" altLang="tr-TR" sz="1700">
                <a:cs typeface="Arial" pitchFamily="34" charset="0"/>
              </a:rPr>
              <a:t>Umumi hayata müessir afetler dolayısıyla alınacak tedbirlerle yapılacak yardımlara ilişkin 7269 sayılı Kanuna göre oluşturulan fona yapılan nakdi bağışların tümü ile milli yardım komiteleri veya mahalli yardım komitelerine makbuz karşılığı yapılan ayni/nakdi bağışlar</a:t>
            </a:r>
          </a:p>
          <a:p>
            <a:pPr algn="just" eaLnBrk="1" hangingPunct="1">
              <a:buClr>
                <a:srgbClr val="800000"/>
              </a:buClr>
              <a:buFontTx/>
              <a:buChar char="•"/>
            </a:pPr>
            <a:r>
              <a:rPr lang="tr-TR" altLang="tr-TR" sz="1700">
                <a:cs typeface="Arial" pitchFamily="34" charset="0"/>
              </a:rPr>
              <a:t>YÖK’na göre üniversitelere ve İleri teknoloji Enstitüsüne makbuz karşılığı yapılan nakdi bağışlar ile vakıf üniversitelerine yapılan bağış ve yardımlar</a:t>
            </a:r>
          </a:p>
          <a:p>
            <a:pPr algn="just" eaLnBrk="1" hangingPunct="1">
              <a:buClr>
                <a:srgbClr val="800000"/>
              </a:buClr>
              <a:buFontTx/>
              <a:buChar char="•"/>
            </a:pPr>
            <a:r>
              <a:rPr lang="tr-TR" altLang="tr-TR" sz="1700">
                <a:cs typeface="Arial" pitchFamily="34" charset="0"/>
              </a:rPr>
              <a:t>Sosyal Yardımlaşma ve Dayanışma Teşvik Kanununa göre yapılan bağış ve yardımların tamamı</a:t>
            </a:r>
          </a:p>
          <a:p>
            <a:pPr algn="just" eaLnBrk="1" hangingPunct="1">
              <a:buClr>
                <a:srgbClr val="800000"/>
              </a:buClr>
              <a:buFontTx/>
              <a:buChar char="•"/>
            </a:pPr>
            <a:r>
              <a:rPr lang="tr-TR" altLang="tr-TR" sz="1700">
                <a:cs typeface="Arial" pitchFamily="34" charset="0"/>
              </a:rPr>
              <a:t>Türkiye Bilimsel ve Teknik Araştırma Kurumunun Kuruluşu Hakkındaki Kanuna göre yapılan nakdi bağışlar</a:t>
            </a:r>
          </a:p>
          <a:p>
            <a:pPr algn="just" eaLnBrk="1" hangingPunct="1">
              <a:buClr>
                <a:srgbClr val="800000"/>
              </a:buClr>
              <a:buFontTx/>
              <a:buChar char="•"/>
            </a:pPr>
            <a:r>
              <a:rPr lang="tr-TR" altLang="tr-TR" sz="1700">
                <a:cs typeface="Arial" pitchFamily="34" charset="0"/>
              </a:rPr>
              <a:t>Sosyal Hizmetler ve ÇEK Kanununa göre yapılan nakdi bağışlar</a:t>
            </a:r>
          </a:p>
          <a:p>
            <a:pPr algn="just" eaLnBrk="1" hangingPunct="1">
              <a:buClr>
                <a:srgbClr val="800000"/>
              </a:buClr>
              <a:buFontTx/>
              <a:buChar char="•"/>
            </a:pPr>
            <a:r>
              <a:rPr lang="tr-TR" altLang="tr-TR" sz="1700">
                <a:cs typeface="Arial" pitchFamily="34" charset="0"/>
              </a:rPr>
              <a:t>Atatürk Kültür, Dil ve Tarih Yüksek Kurumu Kanununa göre yapılan ayni/nakdi bağışlar</a:t>
            </a:r>
          </a:p>
          <a:p>
            <a:pPr algn="just" eaLnBrk="1" hangingPunct="1">
              <a:buClr>
                <a:srgbClr val="800000"/>
              </a:buClr>
              <a:buFontTx/>
              <a:buChar char="•"/>
            </a:pPr>
            <a:r>
              <a:rPr lang="tr-TR" altLang="tr-TR" sz="1700">
                <a:cs typeface="Arial" pitchFamily="34" charset="0"/>
              </a:rPr>
              <a:t>TSK Güçlendirme Vakfı Kanununa göre yapılan ayni/nakdi bağışlar</a:t>
            </a:r>
          </a:p>
          <a:p>
            <a:pPr algn="just" eaLnBrk="1" hangingPunct="1">
              <a:buClr>
                <a:srgbClr val="800000"/>
              </a:buClr>
              <a:buFontTx/>
              <a:buChar char="•"/>
            </a:pPr>
            <a:r>
              <a:rPr lang="tr-TR" altLang="tr-TR" sz="1700">
                <a:cs typeface="Arial" pitchFamily="34" charset="0"/>
              </a:rPr>
              <a:t>Milli Ağaçlandırma ve Erozyon Kontrolü Seferberlik Kanununa göre yapılan ayni/nakdi bağışlar</a:t>
            </a:r>
          </a:p>
          <a:p>
            <a:pPr algn="just" eaLnBrk="1" hangingPunct="1">
              <a:buClr>
                <a:srgbClr val="800000"/>
              </a:buClr>
              <a:buFontTx/>
              <a:buChar char="•"/>
            </a:pPr>
            <a:r>
              <a:rPr lang="tr-TR" altLang="tr-TR" sz="1700">
                <a:cs typeface="Arial" pitchFamily="34" charset="0"/>
              </a:rPr>
              <a:t>İlköğretim ve Eğitim Kanununun 76 ncı maddesine göre ilköğretim kurumlarına yapılan nakdi bağışlar</a:t>
            </a:r>
          </a:p>
          <a:p>
            <a:pPr algn="just" eaLnBrk="1" hangingPunct="1">
              <a:buClr>
                <a:srgbClr val="800000"/>
              </a:buClr>
              <a:buFontTx/>
              <a:buChar char="•"/>
            </a:pPr>
            <a:r>
              <a:rPr lang="tr-TR" altLang="tr-TR" sz="1700">
                <a:cs typeface="Arial" pitchFamily="34" charset="0"/>
              </a:rPr>
              <a:t>Bakanlar Kurulunca yardım kararı alınan doğal afetler dolayısıyla Başbakanlık aracılığıyla makbuz mukabili yapılan ayni veya nakdi bağışlar.</a:t>
            </a:r>
          </a:p>
        </p:txBody>
      </p:sp>
    </p:spTree>
    <p:extLst>
      <p:ext uri="{BB962C8B-B14F-4D97-AF65-F5344CB8AC3E}">
        <p14:creationId xmlns:p14="http://schemas.microsoft.com/office/powerpoint/2010/main" val="848949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Group 5"/>
          <p:cNvGrpSpPr>
            <a:grpSpLocks/>
          </p:cNvGrpSpPr>
          <p:nvPr/>
        </p:nvGrpSpPr>
        <p:grpSpPr bwMode="auto">
          <a:xfrm>
            <a:off x="1219200" y="1295400"/>
            <a:ext cx="7086600" cy="4276725"/>
            <a:chOff x="-3" y="-3"/>
            <a:chExt cx="2995" cy="2694"/>
          </a:xfrm>
        </p:grpSpPr>
        <p:grpSp>
          <p:nvGrpSpPr>
            <p:cNvPr id="212997" name="Group 6"/>
            <p:cNvGrpSpPr>
              <a:grpSpLocks/>
            </p:cNvGrpSpPr>
            <p:nvPr/>
          </p:nvGrpSpPr>
          <p:grpSpPr bwMode="auto">
            <a:xfrm>
              <a:off x="0" y="0"/>
              <a:ext cx="2989" cy="2688"/>
              <a:chOff x="0" y="0"/>
              <a:chExt cx="2989" cy="2688"/>
            </a:xfrm>
          </p:grpSpPr>
          <p:grpSp>
            <p:nvGrpSpPr>
              <p:cNvPr id="212999" name="Group 7"/>
              <p:cNvGrpSpPr>
                <a:grpSpLocks/>
              </p:cNvGrpSpPr>
              <p:nvPr/>
            </p:nvGrpSpPr>
            <p:grpSpPr bwMode="auto">
              <a:xfrm>
                <a:off x="0" y="0"/>
                <a:ext cx="2989" cy="384"/>
                <a:chOff x="0" y="0"/>
                <a:chExt cx="2989" cy="384"/>
              </a:xfrm>
            </p:grpSpPr>
            <p:sp>
              <p:nvSpPr>
                <p:cNvPr id="213018" name="Rectangle 8"/>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sz="2000" b="0"/>
                </a:p>
              </p:txBody>
            </p:sp>
            <p:sp>
              <p:nvSpPr>
                <p:cNvPr id="213019" name="Rectangle 9"/>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3000" name="Group 10"/>
              <p:cNvGrpSpPr>
                <a:grpSpLocks/>
              </p:cNvGrpSpPr>
              <p:nvPr/>
            </p:nvGrpSpPr>
            <p:grpSpPr bwMode="auto">
              <a:xfrm>
                <a:off x="0" y="384"/>
                <a:ext cx="2989" cy="384"/>
                <a:chOff x="0" y="384"/>
                <a:chExt cx="2989" cy="384"/>
              </a:xfrm>
            </p:grpSpPr>
            <p:sp>
              <p:nvSpPr>
                <p:cNvPr id="213016" name="Rectangle 11"/>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en-US" altLang="tr-TR" sz="2400" b="0"/>
                </a:p>
              </p:txBody>
            </p:sp>
            <p:sp>
              <p:nvSpPr>
                <p:cNvPr id="213017" name="Rectangle 12"/>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3001" name="Group 13"/>
              <p:cNvGrpSpPr>
                <a:grpSpLocks/>
              </p:cNvGrpSpPr>
              <p:nvPr/>
            </p:nvGrpSpPr>
            <p:grpSpPr bwMode="auto">
              <a:xfrm>
                <a:off x="0" y="768"/>
                <a:ext cx="2989" cy="384"/>
                <a:chOff x="0" y="768"/>
                <a:chExt cx="2989" cy="384"/>
              </a:xfrm>
            </p:grpSpPr>
            <p:sp>
              <p:nvSpPr>
                <p:cNvPr id="213014" name="Rectangle 14"/>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eaLnBrk="1" hangingPunct="1"/>
                  <a:endParaRPr lang="en-US" altLang="tr-TR" sz="1600" b="0"/>
                </a:p>
              </p:txBody>
            </p:sp>
            <p:sp>
              <p:nvSpPr>
                <p:cNvPr id="213015" name="Rectangle 15"/>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3002" name="Group 16"/>
              <p:cNvGrpSpPr>
                <a:grpSpLocks/>
              </p:cNvGrpSpPr>
              <p:nvPr/>
            </p:nvGrpSpPr>
            <p:grpSpPr bwMode="auto">
              <a:xfrm>
                <a:off x="0" y="1152"/>
                <a:ext cx="2989" cy="384"/>
                <a:chOff x="0" y="1152"/>
                <a:chExt cx="2989" cy="384"/>
              </a:xfrm>
            </p:grpSpPr>
            <p:sp>
              <p:nvSpPr>
                <p:cNvPr id="213012" name="Rectangle 17"/>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1600" b="0"/>
                </a:p>
              </p:txBody>
            </p:sp>
            <p:sp>
              <p:nvSpPr>
                <p:cNvPr id="213013" name="Rectangle 18"/>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3003" name="Group 19"/>
              <p:cNvGrpSpPr>
                <a:grpSpLocks/>
              </p:cNvGrpSpPr>
              <p:nvPr/>
            </p:nvGrpSpPr>
            <p:grpSpPr bwMode="auto">
              <a:xfrm>
                <a:off x="0" y="1536"/>
                <a:ext cx="2989" cy="384"/>
                <a:chOff x="0" y="1536"/>
                <a:chExt cx="2989" cy="384"/>
              </a:xfrm>
            </p:grpSpPr>
            <p:sp>
              <p:nvSpPr>
                <p:cNvPr id="213010" name="Rectangle 20"/>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r>
                    <a:rPr lang="tr-TR" altLang="tr-TR" sz="1600"/>
                    <a:t>	</a:t>
                  </a:r>
                  <a:endParaRPr lang="tr-TR" altLang="tr-TR" sz="1600" b="0"/>
                </a:p>
              </p:txBody>
            </p:sp>
            <p:sp>
              <p:nvSpPr>
                <p:cNvPr id="213011" name="Rectangle 21"/>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3004" name="Group 22"/>
              <p:cNvGrpSpPr>
                <a:grpSpLocks/>
              </p:cNvGrpSpPr>
              <p:nvPr/>
            </p:nvGrpSpPr>
            <p:grpSpPr bwMode="auto">
              <a:xfrm>
                <a:off x="0" y="1920"/>
                <a:ext cx="2989" cy="384"/>
                <a:chOff x="0" y="1920"/>
                <a:chExt cx="2989" cy="384"/>
              </a:xfrm>
            </p:grpSpPr>
            <p:sp>
              <p:nvSpPr>
                <p:cNvPr id="213008" name="Rectangle 23"/>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en-US" altLang="tr-TR" sz="2400" b="0"/>
                </a:p>
              </p:txBody>
            </p:sp>
            <p:sp>
              <p:nvSpPr>
                <p:cNvPr id="213009" name="Rectangle 24"/>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nvGrpSpPr>
              <p:cNvPr id="213005" name="Group 25"/>
              <p:cNvGrpSpPr>
                <a:grpSpLocks/>
              </p:cNvGrpSpPr>
              <p:nvPr/>
            </p:nvGrpSpPr>
            <p:grpSpPr bwMode="auto">
              <a:xfrm>
                <a:off x="0" y="2304"/>
                <a:ext cx="2989" cy="384"/>
                <a:chOff x="0" y="2304"/>
                <a:chExt cx="2989" cy="384"/>
              </a:xfrm>
            </p:grpSpPr>
            <p:sp>
              <p:nvSpPr>
                <p:cNvPr id="213006" name="Rectangle 26"/>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eaLnBrk="1" hangingPunct="1"/>
                  <a:endParaRPr lang="tr-TR" altLang="tr-TR" sz="1600" b="0"/>
                </a:p>
              </p:txBody>
            </p:sp>
            <p:sp>
              <p:nvSpPr>
                <p:cNvPr id="213007" name="Rectangle 27"/>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grpSp>
        <p:sp>
          <p:nvSpPr>
            <p:cNvPr id="212998" name="Rectangle 28"/>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en-US" altLang="tr-TR"/>
            </a:p>
          </p:txBody>
        </p:sp>
      </p:grpSp>
      <p:sp>
        <p:nvSpPr>
          <p:cNvPr id="71684" name="Rectangle 31"/>
          <p:cNvSpPr>
            <a:spLocks noChangeArrowheads="1"/>
          </p:cNvSpPr>
          <p:nvPr/>
        </p:nvSpPr>
        <p:spPr bwMode="auto">
          <a:xfrm>
            <a:off x="107504" y="143530"/>
            <a:ext cx="8784976"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77800" indent="-177800" algn="just" eaLnBrk="1" hangingPunct="1">
              <a:buClr>
                <a:srgbClr val="800000"/>
              </a:buClr>
              <a:tabLst>
                <a:tab pos="609600" algn="l"/>
              </a:tabLst>
              <a:defRPr/>
            </a:pPr>
            <a:r>
              <a:rPr lang="tr-TR" sz="1400" dirty="0">
                <a:solidFill>
                  <a:srgbClr val="FF0000"/>
                </a:solidFill>
                <a:cs typeface="Arial" pitchFamily="34" charset="0"/>
              </a:rPr>
              <a:t>	</a:t>
            </a:r>
            <a:r>
              <a:rPr lang="tr-TR" sz="2000" b="1" dirty="0">
                <a:solidFill>
                  <a:srgbClr val="C00000"/>
                </a:solidFill>
              </a:rPr>
              <a:t>TÜRKİYE'DEN YURTDIŞI MUKİMİ KİŞİ VE KURUMLARA VERİLEN HİZMETLER</a:t>
            </a:r>
            <a:endParaRPr lang="tr-TR" sz="2000" b="1" dirty="0">
              <a:solidFill>
                <a:srgbClr val="C00000"/>
              </a:solidFill>
              <a:cs typeface="Arial" pitchFamily="34" charset="0"/>
            </a:endParaRPr>
          </a:p>
          <a:p>
            <a:pPr algn="just" eaLnBrk="1" hangingPunct="1">
              <a:defRPr/>
            </a:pPr>
            <a:r>
              <a:rPr lang="tr-TR" sz="1400" dirty="0"/>
              <a:t>6322 Sayılı Kanun’un 9 </a:t>
            </a:r>
            <a:r>
              <a:rPr lang="tr-TR" sz="1400" dirty="0" err="1"/>
              <a:t>ncu</a:t>
            </a:r>
            <a:r>
              <a:rPr lang="tr-TR" sz="1400" dirty="0"/>
              <a:t> maddesi ile 89 </a:t>
            </a:r>
            <a:r>
              <a:rPr lang="tr-TR" sz="1400" dirty="0" err="1"/>
              <a:t>ncu</a:t>
            </a:r>
            <a:r>
              <a:rPr lang="tr-TR" sz="1400" dirty="0"/>
              <a:t> maddeye 13 numaralı bent eklenmiş ve eklenen bu bent ile hizmet ihracı olarak nitelendirilebilecek bazı hizmetler için indirim imkanı getirilmiştir.</a:t>
            </a:r>
          </a:p>
          <a:p>
            <a:pPr algn="just" eaLnBrk="1" hangingPunct="1">
              <a:defRPr/>
            </a:pPr>
            <a:endParaRPr lang="tr-TR" sz="1400" dirty="0"/>
          </a:p>
          <a:p>
            <a:pPr algn="just" eaLnBrk="1" hangingPunct="1">
              <a:defRPr/>
            </a:pPr>
            <a:r>
              <a:rPr lang="tr-TR" sz="1400" dirty="0"/>
              <a:t>Türkiye'de yerleşmiş olmayan kişilerle, işyeri, kanuni ve iş merkezi yurt dışında bulunanlara </a:t>
            </a:r>
            <a:r>
              <a:rPr lang="tr-TR" sz="1400" dirty="0">
                <a:solidFill>
                  <a:srgbClr val="C00000"/>
                </a:solidFill>
              </a:rPr>
              <a:t>Türkiye'de verilen ve münhasıran yurt dışında yararlanılan;</a:t>
            </a:r>
          </a:p>
          <a:p>
            <a:pPr algn="just" eaLnBrk="1" hangingPunct="1">
              <a:defRPr/>
            </a:pPr>
            <a:endParaRPr lang="tr-TR" sz="1400" dirty="0"/>
          </a:p>
          <a:p>
            <a:pPr marL="285750" indent="-285750" algn="just" eaLnBrk="1" hangingPunct="1">
              <a:buFont typeface="Wingdings" panose="05000000000000000000" pitchFamily="2" charset="2"/>
              <a:buChar char="Ø"/>
              <a:defRPr/>
            </a:pPr>
            <a:r>
              <a:rPr lang="tr-TR" sz="1400" dirty="0"/>
              <a:t>Mimarlık,</a:t>
            </a:r>
          </a:p>
          <a:p>
            <a:pPr marL="285750" indent="-285750" algn="just" eaLnBrk="1" hangingPunct="1">
              <a:buFont typeface="Wingdings" panose="05000000000000000000" pitchFamily="2" charset="2"/>
              <a:buChar char="Ø"/>
              <a:defRPr/>
            </a:pPr>
            <a:r>
              <a:rPr lang="tr-TR" sz="1400" dirty="0"/>
              <a:t>Mühendislik,</a:t>
            </a:r>
          </a:p>
          <a:p>
            <a:pPr marL="285750" indent="-285750" algn="just" eaLnBrk="1" hangingPunct="1">
              <a:buFont typeface="Wingdings" panose="05000000000000000000" pitchFamily="2" charset="2"/>
              <a:buChar char="Ø"/>
              <a:defRPr/>
            </a:pPr>
            <a:r>
              <a:rPr lang="tr-TR" sz="1400" dirty="0"/>
              <a:t>Tasarım,</a:t>
            </a:r>
          </a:p>
          <a:p>
            <a:pPr marL="285750" indent="-285750" algn="just" eaLnBrk="1" hangingPunct="1">
              <a:buFont typeface="Wingdings" panose="05000000000000000000" pitchFamily="2" charset="2"/>
              <a:buChar char="Ø"/>
              <a:defRPr/>
            </a:pPr>
            <a:r>
              <a:rPr lang="tr-TR" sz="1400" dirty="0"/>
              <a:t>Yazılım,</a:t>
            </a:r>
          </a:p>
          <a:p>
            <a:pPr marL="285750" indent="-285750" algn="just" eaLnBrk="1" hangingPunct="1">
              <a:buFont typeface="Wingdings" panose="05000000000000000000" pitchFamily="2" charset="2"/>
              <a:buChar char="Ø"/>
              <a:defRPr/>
            </a:pPr>
            <a:r>
              <a:rPr lang="tr-TR" sz="1400" dirty="0"/>
              <a:t>Tıbbi raporlama,</a:t>
            </a:r>
          </a:p>
          <a:p>
            <a:pPr marL="285750" indent="-285750" algn="just" eaLnBrk="1" hangingPunct="1">
              <a:buFont typeface="Wingdings" panose="05000000000000000000" pitchFamily="2" charset="2"/>
              <a:buChar char="Ø"/>
              <a:defRPr/>
            </a:pPr>
            <a:r>
              <a:rPr lang="tr-TR" sz="1400" dirty="0"/>
              <a:t>Muhasebe kaydı tutma,</a:t>
            </a:r>
          </a:p>
          <a:p>
            <a:pPr marL="285750" indent="-285750" algn="just" eaLnBrk="1" hangingPunct="1">
              <a:buFont typeface="Wingdings" panose="05000000000000000000" pitchFamily="2" charset="2"/>
              <a:buChar char="Ø"/>
              <a:defRPr/>
            </a:pPr>
            <a:r>
              <a:rPr lang="tr-TR" sz="1400" dirty="0"/>
              <a:t>Çağrı merkezi ve veri saklama hizmeti</a:t>
            </a:r>
          </a:p>
          <a:p>
            <a:pPr marL="285750" indent="-285750" algn="just" eaLnBrk="1" hangingPunct="1">
              <a:buFont typeface="Wingdings" panose="05000000000000000000" pitchFamily="2" charset="2"/>
              <a:buChar char="Ø"/>
              <a:defRPr/>
            </a:pPr>
            <a:r>
              <a:rPr lang="tr-TR" sz="1400" dirty="0"/>
              <a:t>İlgili bakanlığın izni ve denetimine tabi olarak verilen </a:t>
            </a:r>
            <a:r>
              <a:rPr lang="tr-TR" sz="1400" dirty="0">
                <a:solidFill>
                  <a:srgbClr val="C00000"/>
                </a:solidFill>
              </a:rPr>
              <a:t>eğitim ve sağlık hizmetleri.</a:t>
            </a:r>
          </a:p>
          <a:p>
            <a:pPr algn="just" eaLnBrk="1" hangingPunct="1">
              <a:defRPr/>
            </a:pPr>
            <a:endParaRPr lang="tr-TR" sz="1400" dirty="0"/>
          </a:p>
          <a:p>
            <a:pPr algn="just" eaLnBrk="1" hangingPunct="1">
              <a:defRPr/>
            </a:pPr>
            <a:r>
              <a:rPr lang="tr-TR" sz="1400" dirty="0"/>
              <a:t>alanlarında faaliyette bulunan hizmet işletmelerinin bu faaliyetlerden elde ettikleri kazancın % 50’si gelir vergisi beyannamesi ile bildirilecek gelirden indirilecektir. </a:t>
            </a:r>
          </a:p>
          <a:p>
            <a:pPr algn="just" eaLnBrk="1" hangingPunct="1">
              <a:defRPr/>
            </a:pPr>
            <a:endParaRPr lang="tr-TR" sz="1400" dirty="0"/>
          </a:p>
          <a:p>
            <a:pPr algn="just" eaLnBrk="1" hangingPunct="1">
              <a:defRPr/>
            </a:pPr>
            <a:r>
              <a:rPr lang="tr-TR" sz="1400" dirty="0"/>
              <a:t>Mimarlık, mühendislik, tasarım, yazılım, tıbbi raporlama, muhasebe kaydı tutma, çağrı merkezi ve veri saklama hizmetlerinin, Türkiye'de yerleşmiş olmayan kişilerle, iş yeri, kanuni ve iş merkezi yurt dışında bulunanlara; eğitim veya sağlık hizmetlerinin de Türkiye'de yerleşmiş olmayan kişilere verilmesi gerekmektedir. </a:t>
            </a:r>
          </a:p>
          <a:p>
            <a:pPr algn="just" eaLnBrk="1" hangingPunct="1">
              <a:defRPr/>
            </a:pPr>
            <a:endParaRPr lang="tr-TR" sz="1400" dirty="0"/>
          </a:p>
          <a:p>
            <a:pPr algn="just" eaLnBrk="1" hangingPunct="1">
              <a:defRPr/>
            </a:pPr>
            <a:r>
              <a:rPr lang="tr-TR" sz="1400" dirty="0">
                <a:solidFill>
                  <a:srgbClr val="FF0000"/>
                </a:solidFill>
              </a:rPr>
              <a:t>Fatura veya benzeri belgenin yurt dışındaki müşteri adına düzenlenmesi şarttır. </a:t>
            </a:r>
            <a:r>
              <a:rPr lang="tr-TR" sz="1400" dirty="0"/>
              <a:t>Faturanın yurt içindeki biri adına düzenlenmesi ancak ödemesinin yurt dışındaki birisi tarafından yapılması ve benzeri durumlarda bu indirimden yararlanma imkanı yoktur. Diğer indirim ve istisnalar ile geçmiş yıl zararları nedeniyle indirim konusu yapılamayan tutar izleyen dönemlere devredilemeyecektir. </a:t>
            </a:r>
            <a:r>
              <a:rPr lang="tr-TR" sz="1400" dirty="0">
                <a:solidFill>
                  <a:srgbClr val="C00000"/>
                </a:solidFill>
              </a:rPr>
              <a:t>Faaliyet sonucunun zararlı olması halinde ise indirim söz konusu olmayacaktır. </a:t>
            </a:r>
          </a:p>
        </p:txBody>
      </p:sp>
    </p:spTree>
    <p:extLst>
      <p:ext uri="{BB962C8B-B14F-4D97-AF65-F5344CB8AC3E}">
        <p14:creationId xmlns:p14="http://schemas.microsoft.com/office/powerpoint/2010/main" val="1626146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6" name="Group 6"/>
          <p:cNvGrpSpPr>
            <a:grpSpLocks/>
          </p:cNvGrpSpPr>
          <p:nvPr/>
        </p:nvGrpSpPr>
        <p:grpSpPr bwMode="auto">
          <a:xfrm>
            <a:off x="1219200" y="1295400"/>
            <a:ext cx="7086600" cy="4276725"/>
            <a:chOff x="-3" y="-3"/>
            <a:chExt cx="2995" cy="2694"/>
          </a:xfrm>
        </p:grpSpPr>
        <p:grpSp>
          <p:nvGrpSpPr>
            <p:cNvPr id="216069" name="Group 7"/>
            <p:cNvGrpSpPr>
              <a:grpSpLocks/>
            </p:cNvGrpSpPr>
            <p:nvPr/>
          </p:nvGrpSpPr>
          <p:grpSpPr bwMode="auto">
            <a:xfrm>
              <a:off x="0" y="0"/>
              <a:ext cx="2989" cy="2688"/>
              <a:chOff x="0" y="0"/>
              <a:chExt cx="2989" cy="2688"/>
            </a:xfrm>
          </p:grpSpPr>
          <p:grpSp>
            <p:nvGrpSpPr>
              <p:cNvPr id="216071" name="Group 8"/>
              <p:cNvGrpSpPr>
                <a:grpSpLocks/>
              </p:cNvGrpSpPr>
              <p:nvPr/>
            </p:nvGrpSpPr>
            <p:grpSpPr bwMode="auto">
              <a:xfrm>
                <a:off x="0" y="0"/>
                <a:ext cx="2989" cy="384"/>
                <a:chOff x="0" y="0"/>
                <a:chExt cx="2989" cy="384"/>
              </a:xfrm>
            </p:grpSpPr>
            <p:sp>
              <p:nvSpPr>
                <p:cNvPr id="216090" name="Rectangle 9"/>
                <p:cNvSpPr>
                  <a:spLocks noChangeArrowheads="1"/>
                </p:cNvSpPr>
                <p:nvPr/>
              </p:nvSpPr>
              <p:spPr bwMode="auto">
                <a:xfrm>
                  <a:off x="43" y="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a:endParaRPr lang="tr-TR" altLang="tr-TR" sz="2000" b="0"/>
                </a:p>
              </p:txBody>
            </p:sp>
            <p:sp>
              <p:nvSpPr>
                <p:cNvPr id="216091" name="Rectangle 10"/>
                <p:cNvSpPr>
                  <a:spLocks noChangeArrowheads="1"/>
                </p:cNvSpPr>
                <p:nvPr/>
              </p:nvSpPr>
              <p:spPr bwMode="auto">
                <a:xfrm>
                  <a:off x="0" y="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16072" name="Group 11"/>
              <p:cNvGrpSpPr>
                <a:grpSpLocks/>
              </p:cNvGrpSpPr>
              <p:nvPr/>
            </p:nvGrpSpPr>
            <p:grpSpPr bwMode="auto">
              <a:xfrm>
                <a:off x="0" y="384"/>
                <a:ext cx="2989" cy="384"/>
                <a:chOff x="0" y="384"/>
                <a:chExt cx="2989" cy="384"/>
              </a:xfrm>
            </p:grpSpPr>
            <p:sp>
              <p:nvSpPr>
                <p:cNvPr id="216088" name="Rectangle 12"/>
                <p:cNvSpPr>
                  <a:spLocks noChangeArrowheads="1"/>
                </p:cNvSpPr>
                <p:nvPr/>
              </p:nvSpPr>
              <p:spPr bwMode="auto">
                <a:xfrm>
                  <a:off x="43" y="38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09550" algn="l"/>
                    </a:tabLst>
                    <a:defRPr b="1">
                      <a:solidFill>
                        <a:schemeClr val="tx1"/>
                      </a:solidFill>
                      <a:latin typeface="Arial" pitchFamily="34" charset="0"/>
                    </a:defRPr>
                  </a:lvl1pPr>
                  <a:lvl2pPr marL="742950" indent="-285750">
                    <a:tabLst>
                      <a:tab pos="209550" algn="l"/>
                    </a:tabLst>
                    <a:defRPr b="1">
                      <a:solidFill>
                        <a:schemeClr val="tx1"/>
                      </a:solidFill>
                      <a:latin typeface="Arial" pitchFamily="34" charset="0"/>
                    </a:defRPr>
                  </a:lvl2pPr>
                  <a:lvl3pPr marL="1143000" indent="-228600">
                    <a:tabLst>
                      <a:tab pos="209550" algn="l"/>
                    </a:tabLst>
                    <a:defRPr b="1">
                      <a:solidFill>
                        <a:schemeClr val="tx1"/>
                      </a:solidFill>
                      <a:latin typeface="Arial" pitchFamily="34" charset="0"/>
                    </a:defRPr>
                  </a:lvl3pPr>
                  <a:lvl4pPr marL="1600200" indent="-228600">
                    <a:tabLst>
                      <a:tab pos="209550" algn="l"/>
                    </a:tabLst>
                    <a:defRPr b="1">
                      <a:solidFill>
                        <a:schemeClr val="tx1"/>
                      </a:solidFill>
                      <a:latin typeface="Arial" pitchFamily="34" charset="0"/>
                    </a:defRPr>
                  </a:lvl4pPr>
                  <a:lvl5pPr marL="2057400" indent="-228600">
                    <a:tabLst>
                      <a:tab pos="209550" algn="l"/>
                    </a:tabLst>
                    <a:defRPr b="1">
                      <a:solidFill>
                        <a:schemeClr val="tx1"/>
                      </a:solidFill>
                      <a:latin typeface="Arial" pitchFamily="34" charset="0"/>
                    </a:defRPr>
                  </a:lvl5pPr>
                  <a:lvl6pPr marL="2514600" indent="-228600" eaLnBrk="0" fontAlgn="base" hangingPunct="0">
                    <a:spcBef>
                      <a:spcPct val="0"/>
                    </a:spcBef>
                    <a:spcAft>
                      <a:spcPct val="0"/>
                    </a:spcAft>
                    <a:tabLst>
                      <a:tab pos="209550" algn="l"/>
                    </a:tabLst>
                    <a:defRPr b="1">
                      <a:solidFill>
                        <a:schemeClr val="tx1"/>
                      </a:solidFill>
                      <a:latin typeface="Arial" pitchFamily="34" charset="0"/>
                    </a:defRPr>
                  </a:lvl6pPr>
                  <a:lvl7pPr marL="2971800" indent="-228600" eaLnBrk="0" fontAlgn="base" hangingPunct="0">
                    <a:spcBef>
                      <a:spcPct val="0"/>
                    </a:spcBef>
                    <a:spcAft>
                      <a:spcPct val="0"/>
                    </a:spcAft>
                    <a:tabLst>
                      <a:tab pos="209550" algn="l"/>
                    </a:tabLst>
                    <a:defRPr b="1">
                      <a:solidFill>
                        <a:schemeClr val="tx1"/>
                      </a:solidFill>
                      <a:latin typeface="Arial" pitchFamily="34" charset="0"/>
                    </a:defRPr>
                  </a:lvl7pPr>
                  <a:lvl8pPr marL="3429000" indent="-228600" eaLnBrk="0" fontAlgn="base" hangingPunct="0">
                    <a:spcBef>
                      <a:spcPct val="0"/>
                    </a:spcBef>
                    <a:spcAft>
                      <a:spcPct val="0"/>
                    </a:spcAft>
                    <a:tabLst>
                      <a:tab pos="209550" algn="l"/>
                    </a:tabLst>
                    <a:defRPr b="1">
                      <a:solidFill>
                        <a:schemeClr val="tx1"/>
                      </a:solidFill>
                      <a:latin typeface="Arial" pitchFamily="34" charset="0"/>
                    </a:defRPr>
                  </a:lvl8pPr>
                  <a:lvl9pPr marL="3886200" indent="-228600" eaLnBrk="0" fontAlgn="base" hangingPunct="0">
                    <a:spcBef>
                      <a:spcPct val="0"/>
                    </a:spcBef>
                    <a:spcAft>
                      <a:spcPct val="0"/>
                    </a:spcAft>
                    <a:tabLst>
                      <a:tab pos="209550" algn="l"/>
                    </a:tabLst>
                    <a:defRPr b="1">
                      <a:solidFill>
                        <a:schemeClr val="tx1"/>
                      </a:solidFill>
                      <a:latin typeface="Arial" pitchFamily="34" charset="0"/>
                    </a:defRPr>
                  </a:lvl9pPr>
                </a:lstStyle>
                <a:p>
                  <a:pPr algn="just" eaLnBrk="1" hangingPunct="1"/>
                  <a:endParaRPr lang="tr-TR" altLang="tr-TR" sz="2400" b="0"/>
                </a:p>
              </p:txBody>
            </p:sp>
            <p:sp>
              <p:nvSpPr>
                <p:cNvPr id="216089" name="Rectangle 13"/>
                <p:cNvSpPr>
                  <a:spLocks noChangeArrowheads="1"/>
                </p:cNvSpPr>
                <p:nvPr/>
              </p:nvSpPr>
              <p:spPr bwMode="auto">
                <a:xfrm>
                  <a:off x="0" y="38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16073" name="Group 14"/>
              <p:cNvGrpSpPr>
                <a:grpSpLocks/>
              </p:cNvGrpSpPr>
              <p:nvPr/>
            </p:nvGrpSpPr>
            <p:grpSpPr bwMode="auto">
              <a:xfrm>
                <a:off x="0" y="768"/>
                <a:ext cx="2989" cy="384"/>
                <a:chOff x="0" y="768"/>
                <a:chExt cx="2989" cy="384"/>
              </a:xfrm>
            </p:grpSpPr>
            <p:sp>
              <p:nvSpPr>
                <p:cNvPr id="216086" name="Rectangle 15"/>
                <p:cNvSpPr>
                  <a:spLocks noChangeArrowheads="1"/>
                </p:cNvSpPr>
                <p:nvPr/>
              </p:nvSpPr>
              <p:spPr bwMode="auto">
                <a:xfrm>
                  <a:off x="43" y="768"/>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tabLst>
                      <a:tab pos="292100" algn="l"/>
                      <a:tab pos="298450" algn="l"/>
                    </a:tabLst>
                    <a:defRPr b="1">
                      <a:solidFill>
                        <a:schemeClr val="tx1"/>
                      </a:solidFill>
                      <a:latin typeface="Arial" pitchFamily="34" charset="0"/>
                    </a:defRPr>
                  </a:lvl1pPr>
                  <a:lvl2pPr marL="742950" indent="-285750">
                    <a:tabLst>
                      <a:tab pos="292100" algn="l"/>
                      <a:tab pos="298450" algn="l"/>
                    </a:tabLst>
                    <a:defRPr b="1">
                      <a:solidFill>
                        <a:schemeClr val="tx1"/>
                      </a:solidFill>
                      <a:latin typeface="Arial" pitchFamily="34" charset="0"/>
                    </a:defRPr>
                  </a:lvl2pPr>
                  <a:lvl3pPr marL="1143000" indent="-228600">
                    <a:tabLst>
                      <a:tab pos="292100" algn="l"/>
                      <a:tab pos="298450" algn="l"/>
                    </a:tabLst>
                    <a:defRPr b="1">
                      <a:solidFill>
                        <a:schemeClr val="tx1"/>
                      </a:solidFill>
                      <a:latin typeface="Arial" pitchFamily="34" charset="0"/>
                    </a:defRPr>
                  </a:lvl3pPr>
                  <a:lvl4pPr marL="1600200" indent="-228600">
                    <a:tabLst>
                      <a:tab pos="292100" algn="l"/>
                      <a:tab pos="298450" algn="l"/>
                    </a:tabLst>
                    <a:defRPr b="1">
                      <a:solidFill>
                        <a:schemeClr val="tx1"/>
                      </a:solidFill>
                      <a:latin typeface="Arial" pitchFamily="34" charset="0"/>
                    </a:defRPr>
                  </a:lvl4pPr>
                  <a:lvl5pPr marL="2057400" indent="-228600">
                    <a:tabLst>
                      <a:tab pos="292100" algn="l"/>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2100" algn="l"/>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2100" algn="l"/>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2100" algn="l"/>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2100" algn="l"/>
                      <a:tab pos="298450" algn="l"/>
                    </a:tabLst>
                    <a:defRPr b="1">
                      <a:solidFill>
                        <a:schemeClr val="tx1"/>
                      </a:solidFill>
                      <a:latin typeface="Arial" pitchFamily="34" charset="0"/>
                    </a:defRPr>
                  </a:lvl9pPr>
                </a:lstStyle>
                <a:p>
                  <a:pPr algn="just"/>
                  <a:endParaRPr lang="tr-TR" altLang="tr-TR" sz="1600" b="0"/>
                </a:p>
              </p:txBody>
            </p:sp>
            <p:sp>
              <p:nvSpPr>
                <p:cNvPr id="216087" name="Rectangle 16"/>
                <p:cNvSpPr>
                  <a:spLocks noChangeArrowheads="1"/>
                </p:cNvSpPr>
                <p:nvPr/>
              </p:nvSpPr>
              <p:spPr bwMode="auto">
                <a:xfrm>
                  <a:off x="0" y="768"/>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16074" name="Group 17"/>
              <p:cNvGrpSpPr>
                <a:grpSpLocks/>
              </p:cNvGrpSpPr>
              <p:nvPr/>
            </p:nvGrpSpPr>
            <p:grpSpPr bwMode="auto">
              <a:xfrm>
                <a:off x="0" y="1152"/>
                <a:ext cx="2989" cy="384"/>
                <a:chOff x="0" y="1152"/>
                <a:chExt cx="2989" cy="384"/>
              </a:xfrm>
            </p:grpSpPr>
            <p:sp>
              <p:nvSpPr>
                <p:cNvPr id="216084" name="Rectangle 18"/>
                <p:cNvSpPr>
                  <a:spLocks noChangeArrowheads="1"/>
                </p:cNvSpPr>
                <p:nvPr/>
              </p:nvSpPr>
              <p:spPr bwMode="auto">
                <a:xfrm>
                  <a:off x="43" y="1152"/>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tr-TR" altLang="tr-TR" sz="1600" b="0"/>
                </a:p>
              </p:txBody>
            </p:sp>
            <p:sp>
              <p:nvSpPr>
                <p:cNvPr id="216085" name="Rectangle 19"/>
                <p:cNvSpPr>
                  <a:spLocks noChangeArrowheads="1"/>
                </p:cNvSpPr>
                <p:nvPr/>
              </p:nvSpPr>
              <p:spPr bwMode="auto">
                <a:xfrm>
                  <a:off x="0" y="1152"/>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16075" name="Group 20"/>
              <p:cNvGrpSpPr>
                <a:grpSpLocks/>
              </p:cNvGrpSpPr>
              <p:nvPr/>
            </p:nvGrpSpPr>
            <p:grpSpPr bwMode="auto">
              <a:xfrm>
                <a:off x="0" y="1536"/>
                <a:ext cx="2989" cy="384"/>
                <a:chOff x="0" y="1536"/>
                <a:chExt cx="2989" cy="384"/>
              </a:xfrm>
            </p:grpSpPr>
            <p:sp>
              <p:nvSpPr>
                <p:cNvPr id="216082" name="Rectangle 21"/>
                <p:cNvSpPr>
                  <a:spLocks noChangeArrowheads="1"/>
                </p:cNvSpPr>
                <p:nvPr/>
              </p:nvSpPr>
              <p:spPr bwMode="auto">
                <a:xfrm>
                  <a:off x="43" y="1536"/>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eaLnBrk="1" hangingPunct="1"/>
                  <a:r>
                    <a:rPr lang="tr-TR" altLang="tr-TR" sz="1600"/>
                    <a:t>	</a:t>
                  </a:r>
                  <a:endParaRPr lang="tr-TR" altLang="tr-TR" sz="1600" b="0"/>
                </a:p>
              </p:txBody>
            </p:sp>
            <p:sp>
              <p:nvSpPr>
                <p:cNvPr id="216083" name="Rectangle 22"/>
                <p:cNvSpPr>
                  <a:spLocks noChangeArrowheads="1"/>
                </p:cNvSpPr>
                <p:nvPr/>
              </p:nvSpPr>
              <p:spPr bwMode="auto">
                <a:xfrm>
                  <a:off x="0" y="1536"/>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16076" name="Group 23"/>
              <p:cNvGrpSpPr>
                <a:grpSpLocks/>
              </p:cNvGrpSpPr>
              <p:nvPr/>
            </p:nvGrpSpPr>
            <p:grpSpPr bwMode="auto">
              <a:xfrm>
                <a:off x="0" y="1920"/>
                <a:ext cx="2989" cy="384"/>
                <a:chOff x="0" y="1920"/>
                <a:chExt cx="2989" cy="384"/>
              </a:xfrm>
            </p:grpSpPr>
            <p:sp>
              <p:nvSpPr>
                <p:cNvPr id="216080" name="Rectangle 24"/>
                <p:cNvSpPr>
                  <a:spLocks noChangeArrowheads="1"/>
                </p:cNvSpPr>
                <p:nvPr/>
              </p:nvSpPr>
              <p:spPr bwMode="auto">
                <a:xfrm>
                  <a:off x="43" y="1920"/>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a:endParaRPr lang="tr-TR" altLang="tr-TR" sz="2400" b="0"/>
                </a:p>
              </p:txBody>
            </p:sp>
            <p:sp>
              <p:nvSpPr>
                <p:cNvPr id="216081" name="Rectangle 25"/>
                <p:cNvSpPr>
                  <a:spLocks noChangeArrowheads="1"/>
                </p:cNvSpPr>
                <p:nvPr/>
              </p:nvSpPr>
              <p:spPr bwMode="auto">
                <a:xfrm>
                  <a:off x="0" y="1920"/>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nvGrpSpPr>
              <p:cNvPr id="216077" name="Group 26"/>
              <p:cNvGrpSpPr>
                <a:grpSpLocks/>
              </p:cNvGrpSpPr>
              <p:nvPr/>
            </p:nvGrpSpPr>
            <p:grpSpPr bwMode="auto">
              <a:xfrm>
                <a:off x="0" y="2304"/>
                <a:ext cx="2989" cy="384"/>
                <a:chOff x="0" y="2304"/>
                <a:chExt cx="2989" cy="384"/>
              </a:xfrm>
            </p:grpSpPr>
            <p:sp>
              <p:nvSpPr>
                <p:cNvPr id="216078" name="Rectangle 27"/>
                <p:cNvSpPr>
                  <a:spLocks noChangeArrowheads="1"/>
                </p:cNvSpPr>
                <p:nvPr/>
              </p:nvSpPr>
              <p:spPr bwMode="auto">
                <a:xfrm>
                  <a:off x="43" y="2304"/>
                  <a:ext cx="290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tabLst>
                      <a:tab pos="298450" algn="l"/>
                    </a:tabLst>
                    <a:defRPr b="1">
                      <a:solidFill>
                        <a:schemeClr val="tx1"/>
                      </a:solidFill>
                      <a:latin typeface="Arial" pitchFamily="34" charset="0"/>
                    </a:defRPr>
                  </a:lvl1pPr>
                  <a:lvl2pPr marL="742950" indent="-285750">
                    <a:tabLst>
                      <a:tab pos="298450" algn="l"/>
                    </a:tabLst>
                    <a:defRPr b="1">
                      <a:solidFill>
                        <a:schemeClr val="tx1"/>
                      </a:solidFill>
                      <a:latin typeface="Arial" pitchFamily="34" charset="0"/>
                    </a:defRPr>
                  </a:lvl2pPr>
                  <a:lvl3pPr marL="1143000" indent="-228600">
                    <a:tabLst>
                      <a:tab pos="298450" algn="l"/>
                    </a:tabLst>
                    <a:defRPr b="1">
                      <a:solidFill>
                        <a:schemeClr val="tx1"/>
                      </a:solidFill>
                      <a:latin typeface="Arial" pitchFamily="34" charset="0"/>
                    </a:defRPr>
                  </a:lvl3pPr>
                  <a:lvl4pPr marL="1600200" indent="-228600">
                    <a:tabLst>
                      <a:tab pos="298450" algn="l"/>
                    </a:tabLst>
                    <a:defRPr b="1">
                      <a:solidFill>
                        <a:schemeClr val="tx1"/>
                      </a:solidFill>
                      <a:latin typeface="Arial" pitchFamily="34" charset="0"/>
                    </a:defRPr>
                  </a:lvl4pPr>
                  <a:lvl5pPr marL="2057400" indent="-228600">
                    <a:tabLst>
                      <a:tab pos="298450" algn="l"/>
                    </a:tabLst>
                    <a:defRPr b="1">
                      <a:solidFill>
                        <a:schemeClr val="tx1"/>
                      </a:solidFill>
                      <a:latin typeface="Arial" pitchFamily="34" charset="0"/>
                    </a:defRPr>
                  </a:lvl5pPr>
                  <a:lvl6pPr marL="2514600" indent="-228600" eaLnBrk="0" fontAlgn="base" hangingPunct="0">
                    <a:spcBef>
                      <a:spcPct val="0"/>
                    </a:spcBef>
                    <a:spcAft>
                      <a:spcPct val="0"/>
                    </a:spcAft>
                    <a:tabLst>
                      <a:tab pos="298450" algn="l"/>
                    </a:tabLst>
                    <a:defRPr b="1">
                      <a:solidFill>
                        <a:schemeClr val="tx1"/>
                      </a:solidFill>
                      <a:latin typeface="Arial" pitchFamily="34" charset="0"/>
                    </a:defRPr>
                  </a:lvl6pPr>
                  <a:lvl7pPr marL="2971800" indent="-228600" eaLnBrk="0" fontAlgn="base" hangingPunct="0">
                    <a:spcBef>
                      <a:spcPct val="0"/>
                    </a:spcBef>
                    <a:spcAft>
                      <a:spcPct val="0"/>
                    </a:spcAft>
                    <a:tabLst>
                      <a:tab pos="298450" algn="l"/>
                    </a:tabLst>
                    <a:defRPr b="1">
                      <a:solidFill>
                        <a:schemeClr val="tx1"/>
                      </a:solidFill>
                      <a:latin typeface="Arial" pitchFamily="34" charset="0"/>
                    </a:defRPr>
                  </a:lvl7pPr>
                  <a:lvl8pPr marL="3429000" indent="-228600" eaLnBrk="0" fontAlgn="base" hangingPunct="0">
                    <a:spcBef>
                      <a:spcPct val="0"/>
                    </a:spcBef>
                    <a:spcAft>
                      <a:spcPct val="0"/>
                    </a:spcAft>
                    <a:tabLst>
                      <a:tab pos="298450" algn="l"/>
                    </a:tabLst>
                    <a:defRPr b="1">
                      <a:solidFill>
                        <a:schemeClr val="tx1"/>
                      </a:solidFill>
                      <a:latin typeface="Arial" pitchFamily="34" charset="0"/>
                    </a:defRPr>
                  </a:lvl8pPr>
                  <a:lvl9pPr marL="3886200" indent="-228600" eaLnBrk="0" fontAlgn="base" hangingPunct="0">
                    <a:spcBef>
                      <a:spcPct val="0"/>
                    </a:spcBef>
                    <a:spcAft>
                      <a:spcPct val="0"/>
                    </a:spcAft>
                    <a:tabLst>
                      <a:tab pos="298450" algn="l"/>
                    </a:tabLst>
                    <a:defRPr b="1">
                      <a:solidFill>
                        <a:schemeClr val="tx1"/>
                      </a:solidFill>
                      <a:latin typeface="Arial" pitchFamily="34" charset="0"/>
                    </a:defRPr>
                  </a:lvl9pPr>
                </a:lstStyle>
                <a:p>
                  <a:pPr algn="just" eaLnBrk="1" hangingPunct="1"/>
                  <a:endParaRPr lang="tr-TR" altLang="tr-TR" sz="1600" b="0">
                    <a:latin typeface="Times New Roman" pitchFamily="18" charset="0"/>
                    <a:cs typeface="Times New Roman" pitchFamily="18" charset="0"/>
                  </a:endParaRPr>
                </a:p>
                <a:p>
                  <a:pPr algn="just"/>
                  <a:endParaRPr lang="tr-TR" altLang="tr-TR" sz="1600" b="0"/>
                </a:p>
              </p:txBody>
            </p:sp>
            <p:sp>
              <p:nvSpPr>
                <p:cNvPr id="216079" name="Rectangle 28"/>
                <p:cNvSpPr>
                  <a:spLocks noChangeArrowheads="1"/>
                </p:cNvSpPr>
                <p:nvPr/>
              </p:nvSpPr>
              <p:spPr bwMode="auto">
                <a:xfrm>
                  <a:off x="0" y="2304"/>
                  <a:ext cx="29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grpSp>
        <p:sp>
          <p:nvSpPr>
            <p:cNvPr id="216070" name="Rectangle 29"/>
            <p:cNvSpPr>
              <a:spLocks noChangeArrowheads="1"/>
            </p:cNvSpPr>
            <p:nvPr/>
          </p:nvSpPr>
          <p:spPr bwMode="auto">
            <a:xfrm>
              <a:off x="-3" y="-3"/>
              <a:ext cx="2995"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hangingPunct="1"/>
              <a:endParaRPr lang="tr-TR" altLang="tr-TR"/>
            </a:p>
          </p:txBody>
        </p:sp>
      </p:grpSp>
      <p:sp>
        <p:nvSpPr>
          <p:cNvPr id="216067" name="Rectangle 31"/>
          <p:cNvSpPr>
            <a:spLocks noChangeArrowheads="1"/>
          </p:cNvSpPr>
          <p:nvPr/>
        </p:nvSpPr>
        <p:spPr bwMode="auto">
          <a:xfrm>
            <a:off x="0" y="765175"/>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tr-TR" altLang="tr-TR">
                <a:solidFill>
                  <a:srgbClr val="CC3300"/>
                </a:solidFill>
                <a:cs typeface="Times New Roman" pitchFamily="18" charset="0"/>
              </a:rPr>
              <a:t>YILLIK BEYANNAMEDE HESAPLANAN GELİR VERGİSİNDEN MAHSUP EDİLEBİLECEK VERGİLER</a:t>
            </a:r>
          </a:p>
          <a:p>
            <a:pPr algn="just" eaLnBrk="1" hangingPunct="1">
              <a:spcBef>
                <a:spcPct val="50000"/>
              </a:spcBef>
            </a:pPr>
            <a:r>
              <a:rPr lang="tr-TR" altLang="tr-TR">
                <a:solidFill>
                  <a:srgbClr val="996600"/>
                </a:solidFill>
                <a:cs typeface="Arial" pitchFamily="34" charset="0"/>
              </a:rPr>
              <a:t> </a:t>
            </a:r>
          </a:p>
          <a:p>
            <a:pPr algn="just" eaLnBrk="1" hangingPunct="1">
              <a:spcBef>
                <a:spcPct val="50000"/>
              </a:spcBef>
            </a:pPr>
            <a:r>
              <a:rPr lang="tr-TR" altLang="tr-TR" b="0">
                <a:cs typeface="Arial" pitchFamily="34" charset="0"/>
              </a:rPr>
              <a:t>	</a:t>
            </a:r>
            <a:r>
              <a:rPr lang="tr-TR" altLang="tr-TR">
                <a:solidFill>
                  <a:srgbClr val="CC3300"/>
                </a:solidFill>
                <a:cs typeface="Arial" pitchFamily="34" charset="0"/>
              </a:rPr>
              <a:t>1.</a:t>
            </a:r>
            <a:r>
              <a:rPr lang="tr-TR" altLang="tr-TR">
                <a:solidFill>
                  <a:srgbClr val="000000"/>
                </a:solidFill>
                <a:cs typeface="Arial" pitchFamily="34" charset="0"/>
              </a:rPr>
              <a:t> KESİNTİ YOLU İLE ÖDENEN VERGİLER</a:t>
            </a:r>
            <a:endParaRPr lang="tr-TR" altLang="tr-TR">
              <a:solidFill>
                <a:srgbClr val="000000"/>
              </a:solidFill>
              <a:cs typeface="Times New Roman" pitchFamily="18" charset="0"/>
            </a:endParaRPr>
          </a:p>
          <a:p>
            <a:pPr algn="just" eaLnBrk="1" hangingPunct="1">
              <a:spcBef>
                <a:spcPct val="50000"/>
              </a:spcBef>
            </a:pPr>
            <a:r>
              <a:rPr lang="tr-TR" altLang="tr-TR">
                <a:cs typeface="Arial" pitchFamily="34" charset="0"/>
              </a:rPr>
              <a:t>	</a:t>
            </a:r>
            <a:r>
              <a:rPr lang="tr-TR" altLang="tr-TR">
                <a:solidFill>
                  <a:srgbClr val="CC3300"/>
                </a:solidFill>
                <a:cs typeface="Arial" pitchFamily="34" charset="0"/>
              </a:rPr>
              <a:t>a)-</a:t>
            </a:r>
            <a:r>
              <a:rPr lang="tr-TR" altLang="tr-TR">
                <a:cs typeface="Arial" pitchFamily="34" charset="0"/>
              </a:rPr>
              <a:t> Yıllara Yaygın inşaat </a:t>
            </a:r>
            <a:r>
              <a:rPr lang="tr-TR" altLang="tr-TR"/>
              <a:t>v</a:t>
            </a:r>
            <a:r>
              <a:rPr lang="tr-TR" altLang="tr-TR">
                <a:cs typeface="Arial" pitchFamily="34" charset="0"/>
              </a:rPr>
              <a:t>e Onarma İşlerinde Kesilen Vergiler</a:t>
            </a:r>
          </a:p>
          <a:p>
            <a:pPr algn="just" eaLnBrk="1" hangingPunct="1">
              <a:spcBef>
                <a:spcPct val="50000"/>
              </a:spcBef>
            </a:pPr>
            <a:r>
              <a:rPr lang="tr-TR" altLang="tr-TR">
                <a:cs typeface="Arial" pitchFamily="34" charset="0"/>
              </a:rPr>
              <a:t>	</a:t>
            </a:r>
            <a:r>
              <a:rPr lang="tr-TR" altLang="tr-TR">
                <a:solidFill>
                  <a:srgbClr val="CC3300"/>
                </a:solidFill>
                <a:cs typeface="Arial" pitchFamily="34" charset="0"/>
              </a:rPr>
              <a:t>b)-</a:t>
            </a:r>
            <a:r>
              <a:rPr lang="tr-TR" altLang="tr-TR">
                <a:cs typeface="Arial" pitchFamily="34" charset="0"/>
              </a:rPr>
              <a:t> Serbest Meslek Kazançlarında Tevkif Yoluyla Kesilen  Vergiler	</a:t>
            </a:r>
            <a:endParaRPr lang="tr-TR" altLang="tr-TR">
              <a:cs typeface="Times New Roman" pitchFamily="18" charset="0"/>
            </a:endParaRPr>
          </a:p>
          <a:p>
            <a:pPr algn="just" eaLnBrk="1" hangingPunct="1">
              <a:spcBef>
                <a:spcPct val="50000"/>
              </a:spcBef>
            </a:pPr>
            <a:r>
              <a:rPr lang="tr-TR" altLang="tr-TR">
                <a:cs typeface="Arial" pitchFamily="34" charset="0"/>
              </a:rPr>
              <a:t>	</a:t>
            </a:r>
            <a:r>
              <a:rPr lang="tr-TR" altLang="tr-TR">
                <a:solidFill>
                  <a:srgbClr val="CC3300"/>
                </a:solidFill>
                <a:cs typeface="Arial" pitchFamily="34" charset="0"/>
              </a:rPr>
              <a:t>c)-</a:t>
            </a:r>
            <a:r>
              <a:rPr lang="tr-TR" altLang="tr-TR">
                <a:cs typeface="Arial" pitchFamily="34" charset="0"/>
              </a:rPr>
              <a:t> Menkul Sermaye İratları Üzerinden Tevkif Suretiyle Ödenen Vergiler</a:t>
            </a:r>
            <a:endParaRPr lang="tr-TR" altLang="tr-TR">
              <a:cs typeface="Times New Roman" pitchFamily="18" charset="0"/>
            </a:endParaRPr>
          </a:p>
          <a:p>
            <a:pPr algn="just" eaLnBrk="1" hangingPunct="1">
              <a:spcBef>
                <a:spcPct val="50000"/>
              </a:spcBef>
            </a:pPr>
            <a:r>
              <a:rPr lang="tr-TR" altLang="tr-TR">
                <a:cs typeface="Arial" pitchFamily="34" charset="0"/>
              </a:rPr>
              <a:t>	</a:t>
            </a:r>
            <a:r>
              <a:rPr lang="tr-TR" altLang="tr-TR">
                <a:solidFill>
                  <a:srgbClr val="CC3300"/>
                </a:solidFill>
                <a:cs typeface="Arial" pitchFamily="34" charset="0"/>
              </a:rPr>
              <a:t>d)-</a:t>
            </a:r>
            <a:r>
              <a:rPr lang="tr-TR" altLang="tr-TR">
                <a:cs typeface="Arial" pitchFamily="34" charset="0"/>
              </a:rPr>
              <a:t> Zirai Kazançta Vergiler</a:t>
            </a:r>
            <a:endParaRPr lang="tr-TR" altLang="tr-TR">
              <a:cs typeface="Times New Roman" pitchFamily="18" charset="0"/>
            </a:endParaRPr>
          </a:p>
          <a:p>
            <a:pPr algn="just" eaLnBrk="1" hangingPunct="1">
              <a:spcBef>
                <a:spcPct val="50000"/>
              </a:spcBef>
            </a:pPr>
            <a:r>
              <a:rPr lang="tr-TR" altLang="tr-TR">
                <a:cs typeface="Arial" pitchFamily="34" charset="0"/>
              </a:rPr>
              <a:t>	</a:t>
            </a:r>
            <a:r>
              <a:rPr lang="tr-TR" altLang="tr-TR">
                <a:solidFill>
                  <a:srgbClr val="CC3300"/>
                </a:solidFill>
                <a:cs typeface="Arial" pitchFamily="34" charset="0"/>
              </a:rPr>
              <a:t>e)-</a:t>
            </a:r>
            <a:r>
              <a:rPr lang="tr-TR" altLang="tr-TR">
                <a:cs typeface="Arial" pitchFamily="34" charset="0"/>
              </a:rPr>
              <a:t> Diğer Kesinti Yoluyla Ödenen Vergiler </a:t>
            </a:r>
            <a:endParaRPr lang="tr-TR" altLang="tr-TR">
              <a:cs typeface="Times New Roman" pitchFamily="18" charset="0"/>
            </a:endParaRPr>
          </a:p>
          <a:p>
            <a:pPr algn="just" eaLnBrk="1" hangingPunct="1">
              <a:spcBef>
                <a:spcPct val="50000"/>
              </a:spcBef>
            </a:pPr>
            <a:r>
              <a:rPr lang="tr-TR" altLang="tr-TR">
                <a:cs typeface="Arial" pitchFamily="34" charset="0"/>
              </a:rPr>
              <a:t> 	</a:t>
            </a:r>
            <a:endParaRPr lang="tr-TR" altLang="tr-TR"/>
          </a:p>
          <a:p>
            <a:pPr algn="just" eaLnBrk="1" hangingPunct="1">
              <a:spcBef>
                <a:spcPct val="50000"/>
              </a:spcBef>
            </a:pPr>
            <a:r>
              <a:rPr lang="tr-TR" altLang="tr-TR"/>
              <a:t>	</a:t>
            </a:r>
            <a:r>
              <a:rPr lang="tr-TR" altLang="tr-TR">
                <a:solidFill>
                  <a:srgbClr val="CC3300"/>
                </a:solidFill>
              </a:rPr>
              <a:t>2</a:t>
            </a:r>
            <a:r>
              <a:rPr lang="tr-TR" altLang="tr-TR">
                <a:solidFill>
                  <a:srgbClr val="CC3300"/>
                </a:solidFill>
                <a:cs typeface="Arial" pitchFamily="34" charset="0"/>
              </a:rPr>
              <a:t>.</a:t>
            </a:r>
            <a:r>
              <a:rPr lang="tr-TR" altLang="tr-TR">
                <a:solidFill>
                  <a:srgbClr val="000000"/>
                </a:solidFill>
                <a:cs typeface="Arial" pitchFamily="34" charset="0"/>
              </a:rPr>
              <a:t> GEÇİCİ VERGİ</a:t>
            </a:r>
            <a:endParaRPr lang="tr-TR" altLang="tr-TR">
              <a:solidFill>
                <a:srgbClr val="000000"/>
              </a:solidFill>
            </a:endParaRPr>
          </a:p>
          <a:p>
            <a:pPr algn="just" eaLnBrk="1" hangingPunct="1">
              <a:spcBef>
                <a:spcPct val="50000"/>
              </a:spcBef>
            </a:pPr>
            <a:endParaRPr lang="tr-TR" altLang="tr-TR">
              <a:solidFill>
                <a:srgbClr val="000000"/>
              </a:solidFill>
            </a:endParaRPr>
          </a:p>
          <a:p>
            <a:pPr algn="just" eaLnBrk="1" hangingPunct="1">
              <a:spcBef>
                <a:spcPct val="50000"/>
              </a:spcBef>
            </a:pPr>
            <a:r>
              <a:rPr lang="tr-TR" altLang="tr-TR">
                <a:cs typeface="Arial" pitchFamily="34" charset="0"/>
              </a:rPr>
              <a:t>	</a:t>
            </a:r>
            <a:r>
              <a:rPr lang="tr-TR" altLang="tr-TR">
                <a:solidFill>
                  <a:srgbClr val="CC3300"/>
                </a:solidFill>
              </a:rPr>
              <a:t>3</a:t>
            </a:r>
            <a:r>
              <a:rPr lang="tr-TR" altLang="tr-TR">
                <a:solidFill>
                  <a:srgbClr val="CC3300"/>
                </a:solidFill>
                <a:cs typeface="Times New Roman" pitchFamily="18" charset="0"/>
              </a:rPr>
              <a:t>.</a:t>
            </a:r>
            <a:r>
              <a:rPr lang="tr-TR" altLang="tr-TR">
                <a:solidFill>
                  <a:srgbClr val="000000"/>
                </a:solidFill>
                <a:cs typeface="Times New Roman" pitchFamily="18" charset="0"/>
              </a:rPr>
              <a:t>YABANCI MEMLEKETLERDE ÖDENEN VERGİLER</a:t>
            </a:r>
            <a:r>
              <a:rPr lang="tr-TR" altLang="tr-TR" b="0">
                <a:solidFill>
                  <a:srgbClr val="000000"/>
                </a:solidFill>
                <a:cs typeface="Arial" pitchFamily="34" charset="0"/>
              </a:rPr>
              <a:t> </a:t>
            </a:r>
            <a:endParaRPr lang="tr-TR" altLang="tr-TR" b="0">
              <a:solidFill>
                <a:srgbClr val="000000"/>
              </a:solidFill>
            </a:endParaRPr>
          </a:p>
          <a:p>
            <a:pPr algn="just" eaLnBrk="1" hangingPunct="1">
              <a:spcBef>
                <a:spcPct val="50000"/>
              </a:spcBef>
            </a:pPr>
            <a:endParaRPr lang="tr-TR" altLang="tr-TR" b="0">
              <a:solidFill>
                <a:srgbClr val="000000"/>
              </a:solidFill>
            </a:endParaRPr>
          </a:p>
        </p:txBody>
      </p:sp>
    </p:spTree>
    <p:extLst>
      <p:ext uri="{BB962C8B-B14F-4D97-AF65-F5344CB8AC3E}">
        <p14:creationId xmlns:p14="http://schemas.microsoft.com/office/powerpoint/2010/main" val="3606192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2000" y="762000"/>
            <a:ext cx="7620000" cy="2123658"/>
          </a:xfrm>
          <a:prstGeom prst="rect">
            <a:avLst/>
          </a:prstGeom>
        </p:spPr>
        <p:txBody>
          <a:bodyPr wrap="square">
            <a:spAutoFit/>
          </a:bodyPr>
          <a:lstStyle/>
          <a:p>
            <a:pPr algn="ctr"/>
            <a:r>
              <a:rPr lang="tr-TR" sz="4400" b="1" dirty="0">
                <a:solidFill>
                  <a:srgbClr val="C00000"/>
                </a:solidFill>
                <a:effectLst>
                  <a:outerShdw blurRad="38100" dist="38100" dir="2700000" algn="tl">
                    <a:srgbClr val="000000">
                      <a:alpha val="43137"/>
                    </a:srgbClr>
                  </a:outerShdw>
                </a:effectLst>
              </a:rPr>
              <a:t>VERGİSİNİ ZAMANINDA ÖDEYEN MÜKELLEFLERE % 5 VERGİ İNDİRİMİ UYGULAMASI </a:t>
            </a:r>
            <a:endParaRPr lang="tr-TR" sz="4400" dirty="0">
              <a:solidFill>
                <a:srgbClr val="C00000"/>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32" y="3390729"/>
            <a:ext cx="6912735" cy="3467271"/>
          </a:xfrm>
          <a:prstGeom prst="rect">
            <a:avLst/>
          </a:prstGeom>
        </p:spPr>
      </p:pic>
    </p:spTree>
    <p:extLst>
      <p:ext uri="{BB962C8B-B14F-4D97-AF65-F5344CB8AC3E}">
        <p14:creationId xmlns:p14="http://schemas.microsoft.com/office/powerpoint/2010/main" val="2447213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93"/>
            <a:ext cx="9144000" cy="954107"/>
          </a:xfrm>
          <a:prstGeom prst="rect">
            <a:avLst/>
          </a:prstGeom>
          <a:solidFill>
            <a:schemeClr val="bg2"/>
          </a:solidFill>
        </p:spPr>
        <p:txBody>
          <a:bodyPr wrap="square">
            <a:spAutoFit/>
          </a:bodyPr>
          <a:lstStyle/>
          <a:p>
            <a:pPr algn="ctr"/>
            <a:r>
              <a:rPr lang="tr-TR" sz="2800" b="1" dirty="0">
                <a:solidFill>
                  <a:srgbClr val="002060"/>
                </a:solidFill>
                <a:effectLst>
                  <a:outerShdw blurRad="38100" dist="38100" dir="2700000" algn="tl">
                    <a:srgbClr val="000000">
                      <a:alpha val="43137"/>
                    </a:srgbClr>
                  </a:outerShdw>
                </a:effectLst>
                <a:cs typeface="Times New Roman" panose="02020603050405020304" pitchFamily="18" charset="0"/>
              </a:rPr>
              <a:t>VERGİSİNİ ZAMANINDA ÖDEYEN MÜKELLEFLERE % 5 VERGİ İNDİRİMİ UYGULAMASI </a:t>
            </a:r>
          </a:p>
        </p:txBody>
      </p:sp>
      <p:sp>
        <p:nvSpPr>
          <p:cNvPr id="8" name="Rectangle 8"/>
          <p:cNvSpPr/>
          <p:nvPr/>
        </p:nvSpPr>
        <p:spPr>
          <a:xfrm>
            <a:off x="381000" y="2209800"/>
            <a:ext cx="7696200" cy="1569660"/>
          </a:xfrm>
          <a:prstGeom prst="rect">
            <a:avLst/>
          </a:prstGeom>
        </p:spPr>
        <p:txBody>
          <a:bodyPr wrap="square">
            <a:spAutoFit/>
          </a:bodyPr>
          <a:lstStyle/>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p:txBody>
      </p:sp>
      <p:sp>
        <p:nvSpPr>
          <p:cNvPr id="17" name="Rectangle 14"/>
          <p:cNvSpPr>
            <a:spLocks noChangeArrowheads="1"/>
          </p:cNvSpPr>
          <p:nvPr/>
        </p:nvSpPr>
        <p:spPr bwMode="auto">
          <a:xfrm>
            <a:off x="4589463" y="152400"/>
            <a:ext cx="268287" cy="0"/>
          </a:xfrm>
          <a:prstGeom prst="rect">
            <a:avLst/>
          </a:prstGeom>
          <a:solidFill>
            <a:srgbClr val="8697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179331" numCol="1" anchor="ctr" anchorCtr="0" compatLnSpc="1">
            <a:prstTxWarp prst="textNoShape">
              <a:avLst/>
            </a:prstTxWarp>
            <a:spAutoFit/>
          </a:bodyPr>
          <a:lstStyle/>
          <a:p>
            <a:endParaRPr lang="tr-TR"/>
          </a:p>
        </p:txBody>
      </p:sp>
      <p:sp>
        <p:nvSpPr>
          <p:cNvPr id="18" name="Rectangle 15"/>
          <p:cNvSpPr>
            <a:spLocks noChangeArrowheads="1"/>
          </p:cNvSpPr>
          <p:nvPr/>
        </p:nvSpPr>
        <p:spPr bwMode="auto">
          <a:xfrm>
            <a:off x="4589463" y="152400"/>
            <a:ext cx="268287"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16"/>
          <p:cNvSpPr>
            <a:spLocks noChangeArrowheads="1"/>
          </p:cNvSpPr>
          <p:nvPr/>
        </p:nvSpPr>
        <p:spPr bwMode="auto">
          <a:xfrm>
            <a:off x="228600" y="2907896"/>
            <a:ext cx="8686800" cy="2028732"/>
          </a:xfrm>
          <a:prstGeom prst="rect">
            <a:avLst/>
          </a:prstGeom>
          <a:noFill/>
          <a:ln>
            <a:noFill/>
          </a:ln>
          <a:effectLst/>
        </p:spPr>
        <p:txBody>
          <a:bodyPr vert="horz" wrap="square" lIns="33327" tIns="44436" rIns="33327" bIns="4443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tr-TR" b="1" i="0" dirty="0">
                <a:solidFill>
                  <a:srgbClr val="494949"/>
                </a:solidFill>
                <a:effectLst/>
                <a:latin typeface="Open Sans"/>
              </a:rPr>
              <a:t>Ticari, zirai veya mesleki faaliyeti nedeniyle </a:t>
            </a:r>
            <a:r>
              <a:rPr lang="tr-TR" b="0" i="0" dirty="0">
                <a:solidFill>
                  <a:srgbClr val="494949"/>
                </a:solidFill>
                <a:effectLst/>
                <a:latin typeface="Open Sans"/>
              </a:rPr>
              <a:t>gelir vergisi mükellefi olanlar ile kurumlar vergisi mükelleflerinden (finans ve bankacılık sektörlerinde faaliyet gösterenler, sigorta ve reasürans şirketleri ile emeklilik şirketleri ve emeklilik yatırım fonları hariç olmak üzere), bu maddenin ikinci fıkrasında belirtilen şartları taşıyanların yıllık gelir veya kurumlar vergisi beyannameleri üzerinden hesaplanan verginin %5'i, ödenmesi gereken gelir veya kurumlar vergisinden indirilir.</a:t>
            </a:r>
            <a:endParaRPr kumimoji="0" lang="tr-TR" altLang="tr-TR" sz="4400" b="0" i="0" u="none" strike="noStrike" cap="none" normalizeH="0" baseline="0" dirty="0">
              <a:ln>
                <a:noFill/>
              </a:ln>
              <a:effectLst/>
              <a:latin typeface="Arial" panose="020B0604020202020204" pitchFamily="34" charset="0"/>
            </a:endParaRPr>
          </a:p>
        </p:txBody>
      </p:sp>
      <p:sp>
        <p:nvSpPr>
          <p:cNvPr id="9" name="Metin kutusu 8">
            <a:extLst>
              <a:ext uri="{FF2B5EF4-FFF2-40B4-BE49-F238E27FC236}">
                <a16:creationId xmlns:a16="http://schemas.microsoft.com/office/drawing/2014/main" id="{8C0FCC5B-1813-489A-BF5C-CAD91F2AAA7C}"/>
              </a:ext>
            </a:extLst>
          </p:cNvPr>
          <p:cNvSpPr txBox="1"/>
          <p:nvPr/>
        </p:nvSpPr>
        <p:spPr>
          <a:xfrm>
            <a:off x="228600" y="1704561"/>
            <a:ext cx="7151712" cy="954107"/>
          </a:xfrm>
          <a:prstGeom prst="rect">
            <a:avLst/>
          </a:prstGeom>
          <a:noFill/>
        </p:spPr>
        <p:txBody>
          <a:bodyPr wrap="square">
            <a:spAutoFit/>
          </a:bodyPr>
          <a:lstStyle/>
          <a:p>
            <a:r>
              <a:rPr lang="tr-TR" sz="2800" b="1" dirty="0">
                <a:solidFill>
                  <a:srgbClr val="FF0000"/>
                </a:solidFill>
              </a:rPr>
              <a:t>Vergiye uyumlu mükelleflere vergi indirimi</a:t>
            </a:r>
          </a:p>
          <a:p>
            <a:r>
              <a:rPr lang="tr-TR" sz="2800" b="1" dirty="0">
                <a:solidFill>
                  <a:srgbClr val="FF0000"/>
                </a:solidFill>
              </a:rPr>
              <a:t>Mükerrer Madde 121</a:t>
            </a:r>
          </a:p>
        </p:txBody>
      </p:sp>
    </p:spTree>
    <p:extLst>
      <p:ext uri="{BB962C8B-B14F-4D97-AF65-F5344CB8AC3E}">
        <p14:creationId xmlns:p14="http://schemas.microsoft.com/office/powerpoint/2010/main" val="1437249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32856"/>
            <a:ext cx="8229600" cy="1143000"/>
          </a:xfrm>
        </p:spPr>
        <p:txBody>
          <a:bodyPr>
            <a:noAutofit/>
          </a:bodyPr>
          <a:lstStyle/>
          <a:p>
            <a:r>
              <a:rPr lang="tr-TR" sz="6000" b="1" dirty="0">
                <a:solidFill>
                  <a:srgbClr val="C00000"/>
                </a:solidFill>
                <a:effectLst>
                  <a:outerShdw blurRad="38100" dist="38100" dir="2700000" algn="tl">
                    <a:srgbClr val="000000">
                      <a:alpha val="43137"/>
                    </a:srgbClr>
                  </a:outerShdw>
                </a:effectLst>
                <a:latin typeface="Comic Sans MS" pitchFamily="66" charset="0"/>
              </a:rPr>
              <a:t>TEŞEKKÜRLER</a:t>
            </a:r>
            <a:r>
              <a:rPr lang="tr-TR" sz="7200" b="1" dirty="0">
                <a:solidFill>
                  <a:srgbClr val="C00000"/>
                </a:solidFill>
                <a:effectLst>
                  <a:outerShdw blurRad="38100" dist="38100" dir="2700000" algn="tl">
                    <a:srgbClr val="000000">
                      <a:alpha val="43137"/>
                    </a:srgbClr>
                  </a:outerShdw>
                </a:effectLst>
                <a:latin typeface="Comic Sans MS" pitchFamily="66" charset="0"/>
              </a:rPr>
              <a:t>…</a:t>
            </a:r>
          </a:p>
        </p:txBody>
      </p:sp>
      <p:sp>
        <p:nvSpPr>
          <p:cNvPr id="4" name="Metin kutusu 3"/>
          <p:cNvSpPr txBox="1"/>
          <p:nvPr/>
        </p:nvSpPr>
        <p:spPr>
          <a:xfrm>
            <a:off x="2648452" y="4030032"/>
            <a:ext cx="3744416" cy="1631216"/>
          </a:xfrm>
          <a:prstGeom prst="rect">
            <a:avLst/>
          </a:prstGeom>
          <a:noFill/>
          <a:effectLst/>
        </p:spPr>
        <p:txBody>
          <a:bodyPr wrap="square" rtlCol="0">
            <a:spAutoFit/>
          </a:bodyPr>
          <a:lstStyle/>
          <a:p>
            <a:pPr algn="ctr"/>
            <a:r>
              <a:rPr lang="tr-TR" sz="2000" b="1" dirty="0">
                <a:solidFill>
                  <a:schemeClr val="tx2">
                    <a:lumMod val="75000"/>
                  </a:schemeClr>
                </a:solidFill>
              </a:rPr>
              <a:t>İrfan VURAL</a:t>
            </a:r>
          </a:p>
          <a:p>
            <a:pPr algn="ctr"/>
            <a:r>
              <a:rPr lang="tr-TR" sz="1600" dirty="0">
                <a:solidFill>
                  <a:schemeClr val="tx2">
                    <a:lumMod val="75000"/>
                  </a:schemeClr>
                </a:solidFill>
              </a:rPr>
              <a:t>Yeminli Mali Müşavir</a:t>
            </a:r>
          </a:p>
          <a:p>
            <a:pPr algn="ctr"/>
            <a:endParaRPr lang="tr-TR" sz="1600" dirty="0">
              <a:solidFill>
                <a:schemeClr val="tx2">
                  <a:lumMod val="75000"/>
                </a:schemeClr>
              </a:solidFill>
            </a:endParaRPr>
          </a:p>
          <a:p>
            <a:pPr algn="ctr"/>
            <a:endParaRPr lang="tr-TR" sz="1200" dirty="0">
              <a:solidFill>
                <a:schemeClr val="tx2">
                  <a:lumMod val="75000"/>
                </a:schemeClr>
              </a:solidFill>
            </a:endParaRPr>
          </a:p>
          <a:p>
            <a:pPr algn="ctr"/>
            <a:endParaRPr lang="tr-TR" sz="1200" dirty="0">
              <a:solidFill>
                <a:schemeClr val="tx2">
                  <a:lumMod val="75000"/>
                </a:schemeClr>
              </a:solidFill>
            </a:endParaRPr>
          </a:p>
          <a:p>
            <a:pPr algn="ctr"/>
            <a:r>
              <a:rPr lang="tr-TR" sz="1200" b="1" dirty="0">
                <a:solidFill>
                  <a:schemeClr val="tx2">
                    <a:lumMod val="75000"/>
                  </a:schemeClr>
                </a:solidFill>
              </a:rPr>
              <a:t>e-posta:</a:t>
            </a:r>
            <a:r>
              <a:rPr lang="tr-TR" sz="1200" dirty="0">
                <a:solidFill>
                  <a:schemeClr val="tx2">
                    <a:lumMod val="75000"/>
                  </a:schemeClr>
                </a:solidFill>
              </a:rPr>
              <a:t> </a:t>
            </a:r>
            <a:r>
              <a:rPr lang="tr-TR" sz="1200" dirty="0">
                <a:solidFill>
                  <a:schemeClr val="tx2">
                    <a:lumMod val="75000"/>
                  </a:schemeClr>
                </a:solidFill>
                <a:hlinkClick r:id="rId2"/>
              </a:rPr>
              <a:t>irfan.vural@bakis.com.tr</a:t>
            </a:r>
            <a:endParaRPr lang="tr-TR" sz="1200" dirty="0">
              <a:solidFill>
                <a:schemeClr val="tx2">
                  <a:lumMod val="75000"/>
                </a:schemeClr>
              </a:solidFill>
            </a:endParaRPr>
          </a:p>
          <a:p>
            <a:pPr algn="ctr"/>
            <a:r>
              <a:rPr lang="tr-TR" sz="1200" b="1" dirty="0">
                <a:solidFill>
                  <a:schemeClr val="tx2">
                    <a:lumMod val="75000"/>
                  </a:schemeClr>
                </a:solidFill>
              </a:rPr>
              <a:t>telefon : </a:t>
            </a:r>
            <a:r>
              <a:rPr lang="tr-TR" sz="1200" dirty="0">
                <a:solidFill>
                  <a:schemeClr val="tx2">
                    <a:lumMod val="75000"/>
                  </a:schemeClr>
                </a:solidFill>
              </a:rPr>
              <a:t>0312 284 03 35 - 36</a:t>
            </a:r>
          </a:p>
        </p:txBody>
      </p:sp>
      <p:sp>
        <p:nvSpPr>
          <p:cNvPr id="6" name="Metin kutusu 5"/>
          <p:cNvSpPr txBox="1"/>
          <p:nvPr/>
        </p:nvSpPr>
        <p:spPr>
          <a:xfrm>
            <a:off x="7092279" y="6462974"/>
            <a:ext cx="2051720" cy="369332"/>
          </a:xfrm>
          <a:prstGeom prst="rect">
            <a:avLst/>
          </a:prstGeom>
          <a:noFill/>
        </p:spPr>
        <p:txBody>
          <a:bodyPr wrap="square" rtlCol="0">
            <a:spAutoFit/>
          </a:bodyPr>
          <a:lstStyle/>
          <a:p>
            <a:r>
              <a:rPr lang="tr-TR" dirty="0"/>
              <a:t>Ankara, Mart 2022</a:t>
            </a:r>
          </a:p>
        </p:txBody>
      </p:sp>
      <p:sp>
        <p:nvSpPr>
          <p:cNvPr id="7" name="Metin kutusu 6"/>
          <p:cNvSpPr txBox="1"/>
          <p:nvPr/>
        </p:nvSpPr>
        <p:spPr>
          <a:xfrm>
            <a:off x="3546140" y="6511500"/>
            <a:ext cx="2051720" cy="369332"/>
          </a:xfrm>
          <a:prstGeom prst="rect">
            <a:avLst/>
          </a:prstGeom>
          <a:noFill/>
        </p:spPr>
        <p:txBody>
          <a:bodyPr wrap="square" rtlCol="0">
            <a:spAutoFit/>
          </a:bodyPr>
          <a:lstStyle/>
          <a:p>
            <a:pPr algn="ctr"/>
            <a:r>
              <a:rPr lang="tr-TR" b="1" dirty="0"/>
              <a:t>www.bakis.com.tr</a:t>
            </a:r>
          </a:p>
        </p:txBody>
      </p:sp>
      <p:pic>
        <p:nvPicPr>
          <p:cNvPr id="14" name="Picture 2" descr="logo">
            <a:extLst>
              <a:ext uri="{FF2B5EF4-FFF2-40B4-BE49-F238E27FC236}">
                <a16:creationId xmlns:a16="http://schemas.microsoft.com/office/drawing/2014/main" id="{8969F197-CAB0-4FAE-BE37-690074D74C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72781" b="-2600"/>
          <a:stretch/>
        </p:blipFill>
        <p:spPr bwMode="auto">
          <a:xfrm>
            <a:off x="3807977" y="59898"/>
            <a:ext cx="1425366" cy="131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9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a:extLst>
              <a:ext uri="{FF2B5EF4-FFF2-40B4-BE49-F238E27FC236}">
                <a16:creationId xmlns:a16="http://schemas.microsoft.com/office/drawing/2014/main" id="{EDA0996A-E027-4B1C-A9CF-EB36BD7C7F8A}"/>
              </a:ext>
            </a:extLst>
          </p:cNvPr>
          <p:cNvSpPr txBox="1"/>
          <p:nvPr/>
        </p:nvSpPr>
        <p:spPr>
          <a:xfrm>
            <a:off x="467544" y="332656"/>
            <a:ext cx="8208912" cy="6124754"/>
          </a:xfrm>
          <a:prstGeom prst="rect">
            <a:avLst/>
          </a:prstGeom>
          <a:noFill/>
        </p:spPr>
        <p:txBody>
          <a:bodyPr wrap="square">
            <a:spAutoFit/>
          </a:bodyPr>
          <a:lstStyle/>
          <a:p>
            <a:r>
              <a:rPr lang="tr-TR" sz="2800" b="1" dirty="0">
                <a:solidFill>
                  <a:srgbClr val="FF0000"/>
                </a:solidFill>
                <a:effectLst>
                  <a:outerShdw blurRad="38100" dist="38100" dir="2700000" algn="tl">
                    <a:srgbClr val="000000">
                      <a:alpha val="43137"/>
                    </a:srgbClr>
                  </a:outerShdw>
                </a:effectLst>
              </a:rPr>
              <a:t>TİCARİ FAALİYETİN KAPSAMI</a:t>
            </a:r>
            <a:endParaRPr lang="tr-TR" b="1" dirty="0">
              <a:solidFill>
                <a:srgbClr val="FF0000"/>
              </a:solidFill>
              <a:effectLst>
                <a:outerShdw blurRad="38100" dist="38100" dir="2700000" algn="tl">
                  <a:srgbClr val="000000">
                    <a:alpha val="43137"/>
                  </a:srgbClr>
                </a:outerShdw>
              </a:effectLst>
            </a:endParaRPr>
          </a:p>
          <a:p>
            <a:endParaRPr lang="tr-TR" dirty="0"/>
          </a:p>
          <a:p>
            <a:r>
              <a:rPr lang="tr-TR" dirty="0"/>
              <a:t>Her türlü ticari ve sınai faaliyetlerden doğan kazançlar ticari kazanç olup, aşağıda</a:t>
            </a:r>
          </a:p>
          <a:p>
            <a:r>
              <a:rPr lang="tr-TR" dirty="0"/>
              <a:t>sayılan faaliyetlerden elde edilecek gelirler her durumda ticari kazanç olarak</a:t>
            </a:r>
          </a:p>
          <a:p>
            <a:r>
              <a:rPr lang="tr-TR" dirty="0"/>
              <a:t>vergilendirilir.</a:t>
            </a:r>
          </a:p>
          <a:p>
            <a:endParaRPr lang="tr-TR" dirty="0"/>
          </a:p>
          <a:p>
            <a:r>
              <a:rPr lang="tr-TR" dirty="0"/>
              <a:t>1. Maden, taş ve kireç ocakları, kum ve çakıl istihsal yerleri ile tuğla ve kiremit harmanlarının işletilmesinden,</a:t>
            </a:r>
          </a:p>
          <a:p>
            <a:r>
              <a:rPr lang="tr-TR" dirty="0"/>
              <a:t>2. </a:t>
            </a:r>
            <a:r>
              <a:rPr lang="tr-TR" dirty="0" err="1"/>
              <a:t>Coberlik</a:t>
            </a:r>
            <a:r>
              <a:rPr lang="tr-TR" dirty="0"/>
              <a:t> işlerinden (</a:t>
            </a:r>
            <a:r>
              <a:rPr lang="tr-TR" dirty="0" err="1"/>
              <a:t>Coberlik</a:t>
            </a:r>
            <a:r>
              <a:rPr lang="tr-TR" dirty="0"/>
              <a:t>; borsaya kayıtlı olarak ve kendi nam ve hesabına hisse senedi ve tahvil alım satımı yapılmasıdır.),</a:t>
            </a:r>
          </a:p>
          <a:p>
            <a:r>
              <a:rPr lang="tr-TR" dirty="0"/>
              <a:t>3. Özel okul ve hastanelerle benzeri yerlerin işletilmesinden,</a:t>
            </a:r>
          </a:p>
          <a:p>
            <a:r>
              <a:rPr lang="tr-TR" sz="2000" b="1" dirty="0"/>
              <a:t>4. Gayrimenkullerin alım, satım ve inşa işleriyle devamlı olarak uğraşanların bu işlerinden,</a:t>
            </a:r>
          </a:p>
          <a:p>
            <a:r>
              <a:rPr lang="tr-TR" dirty="0"/>
              <a:t>5. Kendi nam ve hesaplarına menkul kıymet alım-satımı ile devamlı olarak uğraşanların bu faaliyetlerinden,</a:t>
            </a:r>
          </a:p>
          <a:p>
            <a:r>
              <a:rPr lang="tr-TR" b="1" dirty="0"/>
              <a:t>6. Satın alınan veya trampa suretiyle iktisap olunan arazinin iktisap tarihinden itibaren 5 yıl içinde parsellenerek bu müddet içinde veya daha sonraki yıllarda kısmen veya tamamen satılmasından,</a:t>
            </a:r>
          </a:p>
          <a:p>
            <a:r>
              <a:rPr lang="tr-TR" dirty="0"/>
              <a:t>7. Diş </a:t>
            </a:r>
            <a:r>
              <a:rPr lang="tr-TR" dirty="0" err="1"/>
              <a:t>protezciliğinden</a:t>
            </a:r>
            <a:r>
              <a:rPr lang="tr-TR" dirty="0"/>
              <a:t>,</a:t>
            </a:r>
          </a:p>
          <a:p>
            <a:endParaRPr lang="tr-TR" dirty="0"/>
          </a:p>
          <a:p>
            <a:r>
              <a:rPr lang="tr-TR" dirty="0"/>
              <a:t>elde edilen kazançlar.</a:t>
            </a:r>
          </a:p>
        </p:txBody>
      </p:sp>
    </p:spTree>
    <p:extLst>
      <p:ext uri="{BB962C8B-B14F-4D97-AF65-F5344CB8AC3E}">
        <p14:creationId xmlns:p14="http://schemas.microsoft.com/office/powerpoint/2010/main" val="175492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1828800" y="1524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endParaRPr lang="en-US" altLang="tr-TR" sz="1400">
              <a:latin typeface="Copperplate Gothic Bold" panose="020E0705020206020404" pitchFamily="34" charset="0"/>
            </a:endParaRPr>
          </a:p>
        </p:txBody>
      </p:sp>
      <p:sp>
        <p:nvSpPr>
          <p:cNvPr id="92163" name="Text Box 30"/>
          <p:cNvSpPr txBox="1">
            <a:spLocks noChangeArrowheads="1"/>
          </p:cNvSpPr>
          <p:nvPr/>
        </p:nvSpPr>
        <p:spPr bwMode="auto">
          <a:xfrm>
            <a:off x="685800" y="1825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tr-TR" sz="1400" b="0">
              <a:latin typeface="Arial Black" panose="020B0A04020102020204" pitchFamily="34" charset="0"/>
            </a:endParaRPr>
          </a:p>
        </p:txBody>
      </p:sp>
      <p:sp>
        <p:nvSpPr>
          <p:cNvPr id="92164" name="30 Dikdörtgen"/>
          <p:cNvSpPr>
            <a:spLocks noChangeArrowheads="1"/>
          </p:cNvSpPr>
          <p:nvPr/>
        </p:nvSpPr>
        <p:spPr bwMode="auto">
          <a:xfrm>
            <a:off x="251520" y="765175"/>
            <a:ext cx="866388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tr-TR" altLang="tr-TR" sz="2400" dirty="0">
                <a:solidFill>
                  <a:srgbClr val="C00000"/>
                </a:solidFill>
              </a:rPr>
              <a:t>Teknoloji Geliştirme Bölgelerinde Yapılan Faaliyetler Sonucu Elde Edilen Kazançlara İlişkin İstisna</a:t>
            </a:r>
          </a:p>
          <a:p>
            <a:pPr algn="just" eaLnBrk="1" hangingPunct="1"/>
            <a:endParaRPr lang="tr-TR" altLang="tr-TR" dirty="0">
              <a:solidFill>
                <a:srgbClr val="C00000"/>
              </a:solidFill>
            </a:endParaRPr>
          </a:p>
          <a:p>
            <a:pPr algn="just" eaLnBrk="1" hangingPunct="1"/>
            <a:r>
              <a:rPr lang="tr-TR" altLang="tr-TR" sz="2400" b="0" dirty="0"/>
              <a:t>Teknoloji geliştirme bölgelerinde faaliyet gösteren mükelleflerin, münhasıran bu bölgedeki yazılım ve AR-GE faaliyetlerinden elde ettikleri kazançları faaliyete başlanılan tarihten bağımsız olmak üzere, 31.12.2028 tarihine kadar gelir ve kurumlar vergisinden istisna edilmiştir.</a:t>
            </a:r>
          </a:p>
          <a:p>
            <a:pPr algn="just" eaLnBrk="1" hangingPunct="1"/>
            <a:endParaRPr lang="tr-TR" altLang="tr-TR" dirty="0"/>
          </a:p>
        </p:txBody>
      </p:sp>
      <p:sp>
        <p:nvSpPr>
          <p:cNvPr id="92165" name="Slayt Numarası Yer Tutucus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8111DD4-FD68-4CFE-A442-3894AA6A3B30}" type="slidenum">
              <a:rPr lang="tr-TR" altLang="tr-TR" b="0" smtClean="0">
                <a:latin typeface="Arial Black" panose="020B0A04020102020204" pitchFamily="34" charset="0"/>
              </a:rPr>
              <a:pPr/>
              <a:t>9</a:t>
            </a:fld>
            <a:endParaRPr lang="tr-TR" altLang="tr-TR" b="0">
              <a:latin typeface="Arial Black" panose="020B0A04020102020204" pitchFamily="34" charset="0"/>
            </a:endParaRPr>
          </a:p>
        </p:txBody>
      </p:sp>
    </p:spTree>
    <p:extLst>
      <p:ext uri="{BB962C8B-B14F-4D97-AF65-F5344CB8AC3E}">
        <p14:creationId xmlns:p14="http://schemas.microsoft.com/office/powerpoint/2010/main" val="227638001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7876</Words>
  <Application>Microsoft Office PowerPoint</Application>
  <PresentationFormat>Ekran Gösterisi (4:3)</PresentationFormat>
  <Paragraphs>674</Paragraphs>
  <Slides>76</Slides>
  <Notes>35</Notes>
  <HiddenSlides>0</HiddenSlides>
  <MMClips>0</MMClips>
  <ScaleCrop>false</ScaleCrop>
  <HeadingPairs>
    <vt:vector size="4" baseType="variant">
      <vt:variant>
        <vt:lpstr>Tema</vt:lpstr>
      </vt:variant>
      <vt:variant>
        <vt:i4>1</vt:i4>
      </vt:variant>
      <vt:variant>
        <vt:lpstr>Slayt Başlıkları</vt:lpstr>
      </vt:variant>
      <vt:variant>
        <vt:i4>76</vt:i4>
      </vt:variant>
    </vt:vector>
  </HeadingPairs>
  <TitlesOfParts>
    <vt:vector size="77" baseType="lpstr">
      <vt:lpstr>Ofis Teması</vt:lpstr>
      <vt:lpstr>PowerPoint Sunusu</vt:lpstr>
      <vt:lpstr>PowerPoint Sunusu</vt:lpstr>
      <vt:lpstr>SUNUM PLANI</vt:lpstr>
      <vt:lpstr>PowerPoint Sunusu</vt:lpstr>
      <vt:lpstr>PowerPoint Sunusu</vt:lpstr>
      <vt:lpstr>PowerPoint Sunusu</vt:lpstr>
      <vt:lpstr>PowerPoint Sunusu</vt:lpstr>
      <vt:lpstr>PowerPoint Sunusu</vt:lpstr>
      <vt:lpstr>PowerPoint Sunusu</vt:lpstr>
      <vt:lpstr>PowerPoint Sunusu</vt:lpstr>
      <vt:lpstr>Basit Usule Tabi Mükelleflerin Ticari Kazançları Gelir Vergisinden Müstesna Edilmiştir</vt:lpstr>
      <vt:lpstr>Sosyal Medyadan Elde Edilen Kazançlar İçin Belirli Bir Tutara Kadar Gelir Vergisi ve KDV İstisnası Getirilmiştir</vt:lpstr>
      <vt:lpstr>Sosyal Medyadan Elde Edilen Kazançlar İçin Belirli Bir Tutara Kadar Gelir Vergisi ve KDV İstisnası Getirilmiştir - II</vt:lpstr>
      <vt:lpstr>Sosyal Medyadan Elde Edilen Kazançlar İçin Belirli Bir Tutara Kadar Gelir Vergisi ve KDV İstisnası Getirilmiştir - III</vt:lpstr>
      <vt:lpstr>Sosyal Medyadan Elde Edilen Kazançlar İçin Belirli Bir Tutara Kadar Gelir Vergisi ve KDV İstisnası Getirilmiştir - IV</vt:lpstr>
      <vt:lpstr>Sosyal İçerik Üreticiliği ile Mobil Cihazlar İçin Uygulama Geliştiriciliği KDV İstisnası </vt:lpstr>
      <vt:lpstr>PowerPoint Sunusu</vt:lpstr>
      <vt:lpstr>PowerPoint Sunusu</vt:lpstr>
      <vt:lpstr>Serbest Meslek Kazancı</vt:lpstr>
      <vt:lpstr>SERBEST MESLEK KAZANCININ TESPİTİNDE HASILAT VE GİDERLER</vt:lpstr>
      <vt:lpstr>PowerPoint Sunusu</vt:lpstr>
      <vt:lpstr>PowerPoint Sunusu</vt:lpstr>
      <vt:lpstr>ÜCRETLER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bakıs3</dc:creator>
  <cp:lastModifiedBy>irfan vural</cp:lastModifiedBy>
  <cp:revision>56</cp:revision>
  <dcterms:created xsi:type="dcterms:W3CDTF">2015-03-01T20:52:20Z</dcterms:created>
  <dcterms:modified xsi:type="dcterms:W3CDTF">2022-03-05T12:37:20Z</dcterms:modified>
</cp:coreProperties>
</file>